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37"/>
  </p:notesMasterIdLst>
  <p:sldIdLst>
    <p:sldId id="257" r:id="rId2"/>
    <p:sldId id="290" r:id="rId3"/>
    <p:sldId id="259" r:id="rId4"/>
    <p:sldId id="286" r:id="rId5"/>
    <p:sldId id="260" r:id="rId6"/>
    <p:sldId id="282" r:id="rId7"/>
    <p:sldId id="261" r:id="rId8"/>
    <p:sldId id="289" r:id="rId9"/>
    <p:sldId id="288" r:id="rId10"/>
    <p:sldId id="283" r:id="rId11"/>
    <p:sldId id="300" r:id="rId12"/>
    <p:sldId id="276" r:id="rId13"/>
    <p:sldId id="285" r:id="rId14"/>
    <p:sldId id="274" r:id="rId15"/>
    <p:sldId id="278" r:id="rId16"/>
    <p:sldId id="277" r:id="rId17"/>
    <p:sldId id="293" r:id="rId18"/>
    <p:sldId id="296" r:id="rId19"/>
    <p:sldId id="295" r:id="rId20"/>
    <p:sldId id="263" r:id="rId21"/>
    <p:sldId id="264" r:id="rId22"/>
    <p:sldId id="275" r:id="rId23"/>
    <p:sldId id="304" r:id="rId24"/>
    <p:sldId id="270" r:id="rId25"/>
    <p:sldId id="279" r:id="rId26"/>
    <p:sldId id="294" r:id="rId27"/>
    <p:sldId id="302" r:id="rId28"/>
    <p:sldId id="303" r:id="rId29"/>
    <p:sldId id="297" r:id="rId30"/>
    <p:sldId id="301" r:id="rId31"/>
    <p:sldId id="298" r:id="rId32"/>
    <p:sldId id="292" r:id="rId33"/>
    <p:sldId id="291" r:id="rId34"/>
    <p:sldId id="271" r:id="rId35"/>
    <p:sldId id="272"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56A47A-C89F-45BA-8423-C85AB05F977D}" v="51" dt="2018-11-20T22:41:03.7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2" autoAdjust="0"/>
    <p:restoredTop sz="94660"/>
  </p:normalViewPr>
  <p:slideViewPr>
    <p:cSldViewPr snapToGrid="0" snapToObjects="1">
      <p:cViewPr varScale="1">
        <p:scale>
          <a:sx n="92" d="100"/>
          <a:sy n="92" d="100"/>
        </p:scale>
        <p:origin x="966"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37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mbria" panose="02040503050406030204" pitchFamily="18"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Cambria" panose="02040503050406030204" pitchFamily="18" charset="0"/>
              </a:defRPr>
            </a:lvl1pPr>
          </a:lstStyle>
          <a:p>
            <a:fld id="{9E6EC5DE-19A1-964C-9EF5-A53767BB03CA}" type="datetimeFigureOut">
              <a:rPr lang="en-US" smtClean="0"/>
              <a:pPr/>
              <a:t>3/21/2019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ambria" panose="02040503050406030204" pitchFamily="18"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Cambria" panose="02040503050406030204" pitchFamily="18" charset="0"/>
              </a:defRPr>
            </a:lvl1pPr>
          </a:lstStyle>
          <a:p>
            <a:fld id="{8FE807C5-DEDA-054F-AFFD-31C7023268D8}" type="slidenum">
              <a:rPr lang="en-US" smtClean="0"/>
              <a:pPr/>
              <a:t>‹N°›</a:t>
            </a:fld>
            <a:endParaRPr lang="en-US" dirty="0"/>
          </a:p>
        </p:txBody>
      </p:sp>
    </p:spTree>
    <p:extLst>
      <p:ext uri="{BB962C8B-B14F-4D97-AF65-F5344CB8AC3E}">
        <p14:creationId xmlns:p14="http://schemas.microsoft.com/office/powerpoint/2010/main" val="87959930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Cambria" panose="02040503050406030204" pitchFamily="18" charset="0"/>
        <a:ea typeface="+mn-ea"/>
        <a:cs typeface="+mn-cs"/>
      </a:defRPr>
    </a:lvl1pPr>
    <a:lvl2pPr marL="457200" algn="l" defTabSz="457200" rtl="0" eaLnBrk="1" latinLnBrk="0" hangingPunct="1">
      <a:defRPr sz="1200" kern="1200">
        <a:solidFill>
          <a:schemeClr val="tx1"/>
        </a:solidFill>
        <a:latin typeface="Cambria" panose="02040503050406030204" pitchFamily="18" charset="0"/>
        <a:ea typeface="+mn-ea"/>
        <a:cs typeface="+mn-cs"/>
      </a:defRPr>
    </a:lvl2pPr>
    <a:lvl3pPr marL="914400" algn="l" defTabSz="457200" rtl="0" eaLnBrk="1" latinLnBrk="0" hangingPunct="1">
      <a:defRPr sz="1200" kern="1200">
        <a:solidFill>
          <a:schemeClr val="tx1"/>
        </a:solidFill>
        <a:latin typeface="Cambria" panose="02040503050406030204" pitchFamily="18" charset="0"/>
        <a:ea typeface="+mn-ea"/>
        <a:cs typeface="+mn-cs"/>
      </a:defRPr>
    </a:lvl3pPr>
    <a:lvl4pPr marL="1371600" algn="l" defTabSz="457200" rtl="0" eaLnBrk="1" latinLnBrk="0" hangingPunct="1">
      <a:defRPr sz="1200" kern="1200">
        <a:solidFill>
          <a:schemeClr val="tx1"/>
        </a:solidFill>
        <a:latin typeface="Cambria" panose="02040503050406030204" pitchFamily="18" charset="0"/>
        <a:ea typeface="+mn-ea"/>
        <a:cs typeface="+mn-cs"/>
      </a:defRPr>
    </a:lvl4pPr>
    <a:lvl5pPr marL="1828800" algn="l" defTabSz="457200" rtl="0" eaLnBrk="1" latinLnBrk="0" hangingPunct="1">
      <a:defRPr sz="1200" kern="1200">
        <a:solidFill>
          <a:schemeClr val="tx1"/>
        </a:solidFill>
        <a:latin typeface="Cambria" panose="02040503050406030204" pitchFamily="18" charset="0"/>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E807C5-DEDA-054F-AFFD-31C7023268D8}" type="slidenum">
              <a:rPr lang="en-US" smtClean="0"/>
              <a:t>31</a:t>
            </a:fld>
            <a:endParaRPr lang="en-US"/>
          </a:p>
        </p:txBody>
      </p:sp>
    </p:spTree>
    <p:extLst>
      <p:ext uri="{BB962C8B-B14F-4D97-AF65-F5344CB8AC3E}">
        <p14:creationId xmlns:p14="http://schemas.microsoft.com/office/powerpoint/2010/main" val="318333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22F186-F5A2-4742-8103-1A643B4C47C8}" type="datetimeFigureOut">
              <a:rPr lang="en-US" smtClean="0"/>
              <a:t>3/21/2019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D13C63-C282-084E-A40C-0207F663A4FA}" type="slidenum">
              <a:rPr lang="en-US" smtClean="0"/>
              <a:t>‹N°›</a:t>
            </a:fld>
            <a:endParaRPr lang="en-US"/>
          </a:p>
        </p:txBody>
      </p:sp>
    </p:spTree>
    <p:extLst>
      <p:ext uri="{BB962C8B-B14F-4D97-AF65-F5344CB8AC3E}">
        <p14:creationId xmlns:p14="http://schemas.microsoft.com/office/powerpoint/2010/main" val="3378634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22F186-F5A2-4742-8103-1A643B4C47C8}" type="datetimeFigureOut">
              <a:rPr lang="en-US" smtClean="0"/>
              <a:t>3/21/2019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D13C63-C282-084E-A40C-0207F663A4FA}" type="slidenum">
              <a:rPr lang="en-US" smtClean="0"/>
              <a:t>‹N°›</a:t>
            </a:fld>
            <a:endParaRPr lang="en-US"/>
          </a:p>
        </p:txBody>
      </p:sp>
    </p:spTree>
    <p:extLst>
      <p:ext uri="{BB962C8B-B14F-4D97-AF65-F5344CB8AC3E}">
        <p14:creationId xmlns:p14="http://schemas.microsoft.com/office/powerpoint/2010/main" val="854119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22F186-F5A2-4742-8103-1A643B4C47C8}" type="datetimeFigureOut">
              <a:rPr lang="en-US" smtClean="0"/>
              <a:t>3/21/2019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D13C63-C282-084E-A40C-0207F663A4FA}" type="slidenum">
              <a:rPr lang="en-US" smtClean="0"/>
              <a:t>‹N°›</a:t>
            </a:fld>
            <a:endParaRPr lang="en-US"/>
          </a:p>
        </p:txBody>
      </p:sp>
    </p:spTree>
    <p:extLst>
      <p:ext uri="{BB962C8B-B14F-4D97-AF65-F5344CB8AC3E}">
        <p14:creationId xmlns:p14="http://schemas.microsoft.com/office/powerpoint/2010/main" val="2397182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22F186-F5A2-4742-8103-1A643B4C47C8}" type="datetimeFigureOut">
              <a:rPr lang="en-US" smtClean="0"/>
              <a:t>3/21/2019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D13C63-C282-084E-A40C-0207F663A4FA}" type="slidenum">
              <a:rPr lang="en-US" smtClean="0"/>
              <a:t>‹N°›</a:t>
            </a:fld>
            <a:endParaRPr lang="en-US"/>
          </a:p>
        </p:txBody>
      </p:sp>
    </p:spTree>
    <p:extLst>
      <p:ext uri="{BB962C8B-B14F-4D97-AF65-F5344CB8AC3E}">
        <p14:creationId xmlns:p14="http://schemas.microsoft.com/office/powerpoint/2010/main" val="1528127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22F186-F5A2-4742-8103-1A643B4C47C8}" type="datetimeFigureOut">
              <a:rPr lang="en-US" smtClean="0"/>
              <a:t>3/21/2019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D13C63-C282-084E-A40C-0207F663A4FA}" type="slidenum">
              <a:rPr lang="en-US" smtClean="0"/>
              <a:t>‹N°›</a:t>
            </a:fld>
            <a:endParaRPr lang="en-US"/>
          </a:p>
        </p:txBody>
      </p:sp>
    </p:spTree>
    <p:extLst>
      <p:ext uri="{BB962C8B-B14F-4D97-AF65-F5344CB8AC3E}">
        <p14:creationId xmlns:p14="http://schemas.microsoft.com/office/powerpoint/2010/main" val="2840914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22F186-F5A2-4742-8103-1A643B4C47C8}" type="datetimeFigureOut">
              <a:rPr lang="en-US" smtClean="0"/>
              <a:t>3/21/2019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D13C63-C282-084E-A40C-0207F663A4FA}" type="slidenum">
              <a:rPr lang="en-US" smtClean="0"/>
              <a:t>‹N°›</a:t>
            </a:fld>
            <a:endParaRPr lang="en-US"/>
          </a:p>
        </p:txBody>
      </p:sp>
    </p:spTree>
    <p:extLst>
      <p:ext uri="{BB962C8B-B14F-4D97-AF65-F5344CB8AC3E}">
        <p14:creationId xmlns:p14="http://schemas.microsoft.com/office/powerpoint/2010/main" val="1070590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22F186-F5A2-4742-8103-1A643B4C47C8}" type="datetimeFigureOut">
              <a:rPr lang="en-US" smtClean="0"/>
              <a:t>3/21/2019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D13C63-C282-084E-A40C-0207F663A4FA}" type="slidenum">
              <a:rPr lang="en-US" smtClean="0"/>
              <a:t>‹N°›</a:t>
            </a:fld>
            <a:endParaRPr lang="en-US"/>
          </a:p>
        </p:txBody>
      </p:sp>
    </p:spTree>
    <p:extLst>
      <p:ext uri="{BB962C8B-B14F-4D97-AF65-F5344CB8AC3E}">
        <p14:creationId xmlns:p14="http://schemas.microsoft.com/office/powerpoint/2010/main" val="3831894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22F186-F5A2-4742-8103-1A643B4C47C8}" type="datetimeFigureOut">
              <a:rPr lang="en-US" smtClean="0"/>
              <a:t>3/21/2019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D13C63-C282-084E-A40C-0207F663A4FA}" type="slidenum">
              <a:rPr lang="en-US" smtClean="0"/>
              <a:t>‹N°›</a:t>
            </a:fld>
            <a:endParaRPr lang="en-US"/>
          </a:p>
        </p:txBody>
      </p:sp>
    </p:spTree>
    <p:extLst>
      <p:ext uri="{BB962C8B-B14F-4D97-AF65-F5344CB8AC3E}">
        <p14:creationId xmlns:p14="http://schemas.microsoft.com/office/powerpoint/2010/main" val="4209169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22F186-F5A2-4742-8103-1A643B4C47C8}" type="datetimeFigureOut">
              <a:rPr lang="en-US" smtClean="0"/>
              <a:t>3/21/2019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D13C63-C282-084E-A40C-0207F663A4FA}" type="slidenum">
              <a:rPr lang="en-US" smtClean="0"/>
              <a:t>‹N°›</a:t>
            </a:fld>
            <a:endParaRPr lang="en-US"/>
          </a:p>
        </p:txBody>
      </p:sp>
    </p:spTree>
    <p:extLst>
      <p:ext uri="{BB962C8B-B14F-4D97-AF65-F5344CB8AC3E}">
        <p14:creationId xmlns:p14="http://schemas.microsoft.com/office/powerpoint/2010/main" val="398933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22F186-F5A2-4742-8103-1A643B4C47C8}" type="datetimeFigureOut">
              <a:rPr lang="en-US" smtClean="0"/>
              <a:t>3/21/2019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D13C63-C282-084E-A40C-0207F663A4FA}" type="slidenum">
              <a:rPr lang="en-US" smtClean="0"/>
              <a:t>‹N°›</a:t>
            </a:fld>
            <a:endParaRPr lang="en-US"/>
          </a:p>
        </p:txBody>
      </p:sp>
    </p:spTree>
    <p:extLst>
      <p:ext uri="{BB962C8B-B14F-4D97-AF65-F5344CB8AC3E}">
        <p14:creationId xmlns:p14="http://schemas.microsoft.com/office/powerpoint/2010/main" val="68146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22F186-F5A2-4742-8103-1A643B4C47C8}" type="datetimeFigureOut">
              <a:rPr lang="en-US" smtClean="0"/>
              <a:t>3/21/2019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D13C63-C282-084E-A40C-0207F663A4FA}" type="slidenum">
              <a:rPr lang="en-US" smtClean="0"/>
              <a:t>‹N°›</a:t>
            </a:fld>
            <a:endParaRPr lang="en-US"/>
          </a:p>
        </p:txBody>
      </p:sp>
    </p:spTree>
    <p:extLst>
      <p:ext uri="{BB962C8B-B14F-4D97-AF65-F5344CB8AC3E}">
        <p14:creationId xmlns:p14="http://schemas.microsoft.com/office/powerpoint/2010/main" val="2856351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mbria" panose="02040503050406030204" pitchFamily="18" charset="0"/>
              </a:defRPr>
            </a:lvl1pPr>
          </a:lstStyle>
          <a:p>
            <a:fld id="{1F22F186-F5A2-4742-8103-1A643B4C47C8}" type="datetimeFigureOut">
              <a:rPr lang="en-US" smtClean="0"/>
              <a:pPr/>
              <a:t>3/21/2019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mbria" panose="02040503050406030204" pitchFamily="18"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mbria" panose="02040503050406030204" pitchFamily="18" charset="0"/>
              </a:defRPr>
            </a:lvl1pPr>
          </a:lstStyle>
          <a:p>
            <a:fld id="{7BD13C63-C282-084E-A40C-0207F663A4FA}" type="slidenum">
              <a:rPr lang="en-US" smtClean="0"/>
              <a:pPr/>
              <a:t>‹N°›</a:t>
            </a:fld>
            <a:endParaRPr lang="en-US" dirty="0"/>
          </a:p>
        </p:txBody>
      </p:sp>
    </p:spTree>
    <p:extLst>
      <p:ext uri="{BB962C8B-B14F-4D97-AF65-F5344CB8AC3E}">
        <p14:creationId xmlns:p14="http://schemas.microsoft.com/office/powerpoint/2010/main" val="6949119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Cambria" panose="02040503050406030204" pitchFamily="18" charset="0"/>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Cambria" panose="02040503050406030204" pitchFamily="18"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Cambria" panose="02040503050406030204" pitchFamily="18" charset="0"/>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Cambria" panose="02040503050406030204" pitchFamily="18" charset="0"/>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Cambria" panose="02040503050406030204" pitchFamily="18" charset="0"/>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Cambria" panose="02040503050406030204" pitchFamily="18"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3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3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Cambria" panose="02040503050406030204" pitchFamily="18" charset="0"/>
              </a:rPr>
              <a:t>Les </a:t>
            </a:r>
            <a:r>
              <a:rPr lang="en-US" b="1" dirty="0" err="1" smtClean="0">
                <a:latin typeface="Cambria" panose="02040503050406030204" pitchFamily="18" charset="0"/>
              </a:rPr>
              <a:t>vins</a:t>
            </a:r>
            <a:r>
              <a:rPr lang="en-US" b="1" dirty="0" smtClean="0">
                <a:latin typeface="Cambria" panose="02040503050406030204" pitchFamily="18" charset="0"/>
              </a:rPr>
              <a:t> Du</a:t>
            </a:r>
            <a:br>
              <a:rPr lang="en-US" b="1" dirty="0" smtClean="0">
                <a:latin typeface="Cambria" panose="02040503050406030204" pitchFamily="18" charset="0"/>
              </a:rPr>
            </a:br>
            <a:r>
              <a:rPr lang="en-US" b="1" dirty="0" smtClean="0">
                <a:latin typeface="Cambria" panose="02040503050406030204" pitchFamily="18" charset="0"/>
              </a:rPr>
              <a:t>Domaine </a:t>
            </a:r>
            <a:r>
              <a:rPr lang="en-US" b="1" dirty="0">
                <a:latin typeface="Cambria" panose="02040503050406030204" pitchFamily="18" charset="0"/>
              </a:rPr>
              <a:t>AF </a:t>
            </a:r>
            <a:r>
              <a:rPr lang="en-US" b="1" dirty="0" err="1">
                <a:latin typeface="Cambria" panose="02040503050406030204" pitchFamily="18" charset="0"/>
              </a:rPr>
              <a:t>Gros</a:t>
            </a:r>
            <a:r>
              <a:rPr lang="en-US" b="1" dirty="0">
                <a:latin typeface="Cambria" panose="02040503050406030204" pitchFamily="18" charset="0"/>
              </a:rPr>
              <a:t>, Bourgogne</a:t>
            </a:r>
          </a:p>
        </p:txBody>
      </p:sp>
      <p:pic>
        <p:nvPicPr>
          <p:cNvPr id="6" name="Image 6" descr="logo AF GROS.jpg"/>
          <p:cNvPicPr>
            <a:picLocks noGrp="1"/>
          </p:cNvPicPr>
          <p:nvPr>
            <p:ph idx="1"/>
          </p:nvPr>
        </p:nvPicPr>
        <p:blipFill>
          <a:blip r:embed="rId2" cstate="screen">
            <a:extLst>
              <a:ext uri="{28A0092B-C50C-407E-A947-70E740481C1C}">
                <a14:useLocalDpi xmlns:a14="http://schemas.microsoft.com/office/drawing/2010/main"/>
              </a:ext>
            </a:extLst>
          </a:blip>
          <a:srcRect l="-60749" r="-60749"/>
          <a:stretch>
            <a:fillRect/>
          </a:stretch>
        </p:blipFill>
        <p:spPr>
          <a:prstGeom prst="rect">
            <a:avLst/>
          </a:prstGeom>
        </p:spPr>
      </p:pic>
    </p:spTree>
    <p:extLst>
      <p:ext uri="{BB962C8B-B14F-4D97-AF65-F5344CB8AC3E}">
        <p14:creationId xmlns:p14="http://schemas.microsoft.com/office/powerpoint/2010/main" val="16581045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540327" y="496007"/>
            <a:ext cx="7949046" cy="3693319"/>
          </a:xfrm>
          <a:prstGeom prst="rect">
            <a:avLst/>
          </a:prstGeom>
          <a:noFill/>
        </p:spPr>
        <p:txBody>
          <a:bodyPr wrap="square" rtlCol="0">
            <a:spAutoFit/>
          </a:bodyPr>
          <a:lstStyle/>
          <a:p>
            <a:r>
              <a:rPr lang="en-GB" b="1" dirty="0" smtClean="0">
                <a:latin typeface="Cambria" panose="02040503050406030204" pitchFamily="18" charset="0"/>
              </a:rPr>
              <a:t>-</a:t>
            </a:r>
            <a:r>
              <a:rPr lang="fr-FR" dirty="0"/>
              <a:t>Les vins sont ensuite soutirés et mis en masse pour trois mois. A ce stade, nous n’utilisons plus de S02. Nous analysons régulièrement les vins pour suivre leur teneur en C02 (650mg/Litre) nécessaire à la préservation de la fraicheur et de la stabilité de nos vins. </a:t>
            </a:r>
          </a:p>
          <a:p>
            <a:r>
              <a:rPr lang="fr-FR" dirty="0" smtClean="0"/>
              <a:t>-Pour </a:t>
            </a:r>
            <a:r>
              <a:rPr lang="fr-FR" dirty="0"/>
              <a:t>le millésime 2016, une cuvée de Bourgogne Hautes Cotes de Nuits « sans sulfites » a été  expérimentée.</a:t>
            </a:r>
          </a:p>
          <a:p>
            <a:r>
              <a:rPr lang="fr-FR" dirty="0"/>
              <a:t> </a:t>
            </a:r>
          </a:p>
          <a:p>
            <a:r>
              <a:rPr lang="fr-FR" dirty="0" smtClean="0"/>
              <a:t>-Nous </a:t>
            </a:r>
            <a:r>
              <a:rPr lang="fr-FR" dirty="0"/>
              <a:t>analysons la turbidité afin de ne filtrer les vins que si cela est nécessaire (filtration lenticulaire). Les vins sont ensuite mis en bouteille par gravité, et sans collage. </a:t>
            </a:r>
          </a:p>
          <a:p>
            <a:r>
              <a:rPr lang="fr-FR" dirty="0" smtClean="0"/>
              <a:t>-Nous </a:t>
            </a:r>
            <a:r>
              <a:rPr lang="fr-FR" dirty="0"/>
              <a:t>sommes également attentifs à la taille des goulots de nos bouteilles (63mm) afin d’éviter au maximum le coulage des bouchons. </a:t>
            </a:r>
          </a:p>
          <a:p>
            <a:endParaRPr lang="fr-FR" dirty="0">
              <a:latin typeface="Cambria" panose="02040503050406030204" pitchFamily="18" charset="0"/>
            </a:endParaRPr>
          </a:p>
        </p:txBody>
      </p:sp>
      <p:pic>
        <p:nvPicPr>
          <p:cNvPr id="8" name="Imag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65136" y="4189326"/>
            <a:ext cx="3641075" cy="2586016"/>
          </a:xfrm>
          <a:prstGeom prst="rect">
            <a:avLst/>
          </a:prstGeom>
        </p:spPr>
      </p:pic>
    </p:spTree>
    <p:extLst>
      <p:ext uri="{BB962C8B-B14F-4D97-AF65-F5344CB8AC3E}">
        <p14:creationId xmlns:p14="http://schemas.microsoft.com/office/powerpoint/2010/main" val="25652662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3" descr="cid:image001.jpg@01D41856.67E4F7E0">
            <a:extLst>
              <a:ext uri="{FF2B5EF4-FFF2-40B4-BE49-F238E27FC236}">
                <a16:creationId xmlns="" xmlns:a16="http://schemas.microsoft.com/office/drawing/2014/main" id="{2248A247-E85A-4727-B2CB-B3BFC47893F6}"/>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83342" y="939567"/>
            <a:ext cx="5510856" cy="4114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 xmlns:a16="http://schemas.microsoft.com/office/drawing/2014/main" id="{31353E50-CC46-46C5-8333-CCB2C2E2DA34}"/>
              </a:ext>
            </a:extLst>
          </p:cNvPr>
          <p:cNvSpPr txBox="1"/>
          <p:nvPr/>
        </p:nvSpPr>
        <p:spPr>
          <a:xfrm>
            <a:off x="183343" y="5144853"/>
            <a:ext cx="8525675" cy="2585323"/>
          </a:xfrm>
          <a:prstGeom prst="rect">
            <a:avLst/>
          </a:prstGeom>
          <a:noFill/>
        </p:spPr>
        <p:txBody>
          <a:bodyPr wrap="square" rtlCol="0">
            <a:spAutoFit/>
          </a:bodyPr>
          <a:lstStyle/>
          <a:p>
            <a:pPr algn="ctr"/>
            <a:r>
              <a:rPr lang="en-US" dirty="0" err="1" smtClean="0">
                <a:latin typeface="+mj-lt"/>
              </a:rPr>
              <a:t>Parcelle</a:t>
            </a:r>
            <a:r>
              <a:rPr lang="en-US" dirty="0" smtClean="0">
                <a:latin typeface="+mj-lt"/>
              </a:rPr>
              <a:t> de 3,8Ha </a:t>
            </a:r>
            <a:r>
              <a:rPr lang="en-US" dirty="0" err="1" smtClean="0">
                <a:latin typeface="+mj-lt"/>
              </a:rPr>
              <a:t>acquise</a:t>
            </a:r>
            <a:r>
              <a:rPr lang="en-US" dirty="0" smtClean="0">
                <a:latin typeface="+mj-lt"/>
              </a:rPr>
              <a:t> </a:t>
            </a:r>
            <a:r>
              <a:rPr lang="en-US" dirty="0" err="1" smtClean="0">
                <a:latin typeface="+mj-lt"/>
              </a:rPr>
              <a:t>en</a:t>
            </a:r>
            <a:r>
              <a:rPr lang="en-US" dirty="0" smtClean="0">
                <a:latin typeface="+mj-lt"/>
              </a:rPr>
              <a:t> 2016. Première </a:t>
            </a:r>
            <a:r>
              <a:rPr lang="en-US" dirty="0" err="1" smtClean="0">
                <a:latin typeface="+mj-lt"/>
              </a:rPr>
              <a:t>récolte</a:t>
            </a:r>
            <a:r>
              <a:rPr lang="en-US" dirty="0" smtClean="0">
                <a:latin typeface="+mj-lt"/>
              </a:rPr>
              <a:t> </a:t>
            </a:r>
            <a:r>
              <a:rPr lang="en-US" dirty="0" err="1" smtClean="0">
                <a:latin typeface="+mj-lt"/>
              </a:rPr>
              <a:t>en</a:t>
            </a:r>
            <a:r>
              <a:rPr lang="en-US" dirty="0" smtClean="0">
                <a:latin typeface="+mj-lt"/>
              </a:rPr>
              <a:t> 2017; Lieu-</a:t>
            </a:r>
            <a:r>
              <a:rPr lang="en-US" dirty="0" err="1" smtClean="0">
                <a:latin typeface="+mj-lt"/>
              </a:rPr>
              <a:t>dit</a:t>
            </a:r>
            <a:r>
              <a:rPr lang="en-US" dirty="0" smtClean="0">
                <a:latin typeface="+mj-lt"/>
              </a:rPr>
              <a:t> </a:t>
            </a:r>
            <a:r>
              <a:rPr lang="en-US" dirty="0" err="1" smtClean="0">
                <a:latin typeface="+mj-lt"/>
              </a:rPr>
              <a:t>en</a:t>
            </a:r>
            <a:r>
              <a:rPr lang="en-US" dirty="0" smtClean="0">
                <a:latin typeface="+mj-lt"/>
              </a:rPr>
              <a:t> </a:t>
            </a:r>
            <a:r>
              <a:rPr lang="en-US" dirty="0" err="1" smtClean="0">
                <a:latin typeface="+mj-lt"/>
              </a:rPr>
              <a:t>Mortperay</a:t>
            </a:r>
            <a:r>
              <a:rPr lang="en-US" dirty="0" smtClean="0">
                <a:latin typeface="+mj-lt"/>
              </a:rPr>
              <a:t>.</a:t>
            </a:r>
          </a:p>
          <a:p>
            <a:pPr algn="ctr"/>
            <a:endParaRPr lang="en-US" dirty="0" smtClean="0">
              <a:latin typeface="+mj-lt"/>
            </a:endParaRPr>
          </a:p>
          <a:p>
            <a:pPr algn="ctr"/>
            <a:r>
              <a:rPr lang="fr-FR" dirty="0"/>
              <a:t>Robe rouge grenat, aux arômes d'iris et d'épices. Tanins veloutés, suave et long après-goût délicieux, un classique dès le départ!</a:t>
            </a:r>
          </a:p>
          <a:p>
            <a:pPr algn="ctr"/>
            <a:r>
              <a:rPr lang="fr-FR" dirty="0"/>
              <a:t>Quantités limitées!</a:t>
            </a:r>
          </a:p>
          <a:p>
            <a:pPr algn="ctr"/>
            <a:endParaRPr lang="en-US" dirty="0">
              <a:latin typeface="Cambria" panose="02040503050406030204" pitchFamily="18" charset="0"/>
            </a:endParaRPr>
          </a:p>
          <a:p>
            <a:pPr algn="ctr"/>
            <a:r>
              <a:rPr lang="en-US" b="1" dirty="0">
                <a:latin typeface="Cambria" panose="02040503050406030204" pitchFamily="18" charset="0"/>
              </a:rPr>
              <a:t> </a:t>
            </a:r>
            <a:endParaRPr lang="en-US" b="1" dirty="0" smtClean="0">
              <a:latin typeface="Cambria" panose="02040503050406030204" pitchFamily="18" charset="0"/>
            </a:endParaRPr>
          </a:p>
          <a:p>
            <a:pPr algn="ctr"/>
            <a:endParaRPr lang="en-US" b="1" dirty="0">
              <a:latin typeface="Cambria" panose="02040503050406030204" pitchFamily="18" charset="0"/>
            </a:endParaRPr>
          </a:p>
          <a:p>
            <a:pPr algn="ctr"/>
            <a:endParaRPr lang="en-US" dirty="0">
              <a:latin typeface="Cambria" panose="02040503050406030204" pitchFamily="18" charset="0"/>
            </a:endParaRPr>
          </a:p>
        </p:txBody>
      </p:sp>
      <p:pic>
        <p:nvPicPr>
          <p:cNvPr id="6" name="Picture 2" descr="Image result for moulin a vent mortperay">
            <a:extLst>
              <a:ext uri="{FF2B5EF4-FFF2-40B4-BE49-F238E27FC236}">
                <a16:creationId xmlns="" xmlns:a16="http://schemas.microsoft.com/office/drawing/2014/main" id="{AD4C77AC-2D67-40D3-825C-FD6D7634079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557569" y="491803"/>
            <a:ext cx="1163882" cy="116388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 xmlns:a16="http://schemas.microsoft.com/office/drawing/2014/main" id="{A68CDBAA-0003-4523-BB5C-D539D358C728}"/>
              </a:ext>
            </a:extLst>
          </p:cNvPr>
          <p:cNvSpPr txBox="1"/>
          <p:nvPr/>
        </p:nvSpPr>
        <p:spPr>
          <a:xfrm>
            <a:off x="562062" y="310393"/>
            <a:ext cx="4924338" cy="369332"/>
          </a:xfrm>
          <a:prstGeom prst="rect">
            <a:avLst/>
          </a:prstGeom>
          <a:noFill/>
        </p:spPr>
        <p:txBody>
          <a:bodyPr wrap="square" rtlCol="0">
            <a:spAutoFit/>
          </a:bodyPr>
          <a:lstStyle/>
          <a:p>
            <a:r>
              <a:rPr lang="en-US" dirty="0" smtClean="0">
                <a:latin typeface="Cambria" panose="02040503050406030204" pitchFamily="18" charset="0"/>
              </a:rPr>
              <a:t>Notre nouvelle appellation: Le Moulin à Vent </a:t>
            </a:r>
            <a:r>
              <a:rPr lang="en-US" dirty="0">
                <a:latin typeface="Cambria" panose="02040503050406030204" pitchFamily="18" charset="0"/>
              </a:rPr>
              <a:t>!</a:t>
            </a:r>
          </a:p>
        </p:txBody>
      </p:sp>
      <p:pic>
        <p:nvPicPr>
          <p:cNvPr id="3074" name="Picture 2" descr="Chateau des Jacques, Beaujolais, Morgon, Moulin-a-Vent, Cyril Chirouze, Louis Jadot">
            <a:extLst>
              <a:ext uri="{FF2B5EF4-FFF2-40B4-BE49-F238E27FC236}">
                <a16:creationId xmlns="" xmlns:a16="http://schemas.microsoft.com/office/drawing/2014/main" id="{673D1441-6A95-469C-AE91-D6700426BDE0}"/>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889618" y="1746701"/>
            <a:ext cx="2819400" cy="33813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a:spLocks noChangeArrowheads="1"/>
          </p:cNvSpPr>
          <p:nvPr/>
        </p:nvSpPr>
        <p:spPr bwMode="auto">
          <a:xfrm>
            <a:off x="0" y="0"/>
            <a:ext cx="9144000"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smtClean="0">
                <a:ln>
                  <a:noFill/>
                </a:ln>
                <a:solidFill>
                  <a:srgbClr val="212121"/>
                </a:solidFill>
                <a:effectLst/>
                <a:latin typeface="inherit"/>
              </a:rPr>
              <a:t>Robe rouge grenat, aux arômes d'iris et d'épices. Tanins veloutés, suave et long après-goût délicieux, un classique dès le départ! Quantités limitées!</a:t>
            </a:r>
            <a:r>
              <a:rPr kumimoji="0" lang="fr-FR" altLang="fr-FR" sz="800" b="0" i="0" u="none" strike="noStrike" cap="none" normalizeH="0" baseline="0" smtClean="0">
                <a:ln>
                  <a:noFill/>
                </a:ln>
                <a:solidFill>
                  <a:schemeClr val="tx1"/>
                </a:solidFill>
                <a:effectLst/>
              </a:rPr>
              <a:t> </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3" name="Rectangle 2"/>
          <p:cNvSpPr>
            <a:spLocks noChangeArrowheads="1"/>
          </p:cNvSpPr>
          <p:nvPr/>
        </p:nvSpPr>
        <p:spPr bwMode="auto">
          <a:xfrm>
            <a:off x="152400" y="152400"/>
            <a:ext cx="9144000"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smtClean="0">
                <a:ln>
                  <a:noFill/>
                </a:ln>
                <a:solidFill>
                  <a:srgbClr val="212121"/>
                </a:solidFill>
                <a:effectLst/>
                <a:latin typeface="inherit"/>
              </a:rPr>
              <a:t>Robe rouge grenat, aux arômes d'iris et d'épices. Tanins veloutés, suave et long après-goût délicieux, un classique dès le départ! Quantités limitées!</a:t>
            </a:r>
            <a:r>
              <a:rPr kumimoji="0" lang="fr-FR" altLang="fr-FR" sz="800" b="0" i="0" u="none" strike="noStrike" cap="none" normalizeH="0" baseline="0" smtClean="0">
                <a:ln>
                  <a:noFill/>
                </a:ln>
                <a:solidFill>
                  <a:schemeClr val="tx1"/>
                </a:solidFill>
                <a:effectLst/>
              </a:rPr>
              <a:t> </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5" name="Rectangle 3"/>
          <p:cNvSpPr>
            <a:spLocks noChangeArrowheads="1"/>
          </p:cNvSpPr>
          <p:nvPr/>
        </p:nvSpPr>
        <p:spPr bwMode="auto">
          <a:xfrm>
            <a:off x="304800" y="304800"/>
            <a:ext cx="9144000"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smtClean="0">
                <a:ln>
                  <a:noFill/>
                </a:ln>
                <a:solidFill>
                  <a:srgbClr val="212121"/>
                </a:solidFill>
                <a:effectLst/>
                <a:latin typeface="inherit"/>
              </a:rPr>
              <a:t>Robe rouge grenat, aux arômes d'iris et d'épices. Tanins veloutés, suave et long après-goût délicieux, un classique dès le départ! Quantités limitées!</a:t>
            </a:r>
            <a:r>
              <a:rPr kumimoji="0" lang="fr-FR" altLang="fr-FR" sz="800" b="0" i="0" u="none" strike="noStrike" cap="none" normalizeH="0" baseline="0" smtClean="0">
                <a:ln>
                  <a:noFill/>
                </a:ln>
                <a:solidFill>
                  <a:schemeClr val="tx1"/>
                </a:solidFill>
                <a:effectLst/>
              </a:rPr>
              <a:t> </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75593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20900" y="0"/>
            <a:ext cx="4896809" cy="6858000"/>
          </a:xfrm>
          <a:prstGeom prst="rect">
            <a:avLst/>
          </a:prstGeom>
        </p:spPr>
      </p:pic>
      <p:sp>
        <p:nvSpPr>
          <p:cNvPr id="3" name="TextBox 2"/>
          <p:cNvSpPr txBox="1"/>
          <p:nvPr/>
        </p:nvSpPr>
        <p:spPr>
          <a:xfrm>
            <a:off x="4298950" y="901700"/>
            <a:ext cx="712054" cy="369332"/>
          </a:xfrm>
          <a:prstGeom prst="rect">
            <a:avLst/>
          </a:prstGeom>
          <a:noFill/>
        </p:spPr>
        <p:txBody>
          <a:bodyPr wrap="none" rtlCol="0">
            <a:spAutoFit/>
          </a:bodyPr>
          <a:lstStyle/>
          <a:p>
            <a:r>
              <a:rPr lang="en-US" dirty="0">
                <a:latin typeface="Cambria" panose="02040503050406030204" pitchFamily="18" charset="0"/>
              </a:rPr>
              <a:t>Dijon</a:t>
            </a:r>
          </a:p>
        </p:txBody>
      </p:sp>
      <p:sp>
        <p:nvSpPr>
          <p:cNvPr id="8" name="TextBox 7"/>
          <p:cNvSpPr txBox="1"/>
          <p:nvPr/>
        </p:nvSpPr>
        <p:spPr>
          <a:xfrm>
            <a:off x="5257800" y="3479800"/>
            <a:ext cx="1993900" cy="646331"/>
          </a:xfrm>
          <a:prstGeom prst="rect">
            <a:avLst/>
          </a:prstGeom>
          <a:noFill/>
        </p:spPr>
        <p:txBody>
          <a:bodyPr wrap="square" rtlCol="0">
            <a:spAutoFit/>
          </a:bodyPr>
          <a:lstStyle/>
          <a:p>
            <a:r>
              <a:rPr lang="en-US" dirty="0" err="1">
                <a:latin typeface="Cambria" panose="02040503050406030204" pitchFamily="18" charset="0"/>
              </a:rPr>
              <a:t>Chambole</a:t>
            </a:r>
            <a:r>
              <a:rPr lang="en-US" dirty="0">
                <a:latin typeface="Cambria" panose="02040503050406030204" pitchFamily="18" charset="0"/>
              </a:rPr>
              <a:t> </a:t>
            </a:r>
            <a:r>
              <a:rPr lang="en-US" dirty="0" err="1">
                <a:latin typeface="Cambria" panose="02040503050406030204" pitchFamily="18" charset="0"/>
              </a:rPr>
              <a:t>Musigny</a:t>
            </a:r>
            <a:endParaRPr lang="en-US" dirty="0">
              <a:latin typeface="Cambria" panose="02040503050406030204" pitchFamily="18" charset="0"/>
            </a:endParaRPr>
          </a:p>
        </p:txBody>
      </p:sp>
      <p:sp>
        <p:nvSpPr>
          <p:cNvPr id="9" name="TextBox 8"/>
          <p:cNvSpPr txBox="1"/>
          <p:nvPr/>
        </p:nvSpPr>
        <p:spPr>
          <a:xfrm>
            <a:off x="5200650" y="4051300"/>
            <a:ext cx="1817059" cy="369332"/>
          </a:xfrm>
          <a:prstGeom prst="rect">
            <a:avLst/>
          </a:prstGeom>
          <a:noFill/>
        </p:spPr>
        <p:txBody>
          <a:bodyPr wrap="square" rtlCol="0">
            <a:spAutoFit/>
          </a:bodyPr>
          <a:lstStyle/>
          <a:p>
            <a:r>
              <a:rPr lang="en-US" dirty="0" err="1">
                <a:latin typeface="Cambria" panose="02040503050406030204" pitchFamily="18" charset="0"/>
              </a:rPr>
              <a:t>Vosne</a:t>
            </a:r>
            <a:r>
              <a:rPr lang="en-US" dirty="0">
                <a:latin typeface="Cambria" panose="02040503050406030204" pitchFamily="18" charset="0"/>
              </a:rPr>
              <a:t> </a:t>
            </a:r>
            <a:r>
              <a:rPr lang="en-US" dirty="0" err="1">
                <a:latin typeface="Cambria" panose="02040503050406030204" pitchFamily="18" charset="0"/>
              </a:rPr>
              <a:t>Romanee</a:t>
            </a:r>
            <a:endParaRPr lang="en-US" dirty="0">
              <a:latin typeface="Cambria" panose="02040503050406030204" pitchFamily="18" charset="0"/>
            </a:endParaRPr>
          </a:p>
        </p:txBody>
      </p:sp>
      <p:sp>
        <p:nvSpPr>
          <p:cNvPr id="10" name="TextBox 9"/>
          <p:cNvSpPr txBox="1"/>
          <p:nvPr/>
        </p:nvSpPr>
        <p:spPr>
          <a:xfrm>
            <a:off x="4578350" y="5149334"/>
            <a:ext cx="918841" cy="369332"/>
          </a:xfrm>
          <a:prstGeom prst="rect">
            <a:avLst/>
          </a:prstGeom>
          <a:noFill/>
        </p:spPr>
        <p:txBody>
          <a:bodyPr wrap="none" rtlCol="0">
            <a:spAutoFit/>
          </a:bodyPr>
          <a:lstStyle/>
          <a:p>
            <a:r>
              <a:rPr lang="en-US" dirty="0" err="1">
                <a:latin typeface="Cambria" panose="02040503050406030204" pitchFamily="18" charset="0"/>
              </a:rPr>
              <a:t>Beaune</a:t>
            </a:r>
            <a:endParaRPr lang="en-US" dirty="0">
              <a:latin typeface="Cambria" panose="02040503050406030204" pitchFamily="18" charset="0"/>
            </a:endParaRPr>
          </a:p>
        </p:txBody>
      </p:sp>
      <p:sp>
        <p:nvSpPr>
          <p:cNvPr id="11" name="TextBox 10"/>
          <p:cNvSpPr txBox="1"/>
          <p:nvPr/>
        </p:nvSpPr>
        <p:spPr>
          <a:xfrm>
            <a:off x="2794000" y="5269468"/>
            <a:ext cx="1151597" cy="369332"/>
          </a:xfrm>
          <a:prstGeom prst="rect">
            <a:avLst/>
          </a:prstGeom>
          <a:noFill/>
        </p:spPr>
        <p:txBody>
          <a:bodyPr wrap="none" rtlCol="0">
            <a:spAutoFit/>
          </a:bodyPr>
          <a:lstStyle/>
          <a:p>
            <a:r>
              <a:rPr lang="en-US" dirty="0" err="1">
                <a:latin typeface="Cambria" panose="02040503050406030204" pitchFamily="18" charset="0"/>
              </a:rPr>
              <a:t>Pommard</a:t>
            </a:r>
            <a:endParaRPr lang="en-US" dirty="0">
              <a:latin typeface="Cambria" panose="02040503050406030204" pitchFamily="18" charset="0"/>
            </a:endParaRPr>
          </a:p>
        </p:txBody>
      </p:sp>
      <p:sp>
        <p:nvSpPr>
          <p:cNvPr id="12" name="TextBox 11"/>
          <p:cNvSpPr txBox="1"/>
          <p:nvPr/>
        </p:nvSpPr>
        <p:spPr>
          <a:xfrm>
            <a:off x="2559208" y="4420632"/>
            <a:ext cx="1802096" cy="369332"/>
          </a:xfrm>
          <a:prstGeom prst="rect">
            <a:avLst/>
          </a:prstGeom>
          <a:noFill/>
        </p:spPr>
        <p:txBody>
          <a:bodyPr wrap="none" rtlCol="0">
            <a:spAutoFit/>
          </a:bodyPr>
          <a:lstStyle/>
          <a:p>
            <a:r>
              <a:rPr lang="en-US" dirty="0" err="1">
                <a:latin typeface="Cambria" panose="02040503050406030204" pitchFamily="18" charset="0"/>
              </a:rPr>
              <a:t>Nuits</a:t>
            </a:r>
            <a:r>
              <a:rPr lang="en-US" dirty="0">
                <a:latin typeface="Cambria" panose="02040503050406030204" pitchFamily="18" charset="0"/>
              </a:rPr>
              <a:t> St Georges</a:t>
            </a:r>
          </a:p>
        </p:txBody>
      </p:sp>
      <p:sp>
        <p:nvSpPr>
          <p:cNvPr id="13" name="TextBox 12"/>
          <p:cNvSpPr txBox="1"/>
          <p:nvPr/>
        </p:nvSpPr>
        <p:spPr>
          <a:xfrm>
            <a:off x="3771900" y="3568700"/>
            <a:ext cx="996950" cy="646331"/>
          </a:xfrm>
          <a:prstGeom prst="rect">
            <a:avLst/>
          </a:prstGeom>
          <a:noFill/>
        </p:spPr>
        <p:txBody>
          <a:bodyPr wrap="square" rtlCol="0">
            <a:spAutoFit/>
          </a:bodyPr>
          <a:lstStyle/>
          <a:p>
            <a:r>
              <a:rPr lang="en-US" dirty="0">
                <a:latin typeface="Cambria" panose="02040503050406030204" pitchFamily="18" charset="0"/>
              </a:rPr>
              <a:t>Clos de </a:t>
            </a:r>
            <a:r>
              <a:rPr lang="en-US" dirty="0" err="1">
                <a:latin typeface="Cambria" panose="02040503050406030204" pitchFamily="18" charset="0"/>
              </a:rPr>
              <a:t>Vougeot</a:t>
            </a:r>
            <a:endParaRPr lang="en-US" dirty="0">
              <a:latin typeface="Cambria" panose="02040503050406030204" pitchFamily="18" charset="0"/>
            </a:endParaRPr>
          </a:p>
        </p:txBody>
      </p:sp>
      <p:sp>
        <p:nvSpPr>
          <p:cNvPr id="14" name="TextBox 13"/>
          <p:cNvSpPr txBox="1"/>
          <p:nvPr/>
        </p:nvSpPr>
        <p:spPr>
          <a:xfrm>
            <a:off x="4578350" y="4789964"/>
            <a:ext cx="2330450" cy="369332"/>
          </a:xfrm>
          <a:prstGeom prst="rect">
            <a:avLst/>
          </a:prstGeom>
          <a:noFill/>
        </p:spPr>
        <p:txBody>
          <a:bodyPr wrap="square" rtlCol="0">
            <a:spAutoFit/>
          </a:bodyPr>
          <a:lstStyle/>
          <a:p>
            <a:r>
              <a:rPr lang="en-US" dirty="0" err="1">
                <a:latin typeface="Cambria" panose="02040503050406030204" pitchFamily="18" charset="0"/>
              </a:rPr>
              <a:t>Savigny</a:t>
            </a:r>
            <a:r>
              <a:rPr lang="en-US" dirty="0">
                <a:latin typeface="Cambria" panose="02040503050406030204" pitchFamily="18" charset="0"/>
              </a:rPr>
              <a:t> les </a:t>
            </a:r>
            <a:r>
              <a:rPr lang="en-US" dirty="0" err="1">
                <a:latin typeface="Cambria" panose="02040503050406030204" pitchFamily="18" charset="0"/>
              </a:rPr>
              <a:t>Beaune</a:t>
            </a:r>
            <a:endParaRPr lang="en-US" dirty="0">
              <a:latin typeface="Cambria" panose="02040503050406030204" pitchFamily="18" charset="0"/>
            </a:endParaRPr>
          </a:p>
        </p:txBody>
      </p:sp>
    </p:spTree>
    <p:extLst>
      <p:ext uri="{BB962C8B-B14F-4D97-AF65-F5344CB8AC3E}">
        <p14:creationId xmlns:p14="http://schemas.microsoft.com/office/powerpoint/2010/main" val="2333050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151204153250_00001.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0186" y="0"/>
            <a:ext cx="7351014" cy="5395650"/>
          </a:xfrm>
          <a:prstGeom prst="rect">
            <a:avLst/>
          </a:prstGeom>
        </p:spPr>
      </p:pic>
      <p:sp>
        <p:nvSpPr>
          <p:cNvPr id="6" name="TextBox 5"/>
          <p:cNvSpPr txBox="1"/>
          <p:nvPr/>
        </p:nvSpPr>
        <p:spPr>
          <a:xfrm>
            <a:off x="704850" y="5486400"/>
            <a:ext cx="7816850" cy="923330"/>
          </a:xfrm>
          <a:prstGeom prst="rect">
            <a:avLst/>
          </a:prstGeom>
          <a:noFill/>
        </p:spPr>
        <p:txBody>
          <a:bodyPr wrap="square" rtlCol="0">
            <a:spAutoFit/>
          </a:bodyPr>
          <a:lstStyle/>
          <a:p>
            <a:pPr algn="ctr"/>
            <a:r>
              <a:rPr lang="en-US" b="1" dirty="0" smtClean="0">
                <a:latin typeface="Cambria" panose="02040503050406030204" pitchFamily="18" charset="0"/>
              </a:rPr>
              <a:t>3 </a:t>
            </a:r>
            <a:r>
              <a:rPr lang="en-US" b="1" dirty="0" err="1" smtClean="0">
                <a:latin typeface="Cambria" panose="02040503050406030204" pitchFamily="18" charset="0"/>
              </a:rPr>
              <a:t>parcelles</a:t>
            </a:r>
            <a:r>
              <a:rPr lang="en-US" b="1" dirty="0" smtClean="0">
                <a:latin typeface="Cambria" panose="02040503050406030204" pitchFamily="18" charset="0"/>
              </a:rPr>
              <a:t> </a:t>
            </a:r>
            <a:r>
              <a:rPr lang="en-US" b="1" dirty="0" err="1" smtClean="0">
                <a:latin typeface="Cambria" panose="02040503050406030204" pitchFamily="18" charset="0"/>
              </a:rPr>
              <a:t>situées</a:t>
            </a:r>
            <a:r>
              <a:rPr lang="en-US" b="1" dirty="0" smtClean="0">
                <a:latin typeface="Cambria" panose="02040503050406030204" pitchFamily="18" charset="0"/>
              </a:rPr>
              <a:t> sous </a:t>
            </a:r>
            <a:r>
              <a:rPr lang="en-US" b="1" dirty="0" err="1" smtClean="0">
                <a:latin typeface="Cambria" panose="02040503050406030204" pitchFamily="18" charset="0"/>
              </a:rPr>
              <a:t>Pommard</a:t>
            </a:r>
            <a:r>
              <a:rPr lang="en-US" b="1" dirty="0" smtClean="0">
                <a:latin typeface="Cambria" panose="02040503050406030204" pitchFamily="18" charset="0"/>
              </a:rPr>
              <a:t>. </a:t>
            </a:r>
            <a:r>
              <a:rPr lang="en-US" b="1" dirty="0" err="1" smtClean="0">
                <a:latin typeface="Cambria" panose="02040503050406030204" pitchFamily="18" charset="0"/>
              </a:rPr>
              <a:t>Ces</a:t>
            </a:r>
            <a:r>
              <a:rPr lang="en-US" b="1" dirty="0" smtClean="0">
                <a:latin typeface="Cambria" panose="02040503050406030204" pitchFamily="18" charset="0"/>
              </a:rPr>
              <a:t> </a:t>
            </a:r>
            <a:r>
              <a:rPr lang="en-US" b="1" dirty="0" err="1" smtClean="0">
                <a:latin typeface="Cambria" panose="02040503050406030204" pitchFamily="18" charset="0"/>
              </a:rPr>
              <a:t>vins</a:t>
            </a:r>
            <a:r>
              <a:rPr lang="en-US" b="1" dirty="0" smtClean="0">
                <a:latin typeface="Cambria" panose="02040503050406030204" pitchFamily="18" charset="0"/>
              </a:rPr>
              <a:t> </a:t>
            </a:r>
            <a:r>
              <a:rPr lang="en-US" b="1" dirty="0" err="1" smtClean="0">
                <a:latin typeface="Cambria" panose="02040503050406030204" pitchFamily="18" charset="0"/>
              </a:rPr>
              <a:t>faits</a:t>
            </a:r>
            <a:r>
              <a:rPr lang="en-US" b="1" dirty="0" smtClean="0">
                <a:latin typeface="Cambria" panose="02040503050406030204" pitchFamily="18" charset="0"/>
              </a:rPr>
              <a:t> pour </a:t>
            </a:r>
            <a:r>
              <a:rPr lang="en-US" b="1" dirty="0" err="1" smtClean="0">
                <a:latin typeface="Cambria" panose="02040503050406030204" pitchFamily="18" charset="0"/>
              </a:rPr>
              <a:t>être</a:t>
            </a:r>
            <a:r>
              <a:rPr lang="en-US" b="1" dirty="0" smtClean="0">
                <a:latin typeface="Cambria" panose="02040503050406030204" pitchFamily="18" charset="0"/>
              </a:rPr>
              <a:t> bus sur le fruit et la </a:t>
            </a:r>
            <a:r>
              <a:rPr lang="en-US" b="1" dirty="0" err="1" smtClean="0">
                <a:latin typeface="Cambria" panose="02040503050406030204" pitchFamily="18" charset="0"/>
              </a:rPr>
              <a:t>fraicheur</a:t>
            </a:r>
            <a:r>
              <a:rPr lang="en-US" b="1" dirty="0" smtClean="0">
                <a:latin typeface="Cambria" panose="02040503050406030204" pitchFamily="18" charset="0"/>
              </a:rPr>
              <a:t> </a:t>
            </a:r>
            <a:r>
              <a:rPr lang="en-US" b="1" dirty="0" err="1" smtClean="0">
                <a:latin typeface="Cambria" panose="02040503050406030204" pitchFamily="18" charset="0"/>
              </a:rPr>
              <a:t>sont</a:t>
            </a:r>
            <a:r>
              <a:rPr lang="en-US" b="1" dirty="0" smtClean="0">
                <a:latin typeface="Cambria" panose="02040503050406030204" pitchFamily="18" charset="0"/>
              </a:rPr>
              <a:t> </a:t>
            </a:r>
            <a:r>
              <a:rPr lang="en-US" b="1" dirty="0" err="1" smtClean="0">
                <a:latin typeface="Cambria" panose="02040503050406030204" pitchFamily="18" charset="0"/>
              </a:rPr>
              <a:t>élevés</a:t>
            </a:r>
            <a:r>
              <a:rPr lang="en-US" b="1" dirty="0" smtClean="0">
                <a:latin typeface="Cambria" panose="02040503050406030204" pitchFamily="18" charset="0"/>
              </a:rPr>
              <a:t> </a:t>
            </a:r>
            <a:r>
              <a:rPr lang="en-US" b="1" dirty="0" err="1" smtClean="0">
                <a:latin typeface="Cambria" panose="02040503050406030204" pitchFamily="18" charset="0"/>
              </a:rPr>
              <a:t>durant</a:t>
            </a:r>
            <a:r>
              <a:rPr lang="en-US" b="1" dirty="0" smtClean="0">
                <a:latin typeface="Cambria" panose="02040503050406030204" pitchFamily="18" charset="0"/>
              </a:rPr>
              <a:t> 12 </a:t>
            </a:r>
            <a:r>
              <a:rPr lang="en-US" b="1" dirty="0" err="1" smtClean="0">
                <a:latin typeface="Cambria" panose="02040503050406030204" pitchFamily="18" charset="0"/>
              </a:rPr>
              <a:t>mois</a:t>
            </a:r>
            <a:r>
              <a:rPr lang="en-US" b="1" dirty="0" smtClean="0">
                <a:latin typeface="Cambria" panose="02040503050406030204" pitchFamily="18" charset="0"/>
              </a:rPr>
              <a:t> 50% </a:t>
            </a:r>
            <a:r>
              <a:rPr lang="en-US" b="1" dirty="0" err="1" smtClean="0">
                <a:latin typeface="Cambria" panose="02040503050406030204" pitchFamily="18" charset="0"/>
              </a:rPr>
              <a:t>en</a:t>
            </a:r>
            <a:r>
              <a:rPr lang="en-US" b="1" dirty="0" smtClean="0">
                <a:latin typeface="Cambria" panose="02040503050406030204" pitchFamily="18" charset="0"/>
              </a:rPr>
              <a:t> </a:t>
            </a:r>
            <a:r>
              <a:rPr lang="en-US" b="1" dirty="0" err="1" smtClean="0">
                <a:latin typeface="Cambria" panose="02040503050406030204" pitchFamily="18" charset="0"/>
              </a:rPr>
              <a:t>futs</a:t>
            </a:r>
            <a:r>
              <a:rPr lang="en-US" b="1" dirty="0" smtClean="0">
                <a:latin typeface="Cambria" panose="02040503050406030204" pitchFamily="18" charset="0"/>
              </a:rPr>
              <a:t> </a:t>
            </a:r>
            <a:r>
              <a:rPr lang="en-US" b="1" dirty="0" err="1" smtClean="0">
                <a:latin typeface="Cambria" panose="02040503050406030204" pitchFamily="18" charset="0"/>
              </a:rPr>
              <a:t>inox</a:t>
            </a:r>
            <a:r>
              <a:rPr lang="en-US" b="1" dirty="0" smtClean="0">
                <a:latin typeface="Cambria" panose="02040503050406030204" pitchFamily="18" charset="0"/>
              </a:rPr>
              <a:t> et 50% </a:t>
            </a:r>
            <a:r>
              <a:rPr lang="en-US" b="1" dirty="0" err="1" smtClean="0">
                <a:latin typeface="Cambria" panose="02040503050406030204" pitchFamily="18" charset="0"/>
              </a:rPr>
              <a:t>en</a:t>
            </a:r>
            <a:r>
              <a:rPr lang="en-US" b="1" dirty="0" smtClean="0">
                <a:latin typeface="Cambria" panose="02040503050406030204" pitchFamily="18" charset="0"/>
              </a:rPr>
              <a:t> </a:t>
            </a:r>
            <a:r>
              <a:rPr lang="en-US" b="1" dirty="0" err="1" smtClean="0">
                <a:latin typeface="Cambria" panose="02040503050406030204" pitchFamily="18" charset="0"/>
              </a:rPr>
              <a:t>futs</a:t>
            </a:r>
            <a:r>
              <a:rPr lang="en-US" b="1" dirty="0" smtClean="0">
                <a:latin typeface="Cambria" panose="02040503050406030204" pitchFamily="18" charset="0"/>
              </a:rPr>
              <a:t> d’1 </a:t>
            </a:r>
            <a:r>
              <a:rPr lang="en-US" b="1" dirty="0" err="1" smtClean="0">
                <a:latin typeface="Cambria" panose="02040503050406030204" pitchFamily="18" charset="0"/>
              </a:rPr>
              <a:t>ou</a:t>
            </a:r>
            <a:r>
              <a:rPr lang="en-US" b="1" dirty="0" smtClean="0">
                <a:latin typeface="Cambria" panose="02040503050406030204" pitchFamily="18" charset="0"/>
              </a:rPr>
              <a:t> 2 </a:t>
            </a:r>
            <a:r>
              <a:rPr lang="en-US" b="1" dirty="0" err="1" smtClean="0">
                <a:latin typeface="Cambria" panose="02040503050406030204" pitchFamily="18" charset="0"/>
              </a:rPr>
              <a:t>vins</a:t>
            </a:r>
            <a:r>
              <a:rPr lang="en-US" b="1" dirty="0" smtClean="0">
                <a:latin typeface="Cambria" panose="02040503050406030204" pitchFamily="18" charset="0"/>
              </a:rPr>
              <a:t>.</a:t>
            </a:r>
            <a:endParaRPr lang="en-US" b="1" dirty="0">
              <a:latin typeface="Cambria" panose="02040503050406030204" pitchFamily="18" charset="0"/>
            </a:endParaRPr>
          </a:p>
        </p:txBody>
      </p:sp>
    </p:spTree>
    <p:extLst>
      <p:ext uri="{BB962C8B-B14F-4D97-AF65-F5344CB8AC3E}">
        <p14:creationId xmlns:p14="http://schemas.microsoft.com/office/powerpoint/2010/main" val="1816891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2000px-Vignobles_cotes_de_beaune-fr.svg.png"/>
          <p:cNvPicPr>
            <a:picLocks noGrp="1" noChangeAspect="1"/>
          </p:cNvPicPr>
          <p:nvPr>
            <p:ph idx="1"/>
          </p:nvPr>
        </p:nvPicPr>
        <p:blipFill>
          <a:blip r:embed="rId2" cstate="screen">
            <a:extLst>
              <a:ext uri="{28A0092B-C50C-407E-A947-70E740481C1C}">
                <a14:useLocalDpi xmlns:a14="http://schemas.microsoft.com/office/drawing/2010/main"/>
              </a:ext>
            </a:extLst>
          </a:blip>
          <a:srcRect l="-40915" r="-40915"/>
          <a:stretch>
            <a:fillRect/>
          </a:stretch>
        </p:blipFill>
        <p:spPr>
          <a:xfrm>
            <a:off x="-304251" y="1727200"/>
            <a:ext cx="8648151" cy="4756150"/>
          </a:xfrm>
        </p:spPr>
      </p:pic>
      <p:sp>
        <p:nvSpPr>
          <p:cNvPr id="4" name="TextBox 3"/>
          <p:cNvSpPr txBox="1"/>
          <p:nvPr/>
        </p:nvSpPr>
        <p:spPr>
          <a:xfrm>
            <a:off x="1924050" y="254000"/>
            <a:ext cx="4718050" cy="830997"/>
          </a:xfrm>
          <a:prstGeom prst="rect">
            <a:avLst/>
          </a:prstGeom>
          <a:noFill/>
        </p:spPr>
        <p:txBody>
          <a:bodyPr wrap="square" rtlCol="0">
            <a:spAutoFit/>
          </a:bodyPr>
          <a:lstStyle/>
          <a:p>
            <a:pPr algn="ctr"/>
            <a:r>
              <a:rPr lang="en-US" sz="4800" b="1" dirty="0">
                <a:latin typeface="Cambria" panose="02040503050406030204" pitchFamily="18" charset="0"/>
              </a:rPr>
              <a:t>Cote de </a:t>
            </a:r>
            <a:r>
              <a:rPr lang="en-US" sz="4800" b="1" dirty="0" err="1">
                <a:latin typeface="Cambria" panose="02040503050406030204" pitchFamily="18" charset="0"/>
              </a:rPr>
              <a:t>Beaune</a:t>
            </a:r>
            <a:endParaRPr lang="en-US" sz="4800" b="1" dirty="0">
              <a:latin typeface="Cambria" panose="02040503050406030204" pitchFamily="18" charset="0"/>
            </a:endParaRPr>
          </a:p>
        </p:txBody>
      </p:sp>
    </p:spTree>
    <p:extLst>
      <p:ext uri="{BB962C8B-B14F-4D97-AF65-F5344CB8AC3E}">
        <p14:creationId xmlns:p14="http://schemas.microsoft.com/office/powerpoint/2010/main" val="37189700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4120" y="5042722"/>
            <a:ext cx="8282379" cy="356191"/>
          </a:xfrm>
        </p:spPr>
        <p:txBody>
          <a:bodyPr>
            <a:normAutofit fontScale="25000" lnSpcReduction="20000"/>
          </a:bodyPr>
          <a:lstStyle/>
          <a:p>
            <a:pPr marL="0" indent="0">
              <a:buNone/>
            </a:pPr>
            <a:r>
              <a:rPr lang="en-US" sz="7200" b="1" dirty="0" smtClean="0">
                <a:latin typeface="Cambria" panose="02040503050406030204" pitchFamily="18" charset="0"/>
              </a:rPr>
              <a:t>La faille </a:t>
            </a:r>
            <a:r>
              <a:rPr lang="en-US" sz="7200" b="1" dirty="0" err="1" smtClean="0">
                <a:latin typeface="Cambria" panose="02040503050406030204" pitchFamily="18" charset="0"/>
              </a:rPr>
              <a:t>géologique</a:t>
            </a:r>
            <a:r>
              <a:rPr lang="en-US" sz="7200" b="1" dirty="0" smtClean="0">
                <a:latin typeface="Cambria" panose="02040503050406030204" pitchFamily="18" charset="0"/>
              </a:rPr>
              <a:t> de </a:t>
            </a:r>
            <a:r>
              <a:rPr lang="en-US" sz="7200" b="1" dirty="0" err="1" smtClean="0">
                <a:latin typeface="Cambria" panose="02040503050406030204" pitchFamily="18" charset="0"/>
              </a:rPr>
              <a:t>Pommard</a:t>
            </a:r>
            <a:r>
              <a:rPr lang="en-US" sz="7200" b="1" dirty="0" smtClean="0">
                <a:latin typeface="Cambria" panose="02040503050406030204" pitchFamily="18" charset="0"/>
              </a:rPr>
              <a:t> coupe le village </a:t>
            </a:r>
            <a:r>
              <a:rPr lang="en-US" sz="7200" b="1" dirty="0" err="1" smtClean="0">
                <a:latin typeface="Cambria" panose="02040503050406030204" pitchFamily="18" charset="0"/>
              </a:rPr>
              <a:t>en</a:t>
            </a:r>
            <a:r>
              <a:rPr lang="en-US" sz="7200" b="1" dirty="0" smtClean="0">
                <a:latin typeface="Cambria" panose="02040503050406030204" pitchFamily="18" charset="0"/>
              </a:rPr>
              <a:t> 2 parties: </a:t>
            </a:r>
            <a:endParaRPr lang="en-US" sz="7200" b="1" dirty="0">
              <a:latin typeface="Cambria" panose="02040503050406030204" pitchFamily="18" charset="0"/>
            </a:endParaRPr>
          </a:p>
          <a:p>
            <a:pPr>
              <a:spcBef>
                <a:spcPct val="50000"/>
              </a:spcBef>
            </a:pPr>
            <a:r>
              <a:rPr lang="fr-FR" sz="7200" b="1" dirty="0" smtClean="0">
                <a:latin typeface="Cambria" panose="02040503050406030204" pitchFamily="18" charset="0"/>
              </a:rPr>
              <a:t>Le côté de </a:t>
            </a:r>
            <a:r>
              <a:rPr lang="fr-FR" sz="7200" b="1" u="sng" dirty="0" smtClean="0">
                <a:solidFill>
                  <a:srgbClr val="0000FF"/>
                </a:solidFill>
                <a:latin typeface="Cambria" panose="02040503050406030204" pitchFamily="18" charset="0"/>
              </a:rPr>
              <a:t>Volnay</a:t>
            </a:r>
            <a:r>
              <a:rPr lang="fr-FR" sz="7200" b="1" u="sng" dirty="0" smtClean="0">
                <a:latin typeface="Cambria" panose="02040503050406030204" pitchFamily="18" charset="0"/>
              </a:rPr>
              <a:t> </a:t>
            </a:r>
            <a:r>
              <a:rPr lang="fr-FR" sz="7200" b="1" dirty="0" smtClean="0">
                <a:latin typeface="Cambria" panose="02040503050406030204" pitchFamily="18" charset="0"/>
              </a:rPr>
              <a:t>avec un sol riche en fer, qui donne des vins plus puissants, taniques, complexes, </a:t>
            </a:r>
            <a:r>
              <a:rPr lang="fr-FR" sz="7200" b="1" dirty="0" smtClean="0"/>
              <a:t>comme le sont les </a:t>
            </a:r>
            <a:r>
              <a:rPr lang="fr-FR" sz="7200" b="1" dirty="0" smtClean="0">
                <a:latin typeface="Cambria" panose="02040503050406030204" pitchFamily="18" charset="0"/>
              </a:rPr>
              <a:t>Pommard </a:t>
            </a:r>
            <a:r>
              <a:rPr lang="fr-FR" sz="7200" b="1" dirty="0">
                <a:latin typeface="Cambria" panose="02040503050406030204" pitchFamily="18" charset="0"/>
              </a:rPr>
              <a:t>1er cru les </a:t>
            </a:r>
            <a:r>
              <a:rPr lang="fr-FR" sz="7200" b="1" dirty="0" err="1">
                <a:latin typeface="Cambria" panose="02040503050406030204" pitchFamily="18" charset="0"/>
              </a:rPr>
              <a:t>Rugiens</a:t>
            </a:r>
            <a:r>
              <a:rPr lang="fr-FR" sz="7200" b="1" dirty="0">
                <a:latin typeface="Cambria" panose="02040503050406030204" pitchFamily="18" charset="0"/>
              </a:rPr>
              <a:t>.</a:t>
            </a:r>
          </a:p>
          <a:p>
            <a:pPr>
              <a:spcBef>
                <a:spcPct val="50000"/>
              </a:spcBef>
            </a:pPr>
            <a:r>
              <a:rPr lang="fr-FR" sz="7200" b="1" dirty="0" smtClean="0">
                <a:latin typeface="Cambria" panose="02040503050406030204" pitchFamily="18" charset="0"/>
              </a:rPr>
              <a:t>Le côté de </a:t>
            </a:r>
            <a:r>
              <a:rPr lang="fr-FR" sz="7200" b="1" u="sng" dirty="0" smtClean="0">
                <a:solidFill>
                  <a:srgbClr val="0000FF"/>
                </a:solidFill>
                <a:latin typeface="Cambria" panose="02040503050406030204" pitchFamily="18" charset="0"/>
              </a:rPr>
              <a:t>Beaune</a:t>
            </a:r>
            <a:r>
              <a:rPr lang="fr-FR" sz="7200" b="1" dirty="0">
                <a:latin typeface="Cambria" panose="02040503050406030204" pitchFamily="18" charset="0"/>
              </a:rPr>
              <a:t>, </a:t>
            </a:r>
            <a:r>
              <a:rPr lang="fr-FR" sz="7200" b="1" dirty="0" smtClean="0">
                <a:latin typeface="Cambria" panose="02040503050406030204" pitchFamily="18" charset="0"/>
              </a:rPr>
              <a:t>avec un sol plus argilo-calcaire, qui fait des vins élégants et accessibles plus </a:t>
            </a:r>
            <a:r>
              <a:rPr lang="fr-FR" sz="7200" b="1" dirty="0" err="1" smtClean="0">
                <a:latin typeface="Cambria" panose="02040503050406030204" pitchFamily="18" charset="0"/>
              </a:rPr>
              <a:t>rapidement..,comme</a:t>
            </a:r>
            <a:r>
              <a:rPr lang="fr-FR" sz="7200" b="1" dirty="0" smtClean="0">
                <a:latin typeface="Cambria" panose="02040503050406030204" pitchFamily="18" charset="0"/>
              </a:rPr>
              <a:t> le Pommard 1</a:t>
            </a:r>
            <a:r>
              <a:rPr lang="fr-FR" sz="7200" b="1" baseline="30000" dirty="0" smtClean="0">
                <a:latin typeface="Cambria" panose="02040503050406030204" pitchFamily="18" charset="0"/>
              </a:rPr>
              <a:t>er</a:t>
            </a:r>
            <a:r>
              <a:rPr lang="fr-FR" sz="7200" b="1" dirty="0" smtClean="0">
                <a:latin typeface="Cambria" panose="02040503050406030204" pitchFamily="18" charset="0"/>
              </a:rPr>
              <a:t> cru les </a:t>
            </a:r>
            <a:r>
              <a:rPr lang="fr-FR" sz="7200" b="1" dirty="0" err="1" smtClean="0">
                <a:latin typeface="Cambria" panose="02040503050406030204" pitchFamily="18" charset="0"/>
              </a:rPr>
              <a:t>Pezerolles</a:t>
            </a:r>
            <a:r>
              <a:rPr lang="fr-FR" sz="7200" b="1" dirty="0" smtClean="0">
                <a:latin typeface="Cambria" panose="02040503050406030204" pitchFamily="18" charset="0"/>
              </a:rPr>
              <a:t> dont le style est proche du Beaune 1</a:t>
            </a:r>
            <a:r>
              <a:rPr lang="fr-FR" sz="7200" b="1" baseline="30000" dirty="0" smtClean="0">
                <a:latin typeface="Cambria" panose="02040503050406030204" pitchFamily="18" charset="0"/>
              </a:rPr>
              <a:t>er</a:t>
            </a:r>
            <a:r>
              <a:rPr lang="fr-FR" sz="7200" b="1" dirty="0" smtClean="0">
                <a:latin typeface="Cambria" panose="02040503050406030204" pitchFamily="18" charset="0"/>
              </a:rPr>
              <a:t> cru les </a:t>
            </a:r>
            <a:r>
              <a:rPr lang="fr-FR" sz="7200" b="1" dirty="0" err="1" smtClean="0">
                <a:latin typeface="Cambria" panose="02040503050406030204" pitchFamily="18" charset="0"/>
              </a:rPr>
              <a:t>Boucherottes</a:t>
            </a:r>
            <a:endParaRPr lang="fr-FR" sz="7200" b="1" dirty="0">
              <a:latin typeface="Cambria" panose="02040503050406030204" pitchFamily="18" charset="0"/>
            </a:endParaRPr>
          </a:p>
          <a:p>
            <a:pPr>
              <a:spcBef>
                <a:spcPct val="50000"/>
              </a:spcBef>
            </a:pPr>
            <a:endParaRPr lang="fr-FR" sz="7200" b="1" dirty="0"/>
          </a:p>
          <a:p>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54085" y="939372"/>
            <a:ext cx="6083207" cy="40364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5" name="Line 6"/>
          <p:cNvSpPr>
            <a:spLocks noChangeShapeType="1"/>
          </p:cNvSpPr>
          <p:nvPr/>
        </p:nvSpPr>
        <p:spPr bwMode="auto">
          <a:xfrm flipH="1">
            <a:off x="3544689" y="796310"/>
            <a:ext cx="1729725" cy="4246412"/>
          </a:xfrm>
          <a:prstGeom prst="line">
            <a:avLst/>
          </a:prstGeom>
          <a:noFill/>
          <a:ln w="38100">
            <a:solidFill>
              <a:srgbClr val="FF0000"/>
            </a:solidFill>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n-US" kern="1200" dirty="0">
              <a:latin typeface="Cambria" panose="02040503050406030204" pitchFamily="18" charset="0"/>
            </a:endParaRPr>
          </a:p>
        </p:txBody>
      </p:sp>
      <p:sp>
        <p:nvSpPr>
          <p:cNvPr id="2" name="TextBox 1">
            <a:extLst>
              <a:ext uri="{FF2B5EF4-FFF2-40B4-BE49-F238E27FC236}">
                <a16:creationId xmlns="" xmlns:a16="http://schemas.microsoft.com/office/drawing/2014/main" id="{2E060D68-EEA8-46CF-9D4B-68FE5CE57260}"/>
              </a:ext>
            </a:extLst>
          </p:cNvPr>
          <p:cNvSpPr txBox="1"/>
          <p:nvPr/>
        </p:nvSpPr>
        <p:spPr>
          <a:xfrm>
            <a:off x="837998" y="263114"/>
            <a:ext cx="6715379" cy="461665"/>
          </a:xfrm>
          <a:prstGeom prst="rect">
            <a:avLst/>
          </a:prstGeom>
          <a:noFill/>
        </p:spPr>
        <p:txBody>
          <a:bodyPr wrap="square" rtlCol="0">
            <a:spAutoFit/>
          </a:bodyPr>
          <a:lstStyle/>
          <a:p>
            <a:pPr algn="ctr"/>
            <a:r>
              <a:rPr lang="en-US" sz="2400" b="1" dirty="0" smtClean="0">
                <a:latin typeface="Cambria" panose="02040503050406030204" pitchFamily="18" charset="0"/>
                <a:ea typeface="Cambria" panose="02040503050406030204" pitchFamily="18" charset="0"/>
              </a:rPr>
              <a:t>Le terroir de </a:t>
            </a:r>
            <a:r>
              <a:rPr lang="en-US" sz="2400" b="1" dirty="0" err="1" smtClean="0">
                <a:latin typeface="Cambria" panose="02040503050406030204" pitchFamily="18" charset="0"/>
                <a:ea typeface="Cambria" panose="02040503050406030204" pitchFamily="18" charset="0"/>
              </a:rPr>
              <a:t>Pommard</a:t>
            </a:r>
            <a:r>
              <a:rPr lang="en-US" sz="2400" b="1" dirty="0" smtClean="0">
                <a:latin typeface="Cambria" panose="02040503050406030204" pitchFamily="18" charset="0"/>
                <a:ea typeface="Cambria" panose="02040503050406030204" pitchFamily="18" charset="0"/>
              </a:rPr>
              <a:t>: La faille </a:t>
            </a:r>
            <a:r>
              <a:rPr lang="en-US" sz="2400" b="1" dirty="0" err="1" smtClean="0">
                <a:latin typeface="Cambria" panose="02040503050406030204" pitchFamily="18" charset="0"/>
                <a:ea typeface="Cambria" panose="02040503050406030204" pitchFamily="18" charset="0"/>
              </a:rPr>
              <a:t>géologique</a:t>
            </a:r>
            <a:endParaRPr lang="en-US" sz="24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165495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45593" y="902614"/>
            <a:ext cx="8451563" cy="5607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5" name="AutoShape 7"/>
          <p:cNvSpPr>
            <a:spLocks noChangeArrowheads="1"/>
          </p:cNvSpPr>
          <p:nvPr/>
        </p:nvSpPr>
        <p:spPr bwMode="auto">
          <a:xfrm>
            <a:off x="6564635" y="2985888"/>
            <a:ext cx="431800" cy="720725"/>
          </a:xfrm>
          <a:prstGeom prst="downArrow">
            <a:avLst>
              <a:gd name="adj1" fmla="val 50000"/>
              <a:gd name="adj2" fmla="val 41728"/>
            </a:avLst>
          </a:prstGeom>
          <a:solidFill>
            <a:srgbClr val="FF0000"/>
          </a:solidFill>
          <a:ln w="9525">
            <a:solidFill>
              <a:schemeClr val="tx1"/>
            </a:solidFill>
            <a:miter lim="800000"/>
            <a:headEnd/>
            <a:tailEnd/>
          </a:ln>
        </p:spPr>
        <p:txBody>
          <a:bodyPr wrap="none" anchor="ctr"/>
          <a:lstStyle/>
          <a:p>
            <a:endParaRPr lang="en-US" kern="1200" dirty="0">
              <a:latin typeface="Cambria" panose="02040503050406030204" pitchFamily="18" charset="0"/>
            </a:endParaRPr>
          </a:p>
        </p:txBody>
      </p:sp>
      <p:sp>
        <p:nvSpPr>
          <p:cNvPr id="6" name="AutoShape 7"/>
          <p:cNvSpPr>
            <a:spLocks noChangeArrowheads="1"/>
          </p:cNvSpPr>
          <p:nvPr/>
        </p:nvSpPr>
        <p:spPr bwMode="auto">
          <a:xfrm>
            <a:off x="3440971" y="2003334"/>
            <a:ext cx="431800" cy="720725"/>
          </a:xfrm>
          <a:prstGeom prst="downArrow">
            <a:avLst>
              <a:gd name="adj1" fmla="val 50000"/>
              <a:gd name="adj2" fmla="val 41728"/>
            </a:avLst>
          </a:prstGeom>
          <a:solidFill>
            <a:srgbClr val="FF0000"/>
          </a:solidFill>
          <a:ln w="9525">
            <a:solidFill>
              <a:schemeClr val="tx1"/>
            </a:solidFill>
            <a:miter lim="800000"/>
            <a:headEnd/>
            <a:tailEnd/>
          </a:ln>
        </p:spPr>
        <p:txBody>
          <a:bodyPr wrap="none" anchor="ctr"/>
          <a:lstStyle/>
          <a:p>
            <a:endParaRPr lang="en-US" kern="1200" dirty="0">
              <a:latin typeface="Cambria" panose="02040503050406030204" pitchFamily="18" charset="0"/>
            </a:endParaRPr>
          </a:p>
        </p:txBody>
      </p:sp>
      <p:pic>
        <p:nvPicPr>
          <p:cNvPr id="2" name="Image 1"/>
          <p:cNvPicPr>
            <a:picLocks noChangeAspect="1"/>
          </p:cNvPicPr>
          <p:nvPr/>
        </p:nvPicPr>
        <p:blipFill>
          <a:blip r:embed="rId3"/>
          <a:stretch>
            <a:fillRect/>
          </a:stretch>
        </p:blipFill>
        <p:spPr>
          <a:xfrm>
            <a:off x="5386765" y="1709342"/>
            <a:ext cx="469433" cy="737680"/>
          </a:xfrm>
          <a:prstGeom prst="rect">
            <a:avLst/>
          </a:prstGeom>
        </p:spPr>
      </p:pic>
    </p:spTree>
    <p:extLst>
      <p:ext uri="{BB962C8B-B14F-4D97-AF65-F5344CB8AC3E}">
        <p14:creationId xmlns:p14="http://schemas.microsoft.com/office/powerpoint/2010/main" val="39565618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4284" y="4748169"/>
            <a:ext cx="8514824" cy="1754326"/>
          </a:xfrm>
          <a:prstGeom prst="rect">
            <a:avLst/>
          </a:prstGeom>
          <a:noFill/>
        </p:spPr>
        <p:txBody>
          <a:bodyPr wrap="square" rtlCol="0">
            <a:spAutoFit/>
          </a:bodyPr>
          <a:lstStyle/>
          <a:p>
            <a:pPr algn="ctr"/>
            <a:r>
              <a:rPr lang="en-US" b="1" dirty="0" smtClean="0">
                <a:latin typeface="Cambria" panose="02040503050406030204" pitchFamily="18" charset="0"/>
              </a:rPr>
              <a:t>Les  </a:t>
            </a:r>
            <a:r>
              <a:rPr lang="en-US" b="1" dirty="0" err="1">
                <a:latin typeface="Cambria" panose="02040503050406030204" pitchFamily="18" charset="0"/>
              </a:rPr>
              <a:t>Arvelets</a:t>
            </a:r>
            <a:r>
              <a:rPr lang="en-US" b="1" dirty="0">
                <a:latin typeface="Cambria" panose="02040503050406030204" pitchFamily="18" charset="0"/>
              </a:rPr>
              <a:t> Premier Cru </a:t>
            </a:r>
            <a:r>
              <a:rPr lang="en-US" b="1" dirty="0" err="1" smtClean="0">
                <a:latin typeface="Cambria" panose="02040503050406030204" pitchFamily="18" charset="0"/>
              </a:rPr>
              <a:t>est</a:t>
            </a:r>
            <a:r>
              <a:rPr lang="en-US" b="1" dirty="0" smtClean="0">
                <a:latin typeface="Cambria" panose="02040503050406030204" pitchFamily="18" charset="0"/>
              </a:rPr>
              <a:t> un </a:t>
            </a:r>
            <a:r>
              <a:rPr lang="en-US" b="1" dirty="0" err="1" smtClean="0">
                <a:latin typeface="Cambria" panose="02040503050406030204" pitchFamily="18" charset="0"/>
              </a:rPr>
              <a:t>vignoble</a:t>
            </a:r>
            <a:r>
              <a:rPr lang="en-US" b="1" dirty="0" smtClean="0">
                <a:latin typeface="Cambria" panose="02040503050406030204" pitchFamily="18" charset="0"/>
              </a:rPr>
              <a:t> don’t le nom </a:t>
            </a:r>
            <a:r>
              <a:rPr lang="en-US" b="1" dirty="0" err="1" smtClean="0">
                <a:latin typeface="Cambria" panose="02040503050406030204" pitchFamily="18" charset="0"/>
              </a:rPr>
              <a:t>vient</a:t>
            </a:r>
            <a:r>
              <a:rPr lang="en-US" b="1" dirty="0" smtClean="0">
                <a:latin typeface="Cambria" panose="02040503050406030204" pitchFamily="18" charset="0"/>
              </a:rPr>
              <a:t> </a:t>
            </a:r>
            <a:r>
              <a:rPr lang="en-US" b="1" dirty="0" err="1" smtClean="0">
                <a:latin typeface="Cambria" panose="02040503050406030204" pitchFamily="18" charset="0"/>
              </a:rPr>
              <a:t>d’arvus</a:t>
            </a:r>
            <a:r>
              <a:rPr lang="en-US" b="1" dirty="0" smtClean="0">
                <a:latin typeface="Cambria" panose="02040503050406030204" pitchFamily="18" charset="0"/>
              </a:rPr>
              <a:t> </a:t>
            </a:r>
            <a:r>
              <a:rPr lang="en-US" b="1" dirty="0" err="1" smtClean="0">
                <a:latin typeface="Cambria" panose="02040503050406030204" pitchFamily="18" charset="0"/>
              </a:rPr>
              <a:t>en</a:t>
            </a:r>
            <a:r>
              <a:rPr lang="en-US" b="1" dirty="0" smtClean="0">
                <a:latin typeface="Cambria" panose="02040503050406030204" pitchFamily="18" charset="0"/>
              </a:rPr>
              <a:t> </a:t>
            </a:r>
            <a:r>
              <a:rPr lang="en-US" b="1" dirty="0" err="1" smtClean="0">
                <a:latin typeface="Cambria" panose="02040503050406030204" pitchFamily="18" charset="0"/>
              </a:rPr>
              <a:t>latin</a:t>
            </a:r>
            <a:r>
              <a:rPr lang="en-US" b="1" dirty="0" smtClean="0">
                <a:latin typeface="Cambria" panose="02040503050406030204" pitchFamily="18" charset="0"/>
              </a:rPr>
              <a:t>, </a:t>
            </a:r>
            <a:r>
              <a:rPr lang="en-US" b="1" dirty="0" smtClean="0">
                <a:latin typeface="Cambria" panose="02040503050406030204" pitchFamily="18" charset="0"/>
              </a:rPr>
              <a:t>significant “champ </a:t>
            </a:r>
            <a:r>
              <a:rPr lang="en-US" b="1" dirty="0" err="1" smtClean="0">
                <a:latin typeface="Cambria" panose="02040503050406030204" pitchFamily="18" charset="0"/>
              </a:rPr>
              <a:t>cultivé</a:t>
            </a:r>
            <a:r>
              <a:rPr lang="en-US" b="1" dirty="0" smtClean="0">
                <a:latin typeface="Cambria" panose="02040503050406030204" pitchFamily="18" charset="0"/>
              </a:rPr>
              <a:t>”. </a:t>
            </a:r>
            <a:r>
              <a:rPr lang="en-US" b="1" dirty="0" err="1" smtClean="0">
                <a:latin typeface="Cambria" panose="02040503050406030204" pitchFamily="18" charset="0"/>
              </a:rPr>
              <a:t>Situé</a:t>
            </a:r>
            <a:r>
              <a:rPr lang="en-US" b="1" dirty="0" smtClean="0">
                <a:latin typeface="Cambria" panose="02040503050406030204" pitchFamily="18" charset="0"/>
              </a:rPr>
              <a:t> le long de la faille </a:t>
            </a:r>
            <a:r>
              <a:rPr lang="en-US" b="1" dirty="0" err="1" smtClean="0">
                <a:latin typeface="Cambria" panose="02040503050406030204" pitchFamily="18" charset="0"/>
              </a:rPr>
              <a:t>géologique</a:t>
            </a:r>
            <a:r>
              <a:rPr lang="en-US" b="1" dirty="0" smtClean="0">
                <a:latin typeface="Cambria" panose="02040503050406030204" pitchFamily="18" charset="0"/>
              </a:rPr>
              <a:t>, </a:t>
            </a:r>
            <a:r>
              <a:rPr lang="en-US" b="1" dirty="0" err="1" smtClean="0">
                <a:latin typeface="Cambria" panose="02040503050406030204" pitchFamily="18" charset="0"/>
              </a:rPr>
              <a:t>ce</a:t>
            </a:r>
            <a:r>
              <a:rPr lang="en-US" b="1" dirty="0" smtClean="0">
                <a:latin typeface="Cambria" panose="02040503050406030204" pitchFamily="18" charset="0"/>
              </a:rPr>
              <a:t> vin </a:t>
            </a:r>
            <a:r>
              <a:rPr lang="en-US" b="1" dirty="0" err="1" smtClean="0">
                <a:latin typeface="Cambria" panose="02040503050406030204" pitchFamily="18" charset="0"/>
              </a:rPr>
              <a:t>est</a:t>
            </a:r>
            <a:r>
              <a:rPr lang="en-US" b="1" dirty="0" smtClean="0">
                <a:latin typeface="Cambria" panose="02040503050406030204" pitchFamily="18" charset="0"/>
              </a:rPr>
              <a:t> plus mineral avec des notes </a:t>
            </a:r>
            <a:r>
              <a:rPr lang="en-US" b="1" dirty="0" err="1" smtClean="0">
                <a:latin typeface="Cambria" panose="02040503050406030204" pitchFamily="18" charset="0"/>
              </a:rPr>
              <a:t>parfois</a:t>
            </a:r>
            <a:r>
              <a:rPr lang="en-US" b="1" dirty="0" smtClean="0">
                <a:latin typeface="Cambria" panose="02040503050406030204" pitchFamily="18" charset="0"/>
              </a:rPr>
              <a:t> </a:t>
            </a:r>
            <a:r>
              <a:rPr lang="en-US" b="1" dirty="0" err="1" smtClean="0">
                <a:latin typeface="Cambria" panose="02040503050406030204" pitchFamily="18" charset="0"/>
              </a:rPr>
              <a:t>salines</a:t>
            </a:r>
            <a:r>
              <a:rPr lang="en-US" b="1" dirty="0" smtClean="0">
                <a:latin typeface="Cambria" panose="02040503050406030204" pitchFamily="18" charset="0"/>
              </a:rPr>
              <a:t>. </a:t>
            </a:r>
            <a:r>
              <a:rPr lang="en-US" b="1" dirty="0" err="1" smtClean="0">
                <a:latin typeface="Cambria" panose="02040503050406030204" pitchFamily="18" charset="0"/>
              </a:rPr>
              <a:t>Ses</a:t>
            </a:r>
            <a:r>
              <a:rPr lang="en-US" b="1" dirty="0" smtClean="0">
                <a:latin typeface="Cambria" panose="02040503050406030204" pitchFamily="18" charset="0"/>
              </a:rPr>
              <a:t> </a:t>
            </a:r>
            <a:r>
              <a:rPr lang="en-US" b="1" dirty="0" err="1" smtClean="0">
                <a:latin typeface="Cambria" panose="02040503050406030204" pitchFamily="18" charset="0"/>
              </a:rPr>
              <a:t>arômes</a:t>
            </a:r>
            <a:r>
              <a:rPr lang="en-US" b="1" dirty="0" smtClean="0">
                <a:latin typeface="Cambria" panose="02040503050406030204" pitchFamily="18" charset="0"/>
              </a:rPr>
              <a:t>, tout </a:t>
            </a:r>
            <a:r>
              <a:rPr lang="en-US" b="1" dirty="0" err="1" smtClean="0">
                <a:latin typeface="Cambria" panose="02040503050406030204" pitchFamily="18" charset="0"/>
              </a:rPr>
              <a:t>en</a:t>
            </a:r>
            <a:r>
              <a:rPr lang="en-US" b="1" dirty="0" smtClean="0">
                <a:latin typeface="Cambria" panose="02040503050406030204" pitchFamily="18" charset="0"/>
              </a:rPr>
              <a:t> fruits rouges de </a:t>
            </a:r>
            <a:r>
              <a:rPr lang="en-US" b="1" dirty="0" err="1" smtClean="0">
                <a:latin typeface="Cambria" panose="02040503050406030204" pitchFamily="18" charset="0"/>
              </a:rPr>
              <a:t>mures</a:t>
            </a:r>
            <a:r>
              <a:rPr lang="en-US" b="1" dirty="0" smtClean="0">
                <a:latin typeface="Cambria" panose="02040503050406030204" pitchFamily="18" charset="0"/>
              </a:rPr>
              <a:t>, </a:t>
            </a:r>
            <a:r>
              <a:rPr lang="en-US" b="1" dirty="0" err="1" smtClean="0">
                <a:latin typeface="Cambria" panose="02040503050406030204" pitchFamily="18" charset="0"/>
              </a:rPr>
              <a:t>groseilles</a:t>
            </a:r>
            <a:r>
              <a:rPr lang="en-US" b="1" dirty="0" smtClean="0">
                <a:latin typeface="Cambria" panose="02040503050406030204" pitchFamily="18" charset="0"/>
              </a:rPr>
              <a:t> </a:t>
            </a:r>
            <a:r>
              <a:rPr lang="en-US" b="1" dirty="0" err="1" smtClean="0">
                <a:latin typeface="Cambria" panose="02040503050406030204" pitchFamily="18" charset="0"/>
              </a:rPr>
              <a:t>ou</a:t>
            </a:r>
            <a:r>
              <a:rPr lang="en-US" b="1" dirty="0" smtClean="0">
                <a:latin typeface="Cambria" panose="02040503050406030204" pitchFamily="18" charset="0"/>
              </a:rPr>
              <a:t> </a:t>
            </a:r>
            <a:r>
              <a:rPr lang="en-US" b="1" dirty="0" err="1" smtClean="0">
                <a:latin typeface="Cambria" panose="02040503050406030204" pitchFamily="18" charset="0"/>
              </a:rPr>
              <a:t>myrtille</a:t>
            </a:r>
            <a:r>
              <a:rPr lang="en-US" b="1" dirty="0" smtClean="0">
                <a:latin typeface="Cambria" panose="02040503050406030204" pitchFamily="18" charset="0"/>
              </a:rPr>
              <a:t> </a:t>
            </a:r>
            <a:r>
              <a:rPr lang="en-US" b="1" dirty="0" err="1" smtClean="0">
                <a:latin typeface="Cambria" panose="02040503050406030204" pitchFamily="18" charset="0"/>
              </a:rPr>
              <a:t>peuvent</a:t>
            </a:r>
            <a:r>
              <a:rPr lang="en-US" b="1" dirty="0" smtClean="0">
                <a:latin typeface="Cambria" panose="02040503050406030204" pitchFamily="18" charset="0"/>
              </a:rPr>
              <a:t> </a:t>
            </a:r>
            <a:r>
              <a:rPr lang="en-US" b="1" dirty="0" err="1" smtClean="0">
                <a:latin typeface="Cambria" panose="02040503050406030204" pitchFamily="18" charset="0"/>
              </a:rPr>
              <a:t>évoluer</a:t>
            </a:r>
            <a:r>
              <a:rPr lang="en-US" b="1" dirty="0" smtClean="0">
                <a:latin typeface="Cambria" panose="02040503050406030204" pitchFamily="18" charset="0"/>
              </a:rPr>
              <a:t> sur des notes plus </a:t>
            </a:r>
            <a:r>
              <a:rPr lang="en-US" b="1" dirty="0" err="1" smtClean="0">
                <a:latin typeface="Cambria" panose="02040503050406030204" pitchFamily="18" charset="0"/>
              </a:rPr>
              <a:t>sauvage</a:t>
            </a:r>
            <a:r>
              <a:rPr lang="en-US" b="1" dirty="0" smtClean="0">
                <a:latin typeface="Cambria" panose="02040503050406030204" pitchFamily="18" charset="0"/>
              </a:rPr>
              <a:t> et felines avec </a:t>
            </a:r>
            <a:r>
              <a:rPr lang="en-US" b="1" dirty="0" err="1" smtClean="0">
                <a:latin typeface="Cambria" panose="02040503050406030204" pitchFamily="18" charset="0"/>
              </a:rPr>
              <a:t>l’âge</a:t>
            </a:r>
            <a:r>
              <a:rPr lang="en-US" b="1" dirty="0" smtClean="0">
                <a:latin typeface="Cambria" panose="02040503050406030204" pitchFamily="18" charset="0"/>
              </a:rPr>
              <a:t>.</a:t>
            </a:r>
          </a:p>
          <a:p>
            <a:pPr algn="ctr"/>
            <a:endParaRPr lang="en-US" b="1" dirty="0">
              <a:latin typeface="Cambria" panose="02040503050406030204" pitchFamily="18" charset="0"/>
            </a:endParaRPr>
          </a:p>
        </p:txBody>
      </p:sp>
      <p:pic>
        <p:nvPicPr>
          <p:cNvPr id="6" name="Picture 5" descr="11596.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30940" y="959517"/>
            <a:ext cx="3595614" cy="3623815"/>
          </a:xfrm>
          <a:prstGeom prst="rect">
            <a:avLst/>
          </a:prstGeom>
        </p:spPr>
      </p:pic>
      <p:sp>
        <p:nvSpPr>
          <p:cNvPr id="7" name="AutoShape 7"/>
          <p:cNvSpPr>
            <a:spLocks noChangeArrowheads="1"/>
          </p:cNvSpPr>
          <p:nvPr/>
        </p:nvSpPr>
        <p:spPr bwMode="auto">
          <a:xfrm>
            <a:off x="7300110" y="1621913"/>
            <a:ext cx="431800" cy="720725"/>
          </a:xfrm>
          <a:prstGeom prst="downArrow">
            <a:avLst>
              <a:gd name="adj1" fmla="val 50000"/>
              <a:gd name="adj2" fmla="val 41728"/>
            </a:avLst>
          </a:prstGeom>
          <a:solidFill>
            <a:srgbClr val="FF0000"/>
          </a:solidFill>
          <a:ln w="9525">
            <a:solidFill>
              <a:schemeClr val="tx1"/>
            </a:solidFill>
            <a:miter lim="800000"/>
            <a:headEnd/>
            <a:tailEnd/>
          </a:ln>
        </p:spPr>
        <p:txBody>
          <a:bodyPr wrap="none" anchor="ctr"/>
          <a:lstStyle/>
          <a:p>
            <a:endParaRPr lang="en-US" kern="1200" dirty="0">
              <a:latin typeface="Cambria" panose="02040503050406030204" pitchFamily="18" charset="0"/>
            </a:endParaRPr>
          </a:p>
        </p:txBody>
      </p:sp>
      <p:pic>
        <p:nvPicPr>
          <p:cNvPr id="4" name="Picture 3" descr="A screenshot of a cell phone&#10;&#10;Description automatically generated">
            <a:extLst>
              <a:ext uri="{FF2B5EF4-FFF2-40B4-BE49-F238E27FC236}">
                <a16:creationId xmlns="" xmlns:a16="http://schemas.microsoft.com/office/drawing/2014/main" id="{C3D5D890-5C03-4200-BE3C-F75F6AB0E59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852" y="458417"/>
            <a:ext cx="5246407" cy="3768442"/>
          </a:xfrm>
          <a:prstGeom prst="rect">
            <a:avLst/>
          </a:prstGeom>
        </p:spPr>
      </p:pic>
    </p:spTree>
    <p:extLst>
      <p:ext uri="{BB962C8B-B14F-4D97-AF65-F5344CB8AC3E}">
        <p14:creationId xmlns:p14="http://schemas.microsoft.com/office/powerpoint/2010/main" val="21655724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151204153102_00001.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922791"/>
            <a:ext cx="5094279" cy="3703448"/>
          </a:xfrm>
          <a:prstGeom prst="rect">
            <a:avLst/>
          </a:prstGeom>
        </p:spPr>
      </p:pic>
      <p:sp>
        <p:nvSpPr>
          <p:cNvPr id="5" name="TextBox 4"/>
          <p:cNvSpPr txBox="1"/>
          <p:nvPr/>
        </p:nvSpPr>
        <p:spPr>
          <a:xfrm>
            <a:off x="704850" y="5526385"/>
            <a:ext cx="7816850" cy="1200329"/>
          </a:xfrm>
          <a:prstGeom prst="rect">
            <a:avLst/>
          </a:prstGeom>
          <a:noFill/>
        </p:spPr>
        <p:txBody>
          <a:bodyPr wrap="square" rtlCol="0">
            <a:spAutoFit/>
          </a:bodyPr>
          <a:lstStyle/>
          <a:p>
            <a:pPr algn="ctr"/>
            <a:r>
              <a:rPr lang="en-US" b="1" dirty="0">
                <a:latin typeface="Cambria" panose="02040503050406030204" pitchFamily="18" charset="0"/>
              </a:rPr>
              <a:t>“Les </a:t>
            </a:r>
            <a:r>
              <a:rPr lang="en-US" b="1" dirty="0" err="1">
                <a:latin typeface="Cambria" panose="02040503050406030204" pitchFamily="18" charset="0"/>
              </a:rPr>
              <a:t>Chanlins</a:t>
            </a:r>
            <a:r>
              <a:rPr lang="en-US" b="1" dirty="0">
                <a:latin typeface="Cambria" panose="02040503050406030204" pitchFamily="18" charset="0"/>
              </a:rPr>
              <a:t>”, </a:t>
            </a:r>
            <a:r>
              <a:rPr lang="en-US" b="1" dirty="0" smtClean="0">
                <a:latin typeface="Cambria" panose="02040503050406030204" pitchFamily="18" charset="0"/>
              </a:rPr>
              <a:t>un </a:t>
            </a:r>
            <a:r>
              <a:rPr lang="en-US" b="1" dirty="0">
                <a:latin typeface="Cambria" panose="02040503050406030204" pitchFamily="18" charset="0"/>
              </a:rPr>
              <a:t>premier cru </a:t>
            </a:r>
            <a:r>
              <a:rPr lang="en-US" b="1" dirty="0" err="1" smtClean="0">
                <a:latin typeface="Cambria" panose="02040503050406030204" pitchFamily="18" charset="0"/>
              </a:rPr>
              <a:t>en</a:t>
            </a:r>
            <a:r>
              <a:rPr lang="en-US" b="1" dirty="0" smtClean="0">
                <a:latin typeface="Cambria" panose="02040503050406030204" pitchFamily="18" charset="0"/>
              </a:rPr>
              <a:t> bordure de </a:t>
            </a:r>
            <a:r>
              <a:rPr lang="en-US" b="1" dirty="0" err="1" smtClean="0">
                <a:latin typeface="Cambria" panose="02040503050406030204" pitchFamily="18" charset="0"/>
              </a:rPr>
              <a:t>l’appellation</a:t>
            </a:r>
            <a:r>
              <a:rPr lang="en-US" b="1" dirty="0" smtClean="0">
                <a:latin typeface="Cambria" panose="02040503050406030204" pitchFamily="18" charset="0"/>
              </a:rPr>
              <a:t> </a:t>
            </a:r>
            <a:r>
              <a:rPr lang="en-US" b="1" dirty="0">
                <a:latin typeface="Cambria" panose="02040503050406030204" pitchFamily="18" charset="0"/>
              </a:rPr>
              <a:t>Volnay, </a:t>
            </a:r>
            <a:r>
              <a:rPr lang="en-US" b="1" dirty="0" err="1" smtClean="0">
                <a:latin typeface="Cambria" panose="02040503050406030204" pitchFamily="18" charset="0"/>
              </a:rPr>
              <a:t>dans</a:t>
            </a:r>
            <a:r>
              <a:rPr lang="en-US" b="1" dirty="0" smtClean="0">
                <a:latin typeface="Cambria" panose="02040503050406030204" pitchFamily="18" charset="0"/>
              </a:rPr>
              <a:t> la </a:t>
            </a:r>
            <a:r>
              <a:rPr lang="en-US" b="1" dirty="0" err="1" smtClean="0">
                <a:latin typeface="Cambria" panose="02040503050406030204" pitchFamily="18" charset="0"/>
              </a:rPr>
              <a:t>continuité</a:t>
            </a:r>
            <a:r>
              <a:rPr lang="en-US" b="1" dirty="0" smtClean="0">
                <a:latin typeface="Cambria" panose="02040503050406030204" pitchFamily="18" charset="0"/>
              </a:rPr>
              <a:t> des </a:t>
            </a:r>
            <a:r>
              <a:rPr lang="en-US" b="1" dirty="0">
                <a:latin typeface="Cambria" panose="02040503050406030204" pitchFamily="18" charset="0"/>
              </a:rPr>
              <a:t>Volnay </a:t>
            </a:r>
            <a:r>
              <a:rPr lang="en-US" b="1" dirty="0" err="1">
                <a:latin typeface="Cambria" panose="02040503050406030204" pitchFamily="18" charset="0"/>
              </a:rPr>
              <a:t>Pitures</a:t>
            </a:r>
            <a:r>
              <a:rPr lang="en-US" b="1" dirty="0">
                <a:latin typeface="Cambria" panose="02040503050406030204" pitchFamily="18" charset="0"/>
              </a:rPr>
              <a:t> </a:t>
            </a:r>
            <a:r>
              <a:rPr lang="en-US" b="1" dirty="0" smtClean="0">
                <a:latin typeface="Cambria" panose="02040503050406030204" pitchFamily="18" charset="0"/>
              </a:rPr>
              <a:t>. </a:t>
            </a:r>
            <a:r>
              <a:rPr lang="en-US" b="1" dirty="0" err="1" smtClean="0">
                <a:latin typeface="Cambria" panose="02040503050406030204" pitchFamily="18" charset="0"/>
              </a:rPr>
              <a:t>Cette</a:t>
            </a:r>
            <a:r>
              <a:rPr lang="en-US" b="1" dirty="0" smtClean="0">
                <a:latin typeface="Cambria" panose="02040503050406030204" pitchFamily="18" charset="0"/>
              </a:rPr>
              <a:t> petite </a:t>
            </a:r>
            <a:r>
              <a:rPr lang="en-US" b="1" dirty="0" err="1" smtClean="0">
                <a:latin typeface="Cambria" panose="02040503050406030204" pitchFamily="18" charset="0"/>
              </a:rPr>
              <a:t>parcelle</a:t>
            </a:r>
            <a:r>
              <a:rPr lang="en-US" b="1" dirty="0" smtClean="0">
                <a:latin typeface="Cambria" panose="02040503050406030204" pitchFamily="18" charset="0"/>
              </a:rPr>
              <a:t>, </a:t>
            </a:r>
            <a:r>
              <a:rPr lang="en-US" b="1" dirty="0" err="1" smtClean="0">
                <a:latin typeface="Cambria" panose="02040503050406030204" pitchFamily="18" charset="0"/>
              </a:rPr>
              <a:t>produisant</a:t>
            </a:r>
            <a:r>
              <a:rPr lang="en-US" b="1" dirty="0" smtClean="0">
                <a:latin typeface="Cambria" panose="02040503050406030204" pitchFamily="18" charset="0"/>
              </a:rPr>
              <a:t> </a:t>
            </a:r>
            <a:r>
              <a:rPr lang="en-US" b="1" dirty="0" err="1" smtClean="0">
                <a:latin typeface="Cambria" panose="02040503050406030204" pitchFamily="18" charset="0"/>
              </a:rPr>
              <a:t>généralement</a:t>
            </a:r>
            <a:r>
              <a:rPr lang="en-US" b="1" dirty="0" smtClean="0">
                <a:latin typeface="Cambria" panose="02040503050406030204" pitchFamily="18" charset="0"/>
              </a:rPr>
              <a:t> 2 pieces (600 </a:t>
            </a:r>
            <a:r>
              <a:rPr lang="en-US" b="1" dirty="0" err="1" smtClean="0">
                <a:latin typeface="Cambria" panose="02040503050406030204" pitchFamily="18" charset="0"/>
              </a:rPr>
              <a:t>bouteilles</a:t>
            </a:r>
            <a:r>
              <a:rPr lang="en-US" b="1" dirty="0" smtClean="0">
                <a:latin typeface="Cambria" panose="02040503050406030204" pitchFamily="18" charset="0"/>
              </a:rPr>
              <a:t>) a </a:t>
            </a:r>
            <a:r>
              <a:rPr lang="en-US" b="1" dirty="0" err="1" smtClean="0">
                <a:latin typeface="Cambria" panose="02040503050406030204" pitchFamily="18" charset="0"/>
              </a:rPr>
              <a:t>été</a:t>
            </a:r>
            <a:r>
              <a:rPr lang="en-US" b="1" dirty="0" smtClean="0">
                <a:latin typeface="Cambria" panose="02040503050406030204" pitchFamily="18" charset="0"/>
              </a:rPr>
              <a:t> </a:t>
            </a:r>
            <a:r>
              <a:rPr lang="en-US" b="1" dirty="0" err="1" smtClean="0">
                <a:latin typeface="Cambria" panose="02040503050406030204" pitchFamily="18" charset="0"/>
              </a:rPr>
              <a:t>plantée</a:t>
            </a:r>
            <a:r>
              <a:rPr lang="en-US" b="1" dirty="0" smtClean="0">
                <a:latin typeface="Cambria" panose="02040503050406030204" pitchFamily="18" charset="0"/>
              </a:rPr>
              <a:t> </a:t>
            </a:r>
            <a:r>
              <a:rPr lang="en-US" b="1" dirty="0" err="1" smtClean="0">
                <a:latin typeface="Cambria" panose="02040503050406030204" pitchFamily="18" charset="0"/>
              </a:rPr>
              <a:t>en</a:t>
            </a:r>
            <a:r>
              <a:rPr lang="en-US" b="1" dirty="0" smtClean="0">
                <a:latin typeface="Cambria" panose="02040503050406030204" pitchFamily="18" charset="0"/>
              </a:rPr>
              <a:t> 2004. Le vin </a:t>
            </a:r>
            <a:r>
              <a:rPr lang="en-US" b="1" dirty="0" err="1" smtClean="0">
                <a:latin typeface="Cambria" panose="02040503050406030204" pitchFamily="18" charset="0"/>
              </a:rPr>
              <a:t>est</a:t>
            </a:r>
            <a:r>
              <a:rPr lang="en-US" b="1" dirty="0" smtClean="0">
                <a:latin typeface="Cambria" panose="02040503050406030204" pitchFamily="18" charset="0"/>
              </a:rPr>
              <a:t> </a:t>
            </a:r>
            <a:r>
              <a:rPr lang="en-US" b="1" dirty="0" err="1" smtClean="0">
                <a:latin typeface="Cambria" panose="02040503050406030204" pitchFamily="18" charset="0"/>
              </a:rPr>
              <a:t>complexe</a:t>
            </a:r>
            <a:r>
              <a:rPr lang="en-US" b="1" dirty="0" smtClean="0">
                <a:latin typeface="Cambria" panose="02040503050406030204" pitchFamily="18" charset="0"/>
              </a:rPr>
              <a:t>, </a:t>
            </a:r>
            <a:r>
              <a:rPr lang="en-US" b="1" dirty="0" err="1" smtClean="0">
                <a:latin typeface="Cambria" panose="02040503050406030204" pitchFamily="18" charset="0"/>
              </a:rPr>
              <a:t>structuré</a:t>
            </a:r>
            <a:r>
              <a:rPr lang="en-US" b="1" dirty="0" smtClean="0">
                <a:latin typeface="Cambria" panose="02040503050406030204" pitchFamily="18" charset="0"/>
              </a:rPr>
              <a:t> et de bonne </a:t>
            </a:r>
            <a:r>
              <a:rPr lang="en-US" b="1" dirty="0" err="1" smtClean="0">
                <a:latin typeface="Cambria" panose="02040503050406030204" pitchFamily="18" charset="0"/>
              </a:rPr>
              <a:t>garde</a:t>
            </a:r>
            <a:r>
              <a:rPr lang="en-US" b="1" dirty="0">
                <a:latin typeface="Cambria" panose="02040503050406030204" pitchFamily="18" charset="0"/>
              </a:rPr>
              <a:t>.</a:t>
            </a:r>
            <a:endParaRPr lang="en-US" b="1" dirty="0">
              <a:latin typeface="Cambria" panose="02040503050406030204" pitchFamily="18" charset="0"/>
            </a:endParaRPr>
          </a:p>
        </p:txBody>
      </p:sp>
      <p:pic>
        <p:nvPicPr>
          <p:cNvPr id="6" name="Picture 5" descr="11596.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13182" y="1479550"/>
            <a:ext cx="3814917" cy="3844838"/>
          </a:xfrm>
          <a:prstGeom prst="rect">
            <a:avLst/>
          </a:prstGeom>
        </p:spPr>
      </p:pic>
      <p:sp>
        <p:nvSpPr>
          <p:cNvPr id="7" name="AutoShape 7"/>
          <p:cNvSpPr>
            <a:spLocks noChangeArrowheads="1"/>
          </p:cNvSpPr>
          <p:nvPr/>
        </p:nvSpPr>
        <p:spPr bwMode="auto">
          <a:xfrm>
            <a:off x="5946568" y="2576798"/>
            <a:ext cx="431800" cy="720725"/>
          </a:xfrm>
          <a:prstGeom prst="downArrow">
            <a:avLst>
              <a:gd name="adj1" fmla="val 50000"/>
              <a:gd name="adj2" fmla="val 41728"/>
            </a:avLst>
          </a:prstGeom>
          <a:solidFill>
            <a:srgbClr val="FF0000"/>
          </a:solidFill>
          <a:ln w="9525">
            <a:solidFill>
              <a:schemeClr val="tx1"/>
            </a:solidFill>
            <a:miter lim="800000"/>
            <a:headEnd/>
            <a:tailEnd/>
          </a:ln>
        </p:spPr>
        <p:txBody>
          <a:bodyPr wrap="none" anchor="ctr"/>
          <a:lstStyle/>
          <a:p>
            <a:endParaRPr lang="en-US" kern="1200" dirty="0">
              <a:latin typeface="Cambria" panose="02040503050406030204" pitchFamily="18" charset="0"/>
            </a:endParaRPr>
          </a:p>
        </p:txBody>
      </p:sp>
    </p:spTree>
    <p:extLst>
      <p:ext uri="{BB962C8B-B14F-4D97-AF65-F5344CB8AC3E}">
        <p14:creationId xmlns:p14="http://schemas.microsoft.com/office/powerpoint/2010/main" val="12919063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0151204153035_00001.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9809" y="1082641"/>
            <a:ext cx="4967974" cy="3705259"/>
          </a:xfrm>
          <a:prstGeom prst="rect">
            <a:avLst/>
          </a:prstGeom>
        </p:spPr>
      </p:pic>
      <p:sp>
        <p:nvSpPr>
          <p:cNvPr id="5" name="TextBox 4"/>
          <p:cNvSpPr txBox="1"/>
          <p:nvPr/>
        </p:nvSpPr>
        <p:spPr>
          <a:xfrm>
            <a:off x="436228" y="5363507"/>
            <a:ext cx="8128932" cy="1200329"/>
          </a:xfrm>
          <a:prstGeom prst="rect">
            <a:avLst/>
          </a:prstGeom>
          <a:noFill/>
        </p:spPr>
        <p:txBody>
          <a:bodyPr wrap="square" rtlCol="0">
            <a:spAutoFit/>
          </a:bodyPr>
          <a:lstStyle/>
          <a:p>
            <a:pPr algn="ctr"/>
            <a:r>
              <a:rPr lang="en-US" b="1" dirty="0">
                <a:latin typeface="Cambria" panose="02040503050406030204" pitchFamily="18" charset="0"/>
              </a:rPr>
              <a:t>"Les </a:t>
            </a:r>
            <a:r>
              <a:rPr lang="en-US" b="1" dirty="0" err="1">
                <a:latin typeface="Cambria" panose="02040503050406030204" pitchFamily="18" charset="0"/>
              </a:rPr>
              <a:t>Pézerolles</a:t>
            </a:r>
            <a:r>
              <a:rPr lang="en-US" b="1" dirty="0" smtClean="0">
                <a:latin typeface="Cambria" panose="02040503050406030204" pitchFamily="18" charset="0"/>
              </a:rPr>
              <a:t>", </a:t>
            </a:r>
            <a:r>
              <a:rPr lang="en-US" b="1" dirty="0" err="1" smtClean="0">
                <a:latin typeface="Cambria" panose="02040503050406030204" pitchFamily="18" charset="0"/>
              </a:rPr>
              <a:t>anciennement</a:t>
            </a:r>
            <a:r>
              <a:rPr lang="en-US" b="1" dirty="0" smtClean="0">
                <a:latin typeface="Cambria" panose="02040503050406030204" pitchFamily="18" charset="0"/>
              </a:rPr>
              <a:t> “petit </a:t>
            </a:r>
            <a:r>
              <a:rPr lang="en-US" b="1" dirty="0" err="1" smtClean="0">
                <a:latin typeface="Cambria" panose="02040503050406030204" pitchFamily="18" charset="0"/>
              </a:rPr>
              <a:t>pois</a:t>
            </a:r>
            <a:r>
              <a:rPr lang="en-US" b="1" dirty="0" smtClean="0">
                <a:latin typeface="Cambria" panose="02040503050406030204" pitchFamily="18" charset="0"/>
              </a:rPr>
              <a:t>”. Premier Cru </a:t>
            </a:r>
            <a:r>
              <a:rPr lang="en-US" b="1" dirty="0" err="1" smtClean="0">
                <a:latin typeface="Cambria" panose="02040503050406030204" pitchFamily="18" charset="0"/>
              </a:rPr>
              <a:t>produit</a:t>
            </a:r>
            <a:r>
              <a:rPr lang="en-US" b="1" dirty="0" smtClean="0">
                <a:latin typeface="Cambria" panose="02040503050406030204" pitchFamily="18" charset="0"/>
              </a:rPr>
              <a:t> à la </a:t>
            </a:r>
            <a:r>
              <a:rPr lang="en-US" b="1" dirty="0" err="1" smtClean="0">
                <a:latin typeface="Cambria" panose="02040503050406030204" pitchFamily="18" charset="0"/>
              </a:rPr>
              <a:t>limite</a:t>
            </a:r>
            <a:r>
              <a:rPr lang="en-US" b="1" dirty="0" smtClean="0">
                <a:latin typeface="Cambria" panose="02040503050406030204" pitchFamily="18" charset="0"/>
              </a:rPr>
              <a:t> de </a:t>
            </a:r>
            <a:r>
              <a:rPr lang="en-US" b="1" dirty="0" err="1" smtClean="0">
                <a:latin typeface="Cambria" panose="02040503050406030204" pitchFamily="18" charset="0"/>
              </a:rPr>
              <a:t>l’appellation</a:t>
            </a:r>
            <a:r>
              <a:rPr lang="en-US" b="1" dirty="0" smtClean="0">
                <a:latin typeface="Cambria" panose="02040503050406030204" pitchFamily="18" charset="0"/>
              </a:rPr>
              <a:t> Beaune, au </a:t>
            </a:r>
            <a:r>
              <a:rPr lang="en-US" b="1" dirty="0" err="1" smtClean="0">
                <a:latin typeface="Cambria" panose="02040503050406030204" pitchFamily="18" charset="0"/>
              </a:rPr>
              <a:t>dessus</a:t>
            </a:r>
            <a:r>
              <a:rPr lang="en-US" b="1" dirty="0" smtClean="0">
                <a:latin typeface="Cambria" panose="02040503050406030204" pitchFamily="18" charset="0"/>
              </a:rPr>
              <a:t> des </a:t>
            </a:r>
            <a:r>
              <a:rPr lang="en-US" b="1" dirty="0" err="1" smtClean="0">
                <a:latin typeface="Cambria" panose="02040503050406030204" pitchFamily="18" charset="0"/>
              </a:rPr>
              <a:t>Epenots</a:t>
            </a:r>
            <a:r>
              <a:rPr lang="en-US" b="1" dirty="0" smtClean="0">
                <a:latin typeface="Cambria" panose="02040503050406030204" pitchFamily="18" charset="0"/>
              </a:rPr>
              <a:t> </a:t>
            </a:r>
            <a:r>
              <a:rPr lang="en-US" b="1" dirty="0" err="1" smtClean="0">
                <a:latin typeface="Cambria" panose="02040503050406030204" pitchFamily="18" charset="0"/>
              </a:rPr>
              <a:t>est</a:t>
            </a:r>
            <a:r>
              <a:rPr lang="en-US" b="1" dirty="0" smtClean="0">
                <a:latin typeface="Cambria" panose="02040503050406030204" pitchFamily="18" charset="0"/>
              </a:rPr>
              <a:t> le </a:t>
            </a:r>
            <a:r>
              <a:rPr lang="en-US" b="1" dirty="0" err="1" smtClean="0">
                <a:latin typeface="Cambria" panose="02040503050406030204" pitchFamily="18" charset="0"/>
              </a:rPr>
              <a:t>Pommard</a:t>
            </a:r>
            <a:r>
              <a:rPr lang="en-US" b="1" dirty="0" smtClean="0">
                <a:latin typeface="Cambria" panose="02040503050406030204" pitchFamily="18" charset="0"/>
              </a:rPr>
              <a:t> le plus accessible </a:t>
            </a:r>
            <a:r>
              <a:rPr lang="en-US" b="1" dirty="0" err="1" smtClean="0">
                <a:latin typeface="Cambria" panose="02040503050406030204" pitchFamily="18" charset="0"/>
              </a:rPr>
              <a:t>dans</a:t>
            </a:r>
            <a:r>
              <a:rPr lang="en-US" b="1" dirty="0" smtClean="0">
                <a:latin typeface="Cambria" panose="02040503050406030204" pitchFamily="18" charset="0"/>
              </a:rPr>
              <a:t> </a:t>
            </a:r>
            <a:r>
              <a:rPr lang="en-US" b="1" dirty="0" err="1" smtClean="0">
                <a:latin typeface="Cambria" panose="02040503050406030204" pitchFamily="18" charset="0"/>
              </a:rPr>
              <a:t>sa</a:t>
            </a:r>
            <a:r>
              <a:rPr lang="en-US" b="1" dirty="0" smtClean="0">
                <a:latin typeface="Cambria" panose="02040503050406030204" pitchFamily="18" charset="0"/>
              </a:rPr>
              <a:t> </a:t>
            </a:r>
            <a:r>
              <a:rPr lang="en-US" b="1" dirty="0" err="1" smtClean="0">
                <a:latin typeface="Cambria" panose="02040503050406030204" pitchFamily="18" charset="0"/>
              </a:rPr>
              <a:t>jeunesse</a:t>
            </a:r>
            <a:r>
              <a:rPr lang="en-US" b="1" dirty="0" smtClean="0">
                <a:latin typeface="Cambria" panose="02040503050406030204" pitchFamily="18" charset="0"/>
              </a:rPr>
              <a:t>. Sol </a:t>
            </a:r>
            <a:r>
              <a:rPr lang="en-US" b="1" dirty="0" err="1" smtClean="0">
                <a:latin typeface="Cambria" panose="02040503050406030204" pitchFamily="18" charset="0"/>
              </a:rPr>
              <a:t>argilo</a:t>
            </a:r>
            <a:r>
              <a:rPr lang="en-US" b="1" dirty="0" smtClean="0">
                <a:latin typeface="Cambria" panose="02040503050406030204" pitchFamily="18" charset="0"/>
              </a:rPr>
              <a:t> </a:t>
            </a:r>
            <a:r>
              <a:rPr lang="en-US" b="1" dirty="0" err="1" smtClean="0">
                <a:latin typeface="Cambria" panose="02040503050406030204" pitchFamily="18" charset="0"/>
              </a:rPr>
              <a:t>calcaire</a:t>
            </a:r>
            <a:r>
              <a:rPr lang="en-US" b="1" dirty="0" smtClean="0">
                <a:latin typeface="Cambria" panose="02040503050406030204" pitchFamily="18" charset="0"/>
              </a:rPr>
              <a:t>. Belle structure de </a:t>
            </a:r>
            <a:r>
              <a:rPr lang="en-US" b="1" dirty="0" err="1" smtClean="0">
                <a:latin typeface="Cambria" panose="02040503050406030204" pitchFamily="18" charset="0"/>
              </a:rPr>
              <a:t>ce</a:t>
            </a:r>
            <a:r>
              <a:rPr lang="en-US" b="1" dirty="0" smtClean="0">
                <a:latin typeface="Cambria" panose="02040503050406030204" pitchFamily="18" charset="0"/>
              </a:rPr>
              <a:t> vin aux </a:t>
            </a:r>
            <a:r>
              <a:rPr lang="en-US" b="1" dirty="0" err="1" smtClean="0">
                <a:latin typeface="Cambria" panose="02040503050406030204" pitchFamily="18" charset="0"/>
              </a:rPr>
              <a:t>aromes</a:t>
            </a:r>
            <a:r>
              <a:rPr lang="en-US" b="1" dirty="0">
                <a:latin typeface="Cambria" panose="02040503050406030204" pitchFamily="18" charset="0"/>
              </a:rPr>
              <a:t> </a:t>
            </a:r>
            <a:r>
              <a:rPr lang="en-US" b="1" dirty="0" err="1" smtClean="0">
                <a:latin typeface="Cambria" panose="02040503050406030204" pitchFamily="18" charset="0"/>
              </a:rPr>
              <a:t>floraux</a:t>
            </a:r>
            <a:r>
              <a:rPr lang="en-US" b="1" dirty="0" smtClean="0">
                <a:latin typeface="Cambria" panose="02040503050406030204" pitchFamily="18" charset="0"/>
              </a:rPr>
              <a:t>, et aux notes de fruits rouges.  </a:t>
            </a:r>
            <a:endParaRPr lang="en-US" b="1" dirty="0">
              <a:latin typeface="Cambria" panose="02040503050406030204" pitchFamily="18" charset="0"/>
            </a:endParaRPr>
          </a:p>
        </p:txBody>
      </p:sp>
      <p:pic>
        <p:nvPicPr>
          <p:cNvPr id="4" name="Picture 3" descr="11596.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10033" y="1082641"/>
            <a:ext cx="3603934" cy="3632200"/>
          </a:xfrm>
          <a:prstGeom prst="rect">
            <a:avLst/>
          </a:prstGeom>
        </p:spPr>
      </p:pic>
      <p:sp>
        <p:nvSpPr>
          <p:cNvPr id="6" name="AutoShape 7"/>
          <p:cNvSpPr>
            <a:spLocks noChangeArrowheads="1"/>
          </p:cNvSpPr>
          <p:nvPr/>
        </p:nvSpPr>
        <p:spPr bwMode="auto">
          <a:xfrm>
            <a:off x="7686469" y="2564098"/>
            <a:ext cx="431800" cy="720725"/>
          </a:xfrm>
          <a:prstGeom prst="downArrow">
            <a:avLst>
              <a:gd name="adj1" fmla="val 50000"/>
              <a:gd name="adj2" fmla="val 41728"/>
            </a:avLst>
          </a:prstGeom>
          <a:solidFill>
            <a:srgbClr val="FF0000"/>
          </a:solidFill>
          <a:ln w="9525">
            <a:solidFill>
              <a:schemeClr val="tx1"/>
            </a:solidFill>
            <a:miter lim="800000"/>
            <a:headEnd/>
            <a:tailEnd/>
          </a:ln>
        </p:spPr>
        <p:txBody>
          <a:bodyPr wrap="none" anchor="ctr"/>
          <a:lstStyle/>
          <a:p>
            <a:endParaRPr lang="en-US" kern="1200" dirty="0">
              <a:latin typeface="Cambria" panose="02040503050406030204" pitchFamily="18" charset="0"/>
            </a:endParaRPr>
          </a:p>
        </p:txBody>
      </p:sp>
    </p:spTree>
    <p:extLst>
      <p:ext uri="{BB962C8B-B14F-4D97-AF65-F5344CB8AC3E}">
        <p14:creationId xmlns:p14="http://schemas.microsoft.com/office/powerpoint/2010/main" val="3871100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32659"/>
            <a:ext cx="9144000" cy="5143500"/>
          </a:xfrm>
          <a:prstGeom prst="rect">
            <a:avLst/>
          </a:prstGeom>
        </p:spPr>
      </p:pic>
      <p:sp>
        <p:nvSpPr>
          <p:cNvPr id="5" name="ZoneTexte 4"/>
          <p:cNvSpPr txBox="1"/>
          <p:nvPr/>
        </p:nvSpPr>
        <p:spPr>
          <a:xfrm>
            <a:off x="290945" y="415637"/>
            <a:ext cx="8551719" cy="523220"/>
          </a:xfrm>
          <a:prstGeom prst="rect">
            <a:avLst/>
          </a:prstGeom>
          <a:noFill/>
        </p:spPr>
        <p:txBody>
          <a:bodyPr wrap="square" rtlCol="0">
            <a:spAutoFit/>
          </a:bodyPr>
          <a:lstStyle/>
          <a:p>
            <a:pPr algn="ctr"/>
            <a:r>
              <a:rPr lang="fr-FR" sz="2800" dirty="0" smtClean="0">
                <a:latin typeface="Cambria" panose="02040503050406030204" pitchFamily="18" charset="0"/>
              </a:rPr>
              <a:t>Arbre Généalogique</a:t>
            </a:r>
            <a:endParaRPr lang="fr-FR" sz="2800" dirty="0">
              <a:latin typeface="Cambria" panose="02040503050406030204" pitchFamily="18" charset="0"/>
            </a:endParaRPr>
          </a:p>
        </p:txBody>
      </p:sp>
    </p:spTree>
    <p:extLst>
      <p:ext uri="{BB962C8B-B14F-4D97-AF65-F5344CB8AC3E}">
        <p14:creationId xmlns:p14="http://schemas.microsoft.com/office/powerpoint/2010/main" val="12629444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29742" y="4758499"/>
            <a:ext cx="7835900" cy="2031325"/>
          </a:xfrm>
          <a:prstGeom prst="rect">
            <a:avLst/>
          </a:prstGeom>
          <a:noFill/>
        </p:spPr>
        <p:txBody>
          <a:bodyPr wrap="square" rtlCol="0">
            <a:spAutoFit/>
          </a:bodyPr>
          <a:lstStyle/>
          <a:p>
            <a:pPr algn="ctr"/>
            <a:endParaRPr lang="en-US" b="1" dirty="0" smtClean="0">
              <a:latin typeface="Cambria" panose="02040503050406030204" pitchFamily="18" charset="0"/>
            </a:endParaRPr>
          </a:p>
          <a:p>
            <a:pPr algn="ctr"/>
            <a:r>
              <a:rPr lang="fr-FR" dirty="0"/>
              <a:t>Le nom de «</a:t>
            </a:r>
            <a:r>
              <a:rPr lang="fr-FR" dirty="0" err="1"/>
              <a:t>Boucherottes</a:t>
            </a:r>
            <a:r>
              <a:rPr lang="fr-FR" dirty="0"/>
              <a:t>» signifie à l'origine «arbustes épineux» et signifie que le vignoble est et était entouré d'une végétation typique des sols pauvres et riches en argile. Ces sols donnent au vin de la profondeur, avec des fruits riches, une texture charnue et une structure ferme. Ce vin vieillira harmonieusement pendant 12 à 15 ans. 30% fut neuf</a:t>
            </a:r>
          </a:p>
          <a:p>
            <a:pPr algn="ctr"/>
            <a:endParaRPr lang="en-US" b="1" dirty="0">
              <a:latin typeface="Cambria" panose="02040503050406030204" pitchFamily="18" charset="0"/>
            </a:endParaRPr>
          </a:p>
        </p:txBody>
      </p:sp>
      <p:pic>
        <p:nvPicPr>
          <p:cNvPr id="3" name="Picture 2" descr="20151204152948_00001.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5000" y="1224792"/>
            <a:ext cx="4284891" cy="3101169"/>
          </a:xfrm>
          <a:prstGeom prst="rect">
            <a:avLst/>
          </a:prstGeom>
        </p:spPr>
      </p:pic>
      <p:pic>
        <p:nvPicPr>
          <p:cNvPr id="5" name="Picture 4" descr="A close up of a map&#10;&#10;Description automatically generated">
            <a:extLst>
              <a:ext uri="{FF2B5EF4-FFF2-40B4-BE49-F238E27FC236}">
                <a16:creationId xmlns="" xmlns:a16="http://schemas.microsoft.com/office/drawing/2014/main" id="{56D0F5E6-AE09-4840-82C0-272BD5DCA86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72648" y="706177"/>
            <a:ext cx="4254920" cy="3447875"/>
          </a:xfrm>
          <a:prstGeom prst="rect">
            <a:avLst/>
          </a:prstGeom>
        </p:spPr>
      </p:pic>
      <p:sp>
        <p:nvSpPr>
          <p:cNvPr id="6" name="AutoShape 7">
            <a:extLst>
              <a:ext uri="{FF2B5EF4-FFF2-40B4-BE49-F238E27FC236}">
                <a16:creationId xmlns="" xmlns:a16="http://schemas.microsoft.com/office/drawing/2014/main" id="{152FCE2A-BE47-40AB-991A-59A5E32ACA76}"/>
              </a:ext>
            </a:extLst>
          </p:cNvPr>
          <p:cNvSpPr>
            <a:spLocks noChangeArrowheads="1"/>
          </p:cNvSpPr>
          <p:nvPr/>
        </p:nvSpPr>
        <p:spPr bwMode="auto">
          <a:xfrm>
            <a:off x="5135770" y="2462066"/>
            <a:ext cx="323850" cy="540544"/>
          </a:xfrm>
          <a:prstGeom prst="downArrow">
            <a:avLst>
              <a:gd name="adj1" fmla="val 50000"/>
              <a:gd name="adj2" fmla="val 41728"/>
            </a:avLst>
          </a:prstGeom>
          <a:solidFill>
            <a:srgbClr val="FF0000"/>
          </a:solidFill>
          <a:ln w="9525">
            <a:solidFill>
              <a:schemeClr val="tx1"/>
            </a:solidFill>
            <a:miter lim="800000"/>
            <a:headEnd/>
            <a:tailEnd/>
          </a:ln>
        </p:spPr>
        <p:txBody>
          <a:bodyPr wrap="none" anchor="ctr"/>
          <a:lstStyle/>
          <a:p>
            <a:endParaRPr lang="en-US" sz="1350" dirty="0">
              <a:latin typeface="Cambria" panose="02040503050406030204" pitchFamily="18" charset="0"/>
            </a:endParaRPr>
          </a:p>
        </p:txBody>
      </p:sp>
    </p:spTree>
    <p:extLst>
      <p:ext uri="{BB962C8B-B14F-4D97-AF65-F5344CB8AC3E}">
        <p14:creationId xmlns:p14="http://schemas.microsoft.com/office/powerpoint/2010/main" val="1183353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0151204152910_00001.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8575" y="955765"/>
            <a:ext cx="5051400" cy="3599457"/>
          </a:xfrm>
          <a:prstGeom prst="rect">
            <a:avLst/>
          </a:prstGeom>
        </p:spPr>
      </p:pic>
      <p:pic>
        <p:nvPicPr>
          <p:cNvPr id="4" name="Picture 3" descr="11593.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15142" y="2495550"/>
            <a:ext cx="3397278" cy="2609110"/>
          </a:xfrm>
          <a:prstGeom prst="rect">
            <a:avLst/>
          </a:prstGeom>
        </p:spPr>
      </p:pic>
      <p:sp>
        <p:nvSpPr>
          <p:cNvPr id="6" name="AutoShape 7"/>
          <p:cNvSpPr>
            <a:spLocks noChangeArrowheads="1"/>
          </p:cNvSpPr>
          <p:nvPr/>
        </p:nvSpPr>
        <p:spPr bwMode="auto">
          <a:xfrm rot="3434521">
            <a:off x="6571883" y="2987627"/>
            <a:ext cx="323850" cy="540544"/>
          </a:xfrm>
          <a:prstGeom prst="downArrow">
            <a:avLst>
              <a:gd name="adj1" fmla="val 50000"/>
              <a:gd name="adj2" fmla="val 41728"/>
            </a:avLst>
          </a:prstGeom>
          <a:solidFill>
            <a:srgbClr val="FF0000"/>
          </a:solidFill>
          <a:ln w="9525">
            <a:solidFill>
              <a:schemeClr val="tx1"/>
            </a:solidFill>
            <a:miter lim="800000"/>
            <a:headEnd/>
            <a:tailEnd/>
          </a:ln>
        </p:spPr>
        <p:txBody>
          <a:bodyPr wrap="none" anchor="ctr"/>
          <a:lstStyle/>
          <a:p>
            <a:endParaRPr lang="en-US" sz="1350" dirty="0">
              <a:latin typeface="Cambria" panose="02040503050406030204" pitchFamily="18" charset="0"/>
            </a:endParaRPr>
          </a:p>
        </p:txBody>
      </p:sp>
      <p:pic>
        <p:nvPicPr>
          <p:cNvPr id="7" name="Picture 6" descr="Guettes.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03997" y="75494"/>
            <a:ext cx="1299980" cy="2180090"/>
          </a:xfrm>
          <a:prstGeom prst="rect">
            <a:avLst/>
          </a:prstGeom>
        </p:spPr>
      </p:pic>
      <p:sp>
        <p:nvSpPr>
          <p:cNvPr id="9" name="TextBox 2"/>
          <p:cNvSpPr txBox="1"/>
          <p:nvPr/>
        </p:nvSpPr>
        <p:spPr>
          <a:xfrm>
            <a:off x="511729" y="5344626"/>
            <a:ext cx="7961152" cy="646331"/>
          </a:xfrm>
          <a:prstGeom prst="rect">
            <a:avLst/>
          </a:prstGeom>
          <a:noFill/>
        </p:spPr>
        <p:txBody>
          <a:bodyPr wrap="square" rtlCol="0">
            <a:spAutoFit/>
          </a:bodyPr>
          <a:lstStyle/>
          <a:p>
            <a:pPr algn="ctr"/>
            <a:endParaRPr lang="en-US" b="1" dirty="0" smtClean="0">
              <a:latin typeface="Cambria" panose="02040503050406030204" pitchFamily="18" charset="0"/>
            </a:endParaRPr>
          </a:p>
          <a:p>
            <a:pPr algn="ctr"/>
            <a:endParaRPr lang="en-US" b="1" dirty="0">
              <a:latin typeface="Cambria" panose="02040503050406030204" pitchFamily="18" charset="0"/>
            </a:endParaRPr>
          </a:p>
        </p:txBody>
      </p:sp>
      <p:sp>
        <p:nvSpPr>
          <p:cNvPr id="12" name="ZoneTexte 11"/>
          <p:cNvSpPr txBox="1"/>
          <p:nvPr/>
        </p:nvSpPr>
        <p:spPr>
          <a:xfrm>
            <a:off x="511729" y="5344626"/>
            <a:ext cx="8100691" cy="1200329"/>
          </a:xfrm>
          <a:prstGeom prst="rect">
            <a:avLst/>
          </a:prstGeom>
          <a:noFill/>
        </p:spPr>
        <p:txBody>
          <a:bodyPr wrap="square" rtlCol="0">
            <a:spAutoFit/>
          </a:bodyPr>
          <a:lstStyle/>
          <a:p>
            <a:r>
              <a:rPr lang="fr-FR" dirty="0"/>
              <a:t>«Le Clos des Guettes» est un vignoble situé sur la colline de </a:t>
            </a:r>
            <a:r>
              <a:rPr lang="fr-FR" dirty="0" smtClean="0"/>
              <a:t>Savigny. </a:t>
            </a:r>
            <a:r>
              <a:rPr lang="fr-FR" dirty="0"/>
              <a:t>Au moyen Age, il y avait là un poste de surveillance dont la tour de guet subsiste encore aujourd’hui. Avec des arômes et un équilibre remarquables, les vins corsés qu'il produit vieilliront très bien jusqu'à 12 ans. 30% fut neuf.</a:t>
            </a:r>
          </a:p>
        </p:txBody>
      </p:sp>
    </p:spTree>
    <p:extLst>
      <p:ext uri="{BB962C8B-B14F-4D97-AF65-F5344CB8AC3E}">
        <p14:creationId xmlns:p14="http://schemas.microsoft.com/office/powerpoint/2010/main" val="33266141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000px-Vignobles_cotes_de_nuits-fr.svg.png"/>
          <p:cNvPicPr>
            <a:picLocks noGrp="1" noChangeAspect="1"/>
          </p:cNvPicPr>
          <p:nvPr>
            <p:ph idx="1"/>
          </p:nvPr>
        </p:nvPicPr>
        <p:blipFill>
          <a:blip r:embed="rId2" cstate="screen">
            <a:extLst>
              <a:ext uri="{28A0092B-C50C-407E-A947-70E740481C1C}">
                <a14:useLocalDpi xmlns:a14="http://schemas.microsoft.com/office/drawing/2010/main"/>
              </a:ext>
            </a:extLst>
          </a:blip>
          <a:srcRect l="-48507" r="-48507"/>
          <a:stretch>
            <a:fillRect/>
          </a:stretch>
        </p:blipFill>
        <p:spPr>
          <a:xfrm>
            <a:off x="-1004524" y="679450"/>
            <a:ext cx="10091434" cy="5549900"/>
          </a:xfrm>
        </p:spPr>
      </p:pic>
      <p:sp>
        <p:nvSpPr>
          <p:cNvPr id="5" name="TextBox 4"/>
          <p:cNvSpPr txBox="1"/>
          <p:nvPr/>
        </p:nvSpPr>
        <p:spPr>
          <a:xfrm>
            <a:off x="1911350" y="133350"/>
            <a:ext cx="6553200" cy="830997"/>
          </a:xfrm>
          <a:prstGeom prst="rect">
            <a:avLst/>
          </a:prstGeom>
          <a:noFill/>
        </p:spPr>
        <p:txBody>
          <a:bodyPr wrap="square" rtlCol="0">
            <a:spAutoFit/>
          </a:bodyPr>
          <a:lstStyle/>
          <a:p>
            <a:pPr algn="ctr"/>
            <a:r>
              <a:rPr lang="en-US" sz="4800" b="1" dirty="0" smtClean="0">
                <a:latin typeface="Cambria" panose="02040503050406030204" pitchFamily="18" charset="0"/>
              </a:rPr>
              <a:t>Côte </a:t>
            </a:r>
            <a:r>
              <a:rPr lang="en-US" sz="4800" b="1" dirty="0">
                <a:latin typeface="Cambria" panose="02040503050406030204" pitchFamily="18" charset="0"/>
              </a:rPr>
              <a:t>de </a:t>
            </a:r>
            <a:r>
              <a:rPr lang="en-US" sz="4800" b="1" dirty="0" err="1">
                <a:latin typeface="Cambria" panose="02040503050406030204" pitchFamily="18" charset="0"/>
              </a:rPr>
              <a:t>Nuits</a:t>
            </a:r>
            <a:endParaRPr lang="en-US" sz="4800" b="1" dirty="0">
              <a:latin typeface="Cambria" panose="02040503050406030204" pitchFamily="18" charset="0"/>
            </a:endParaRPr>
          </a:p>
        </p:txBody>
      </p:sp>
    </p:spTree>
    <p:extLst>
      <p:ext uri="{BB962C8B-B14F-4D97-AF65-F5344CB8AC3E}">
        <p14:creationId xmlns:p14="http://schemas.microsoft.com/office/powerpoint/2010/main" val="18032971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0151204153236_00001.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951" y="486247"/>
            <a:ext cx="4857750" cy="3443708"/>
          </a:xfrm>
          <a:prstGeom prst="rect">
            <a:avLst/>
          </a:prstGeom>
        </p:spPr>
      </p:pic>
      <p:sp>
        <p:nvSpPr>
          <p:cNvPr id="6" name="TextBox 5"/>
          <p:cNvSpPr txBox="1"/>
          <p:nvPr/>
        </p:nvSpPr>
        <p:spPr>
          <a:xfrm>
            <a:off x="311726" y="4854702"/>
            <a:ext cx="8499765" cy="1754326"/>
          </a:xfrm>
          <a:prstGeom prst="rect">
            <a:avLst/>
          </a:prstGeom>
          <a:noFill/>
        </p:spPr>
        <p:txBody>
          <a:bodyPr wrap="square" rtlCol="0">
            <a:spAutoFit/>
          </a:bodyPr>
          <a:lstStyle/>
          <a:p>
            <a:pPr algn="ctr"/>
            <a:r>
              <a:rPr lang="fr-FR" dirty="0">
                <a:solidFill>
                  <a:srgbClr val="000000"/>
                </a:solidFill>
                <a:latin typeface="Cambria" panose="02040503050406030204" pitchFamily="18" charset="0"/>
              </a:rPr>
              <a:t>Le vin provient d'un vignoble situé au sommet du plateau surplombant Nuits St George, situé sur la commune d’</a:t>
            </a:r>
            <a:r>
              <a:rPr lang="fr-FR" dirty="0" err="1">
                <a:solidFill>
                  <a:srgbClr val="000000"/>
                </a:solidFill>
                <a:latin typeface="Cambria" panose="02040503050406030204" pitchFamily="18" charset="0"/>
              </a:rPr>
              <a:t>Arcenant</a:t>
            </a:r>
            <a:r>
              <a:rPr lang="fr-FR" dirty="0">
                <a:solidFill>
                  <a:srgbClr val="000000"/>
                </a:solidFill>
                <a:latin typeface="Cambria" panose="02040503050406030204" pitchFamily="18" charset="0"/>
              </a:rPr>
              <a:t>. 4Ha, plantés pour moitié en pinot Noir et pour moitié en Chardonnay. La sélection de clones choisis pour replanter cette parcelle nous permet de proposer un vin élégant, au caractère plus marqué qu’un autre générique. Altitude plus élevée que sur le reste du vignoble- Sol caillouteux et Végétation plus sauvage.</a:t>
            </a:r>
            <a:endParaRPr lang="en-US" dirty="0">
              <a:solidFill>
                <a:srgbClr val="000000"/>
              </a:solidFill>
              <a:latin typeface="Cambria" panose="02040503050406030204" pitchFamily="18" charset="0"/>
            </a:endParaRPr>
          </a:p>
        </p:txBody>
      </p:sp>
      <p:pic>
        <p:nvPicPr>
          <p:cNvPr id="2" name="Picture 1" descr="1158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01124" y="22613"/>
            <a:ext cx="3097242" cy="4832089"/>
          </a:xfrm>
          <a:prstGeom prst="rect">
            <a:avLst/>
          </a:prstGeom>
        </p:spPr>
      </p:pic>
      <p:sp>
        <p:nvSpPr>
          <p:cNvPr id="7" name="AutoShape 7"/>
          <p:cNvSpPr>
            <a:spLocks noChangeArrowheads="1"/>
          </p:cNvSpPr>
          <p:nvPr/>
        </p:nvSpPr>
        <p:spPr bwMode="auto">
          <a:xfrm rot="18993042">
            <a:off x="5789791" y="2693289"/>
            <a:ext cx="431800" cy="720725"/>
          </a:xfrm>
          <a:prstGeom prst="downArrow">
            <a:avLst>
              <a:gd name="adj1" fmla="val 50000"/>
              <a:gd name="adj2" fmla="val 41728"/>
            </a:avLst>
          </a:prstGeom>
          <a:solidFill>
            <a:srgbClr val="FF0000"/>
          </a:solidFill>
          <a:ln w="9525">
            <a:solidFill>
              <a:schemeClr val="tx1"/>
            </a:solidFill>
            <a:miter lim="800000"/>
            <a:headEnd/>
            <a:tailEnd/>
          </a:ln>
        </p:spPr>
        <p:txBody>
          <a:bodyPr wrap="none" anchor="ctr"/>
          <a:lstStyle/>
          <a:p>
            <a:endParaRPr lang="en-US" kern="1200" dirty="0">
              <a:latin typeface="Cambria" panose="02040503050406030204" pitchFamily="18" charset="0"/>
            </a:endParaRPr>
          </a:p>
        </p:txBody>
      </p:sp>
    </p:spTree>
    <p:extLst>
      <p:ext uri="{BB962C8B-B14F-4D97-AF65-F5344CB8AC3E}">
        <p14:creationId xmlns:p14="http://schemas.microsoft.com/office/powerpoint/2010/main" val="6197719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0151204153221_00001.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065402"/>
            <a:ext cx="4951549" cy="3710577"/>
          </a:xfrm>
          <a:prstGeom prst="rect">
            <a:avLst/>
          </a:prstGeom>
        </p:spPr>
      </p:pic>
      <p:sp>
        <p:nvSpPr>
          <p:cNvPr id="5" name="TextBox 4"/>
          <p:cNvSpPr txBox="1"/>
          <p:nvPr/>
        </p:nvSpPr>
        <p:spPr>
          <a:xfrm>
            <a:off x="190500" y="5066723"/>
            <a:ext cx="8953500" cy="1477328"/>
          </a:xfrm>
          <a:prstGeom prst="rect">
            <a:avLst/>
          </a:prstGeom>
          <a:noFill/>
        </p:spPr>
        <p:txBody>
          <a:bodyPr wrap="square" rtlCol="0">
            <a:spAutoFit/>
          </a:bodyPr>
          <a:lstStyle/>
          <a:p>
            <a:pPr algn="ctr"/>
            <a:r>
              <a:rPr lang="fr-FR">
                <a:latin typeface="Cambria" panose="02040503050406030204" pitchFamily="18" charset="0"/>
              </a:rPr>
              <a:t>Une partie du nom de Chambolle-Musigny, Chambolle, provient de «champs bouillants», en référence à l'eau qui coule dans les vignes pendant les fortes pluies. Le vin est raffiné, parfumé et possède une élégance incomparable. Le Domaine possède 5 parcelles situées de part et d’autre du village, chacune trop petite pour être vendangée et vinifiée séparément. 50% fut neuf.</a:t>
            </a:r>
            <a:endParaRPr lang="en-US" dirty="0">
              <a:latin typeface="Cambria" panose="02040503050406030204" pitchFamily="18" charset="0"/>
            </a:endParaRPr>
          </a:p>
        </p:txBody>
      </p:sp>
      <p:pic>
        <p:nvPicPr>
          <p:cNvPr id="4" name="Picture 3" descr="A close up of a map&#10;&#10;Description automatically generated">
            <a:extLst>
              <a:ext uri="{FF2B5EF4-FFF2-40B4-BE49-F238E27FC236}">
                <a16:creationId xmlns="" xmlns:a16="http://schemas.microsoft.com/office/drawing/2014/main" id="{A3DB31AC-F796-4110-BD13-48456D9DBD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23096" y="1929467"/>
            <a:ext cx="3931073" cy="2328259"/>
          </a:xfrm>
          <a:prstGeom prst="rect">
            <a:avLst/>
          </a:prstGeom>
        </p:spPr>
      </p:pic>
    </p:spTree>
    <p:extLst>
      <p:ext uri="{BB962C8B-B14F-4D97-AF65-F5344CB8AC3E}">
        <p14:creationId xmlns:p14="http://schemas.microsoft.com/office/powerpoint/2010/main" val="4225582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Vosne.pdf"/>
          <p:cNvPicPr>
            <a:picLocks noChangeAspect="1"/>
          </p:cNvPicPr>
          <p:nvPr/>
        </p:nvPicPr>
        <p:blipFill rotWithShape="1">
          <a:blip r:embed="rId2" cstate="screen">
            <a:extLst>
              <a:ext uri="{28A0092B-C50C-407E-A947-70E740481C1C}">
                <a14:useLocalDpi xmlns:a14="http://schemas.microsoft.com/office/drawing/2010/main"/>
              </a:ext>
            </a:extLst>
          </a:blip>
          <a:srcRect t="9012" r="13841" b="21075"/>
          <a:stretch/>
        </p:blipFill>
        <p:spPr>
          <a:xfrm>
            <a:off x="1920839" y="1211512"/>
            <a:ext cx="5302321" cy="5567963"/>
          </a:xfrm>
          <a:prstGeom prst="rect">
            <a:avLst/>
          </a:prstGeom>
        </p:spPr>
      </p:pic>
      <p:sp>
        <p:nvSpPr>
          <p:cNvPr id="5" name="AutoShape 7"/>
          <p:cNvSpPr>
            <a:spLocks noChangeArrowheads="1"/>
          </p:cNvSpPr>
          <p:nvPr/>
        </p:nvSpPr>
        <p:spPr bwMode="auto">
          <a:xfrm>
            <a:off x="2801786" y="5399633"/>
            <a:ext cx="431800" cy="720725"/>
          </a:xfrm>
          <a:prstGeom prst="downArrow">
            <a:avLst>
              <a:gd name="adj1" fmla="val 50000"/>
              <a:gd name="adj2" fmla="val 41728"/>
            </a:avLst>
          </a:prstGeom>
          <a:solidFill>
            <a:srgbClr val="FF0000"/>
          </a:solidFill>
          <a:ln w="9525">
            <a:solidFill>
              <a:schemeClr val="tx1"/>
            </a:solidFill>
            <a:miter lim="800000"/>
            <a:headEnd/>
            <a:tailEnd/>
          </a:ln>
        </p:spPr>
        <p:txBody>
          <a:bodyPr wrap="none" anchor="ctr"/>
          <a:lstStyle/>
          <a:p>
            <a:endParaRPr lang="en-US" kern="1200" dirty="0">
              <a:latin typeface="Cambria" panose="02040503050406030204" pitchFamily="18" charset="0"/>
            </a:endParaRPr>
          </a:p>
        </p:txBody>
      </p:sp>
      <p:sp>
        <p:nvSpPr>
          <p:cNvPr id="7" name="AutoShape 7"/>
          <p:cNvSpPr>
            <a:spLocks noChangeArrowheads="1"/>
          </p:cNvSpPr>
          <p:nvPr/>
        </p:nvSpPr>
        <p:spPr bwMode="auto">
          <a:xfrm>
            <a:off x="6209035" y="1880944"/>
            <a:ext cx="431800" cy="720725"/>
          </a:xfrm>
          <a:prstGeom prst="downArrow">
            <a:avLst>
              <a:gd name="adj1" fmla="val 50000"/>
              <a:gd name="adj2" fmla="val 41728"/>
            </a:avLst>
          </a:prstGeom>
          <a:solidFill>
            <a:srgbClr val="FF0000"/>
          </a:solidFill>
          <a:ln w="9525">
            <a:solidFill>
              <a:schemeClr val="tx1"/>
            </a:solidFill>
            <a:miter lim="800000"/>
            <a:headEnd/>
            <a:tailEnd/>
          </a:ln>
        </p:spPr>
        <p:txBody>
          <a:bodyPr wrap="none" anchor="ctr"/>
          <a:lstStyle/>
          <a:p>
            <a:endParaRPr lang="en-US" kern="1200" dirty="0">
              <a:latin typeface="Cambria" panose="02040503050406030204" pitchFamily="18" charset="0"/>
            </a:endParaRPr>
          </a:p>
        </p:txBody>
      </p:sp>
      <p:sp>
        <p:nvSpPr>
          <p:cNvPr id="8" name="AutoShape 7"/>
          <p:cNvSpPr>
            <a:spLocks noChangeArrowheads="1"/>
          </p:cNvSpPr>
          <p:nvPr/>
        </p:nvSpPr>
        <p:spPr bwMode="auto">
          <a:xfrm>
            <a:off x="5532263" y="3995494"/>
            <a:ext cx="431800" cy="720725"/>
          </a:xfrm>
          <a:prstGeom prst="downArrow">
            <a:avLst>
              <a:gd name="adj1" fmla="val 50000"/>
              <a:gd name="adj2" fmla="val 41728"/>
            </a:avLst>
          </a:prstGeom>
          <a:solidFill>
            <a:srgbClr val="FF0000"/>
          </a:solidFill>
          <a:ln w="9525">
            <a:solidFill>
              <a:schemeClr val="tx1"/>
            </a:solidFill>
            <a:miter lim="800000"/>
            <a:headEnd/>
            <a:tailEnd/>
          </a:ln>
        </p:spPr>
        <p:txBody>
          <a:bodyPr wrap="none" anchor="ctr"/>
          <a:lstStyle/>
          <a:p>
            <a:endParaRPr lang="en-US" kern="1200" dirty="0">
              <a:latin typeface="Cambria" panose="02040503050406030204" pitchFamily="18" charset="0"/>
            </a:endParaRPr>
          </a:p>
        </p:txBody>
      </p:sp>
      <p:sp>
        <p:nvSpPr>
          <p:cNvPr id="9" name="AutoShape 7"/>
          <p:cNvSpPr>
            <a:spLocks noChangeArrowheads="1"/>
          </p:cNvSpPr>
          <p:nvPr/>
        </p:nvSpPr>
        <p:spPr bwMode="auto">
          <a:xfrm>
            <a:off x="3239230" y="5714101"/>
            <a:ext cx="431800" cy="720725"/>
          </a:xfrm>
          <a:prstGeom prst="downArrow">
            <a:avLst>
              <a:gd name="adj1" fmla="val 50000"/>
              <a:gd name="adj2" fmla="val 41728"/>
            </a:avLst>
          </a:prstGeom>
          <a:solidFill>
            <a:srgbClr val="FF0000"/>
          </a:solidFill>
          <a:ln w="9525">
            <a:solidFill>
              <a:schemeClr val="tx1"/>
            </a:solidFill>
            <a:miter lim="800000"/>
            <a:headEnd/>
            <a:tailEnd/>
          </a:ln>
        </p:spPr>
        <p:txBody>
          <a:bodyPr wrap="none" anchor="ctr"/>
          <a:lstStyle/>
          <a:p>
            <a:endParaRPr lang="en-US" kern="1200" dirty="0">
              <a:latin typeface="Cambria" panose="02040503050406030204" pitchFamily="18" charset="0"/>
            </a:endParaRPr>
          </a:p>
        </p:txBody>
      </p:sp>
      <p:sp>
        <p:nvSpPr>
          <p:cNvPr id="10" name="AutoShape 7"/>
          <p:cNvSpPr>
            <a:spLocks noChangeArrowheads="1"/>
          </p:cNvSpPr>
          <p:nvPr/>
        </p:nvSpPr>
        <p:spPr bwMode="auto">
          <a:xfrm>
            <a:off x="4616027" y="2947055"/>
            <a:ext cx="431800" cy="720725"/>
          </a:xfrm>
          <a:prstGeom prst="downArrow">
            <a:avLst>
              <a:gd name="adj1" fmla="val 50000"/>
              <a:gd name="adj2" fmla="val 41728"/>
            </a:avLst>
          </a:prstGeom>
          <a:solidFill>
            <a:srgbClr val="FF0000"/>
          </a:solidFill>
          <a:ln w="9525">
            <a:solidFill>
              <a:schemeClr val="tx1"/>
            </a:solidFill>
            <a:miter lim="800000"/>
            <a:headEnd/>
            <a:tailEnd/>
          </a:ln>
        </p:spPr>
        <p:txBody>
          <a:bodyPr wrap="none" anchor="ctr"/>
          <a:lstStyle/>
          <a:p>
            <a:endParaRPr lang="en-US" kern="1200" dirty="0">
              <a:latin typeface="Cambria" panose="02040503050406030204" pitchFamily="18" charset="0"/>
            </a:endParaRPr>
          </a:p>
        </p:txBody>
      </p:sp>
      <p:sp>
        <p:nvSpPr>
          <p:cNvPr id="2" name="TextBox 1">
            <a:extLst>
              <a:ext uri="{FF2B5EF4-FFF2-40B4-BE49-F238E27FC236}">
                <a16:creationId xmlns="" xmlns:a16="http://schemas.microsoft.com/office/drawing/2014/main" id="{E0F2C3E0-CD68-4C95-BD95-FDD2932B46F3}"/>
              </a:ext>
            </a:extLst>
          </p:cNvPr>
          <p:cNvSpPr txBox="1"/>
          <p:nvPr/>
        </p:nvSpPr>
        <p:spPr>
          <a:xfrm>
            <a:off x="1298181" y="552976"/>
            <a:ext cx="6635692" cy="369332"/>
          </a:xfrm>
          <a:prstGeom prst="rect">
            <a:avLst/>
          </a:prstGeom>
          <a:noFill/>
        </p:spPr>
        <p:txBody>
          <a:bodyPr wrap="square" rtlCol="0">
            <a:spAutoFit/>
          </a:bodyPr>
          <a:lstStyle/>
          <a:p>
            <a:pPr algn="ctr"/>
            <a:r>
              <a:rPr lang="en-US" b="1" dirty="0">
                <a:latin typeface="Cambria" panose="02040503050406030204" pitchFamily="18" charset="0"/>
              </a:rPr>
              <a:t>The mythic commune of Vosne </a:t>
            </a:r>
            <a:r>
              <a:rPr lang="en-US" b="1" dirty="0" err="1">
                <a:latin typeface="Cambria" panose="02040503050406030204" pitchFamily="18" charset="0"/>
              </a:rPr>
              <a:t>Romanee</a:t>
            </a:r>
            <a:r>
              <a:rPr lang="en-US" b="1" dirty="0">
                <a:latin typeface="Cambria" panose="02040503050406030204" pitchFamily="18" charset="0"/>
              </a:rPr>
              <a:t> </a:t>
            </a:r>
          </a:p>
        </p:txBody>
      </p:sp>
    </p:spTree>
    <p:extLst>
      <p:ext uri="{BB962C8B-B14F-4D97-AF65-F5344CB8AC3E}">
        <p14:creationId xmlns:p14="http://schemas.microsoft.com/office/powerpoint/2010/main" val="33384795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87180" y="5206461"/>
            <a:ext cx="8369300" cy="646331"/>
          </a:xfrm>
          <a:prstGeom prst="rect">
            <a:avLst/>
          </a:prstGeom>
          <a:noFill/>
        </p:spPr>
        <p:txBody>
          <a:bodyPr wrap="square" rtlCol="0">
            <a:spAutoFit/>
          </a:bodyPr>
          <a:lstStyle/>
          <a:p>
            <a:pPr algn="ctr"/>
            <a:r>
              <a:rPr lang="en-US" dirty="0" smtClean="0">
                <a:latin typeface="Cambria" panose="02040503050406030204" pitchFamily="18" charset="0"/>
              </a:rPr>
              <a:t>“Les </a:t>
            </a:r>
            <a:r>
              <a:rPr lang="en-US" dirty="0">
                <a:latin typeface="Cambria" panose="02040503050406030204" pitchFamily="18" charset="0"/>
              </a:rPr>
              <a:t>Chalandins ” </a:t>
            </a:r>
            <a:r>
              <a:rPr lang="en-US" dirty="0" err="1" smtClean="0">
                <a:latin typeface="Cambria" panose="02040503050406030204" pitchFamily="18" charset="0"/>
              </a:rPr>
              <a:t>est</a:t>
            </a:r>
            <a:r>
              <a:rPr lang="en-US" dirty="0" smtClean="0">
                <a:latin typeface="Cambria" panose="02040503050406030204" pitchFamily="18" charset="0"/>
              </a:rPr>
              <a:t> un </a:t>
            </a:r>
            <a:r>
              <a:rPr lang="en-US" dirty="0">
                <a:latin typeface="Cambria" panose="02040503050406030204" pitchFamily="18" charset="0"/>
              </a:rPr>
              <a:t>“lieu-</a:t>
            </a:r>
            <a:r>
              <a:rPr lang="en-US" dirty="0" err="1">
                <a:latin typeface="Cambria" panose="02040503050406030204" pitchFamily="18" charset="0"/>
              </a:rPr>
              <a:t>dit</a:t>
            </a:r>
            <a:r>
              <a:rPr lang="en-US" dirty="0">
                <a:latin typeface="Cambria" panose="02040503050406030204" pitchFamily="18" charset="0"/>
              </a:rPr>
              <a:t>” </a:t>
            </a:r>
            <a:r>
              <a:rPr lang="en-US" dirty="0" err="1" smtClean="0">
                <a:latin typeface="Cambria" panose="02040503050406030204" pitchFamily="18" charset="0"/>
              </a:rPr>
              <a:t>ou</a:t>
            </a:r>
            <a:r>
              <a:rPr lang="en-US" dirty="0" smtClean="0">
                <a:latin typeface="Cambria" panose="02040503050406030204" pitchFamily="18" charset="0"/>
              </a:rPr>
              <a:t> designation </a:t>
            </a:r>
            <a:r>
              <a:rPr lang="en-US" dirty="0" err="1" smtClean="0">
                <a:latin typeface="Cambria" panose="02040503050406030204" pitchFamily="18" charset="0"/>
              </a:rPr>
              <a:t>communale</a:t>
            </a:r>
            <a:r>
              <a:rPr lang="en-US" dirty="0" smtClean="0">
                <a:latin typeface="Cambria" panose="02040503050406030204" pitchFamily="18" charset="0"/>
              </a:rPr>
              <a:t>, </a:t>
            </a:r>
            <a:r>
              <a:rPr lang="en-US" dirty="0" err="1" smtClean="0">
                <a:latin typeface="Cambria" panose="02040503050406030204" pitchFamily="18" charset="0"/>
              </a:rPr>
              <a:t>située</a:t>
            </a:r>
            <a:r>
              <a:rPr lang="en-US" dirty="0" smtClean="0">
                <a:latin typeface="Cambria" panose="02040503050406030204" pitchFamily="18" charset="0"/>
              </a:rPr>
              <a:t> </a:t>
            </a:r>
            <a:r>
              <a:rPr lang="en-US" dirty="0" err="1" smtClean="0">
                <a:latin typeface="Cambria" panose="02040503050406030204" pitchFamily="18" charset="0"/>
              </a:rPr>
              <a:t>en</a:t>
            </a:r>
            <a:r>
              <a:rPr lang="en-US" dirty="0" smtClean="0">
                <a:latin typeface="Cambria" panose="02040503050406030204" pitchFamily="18" charset="0"/>
              </a:rPr>
              <a:t> bordure du</a:t>
            </a:r>
            <a:r>
              <a:rPr lang="en-US" dirty="0" smtClean="0">
                <a:latin typeface="Cambria" panose="02040503050406030204" pitchFamily="18" charset="0"/>
              </a:rPr>
              <a:t> </a:t>
            </a:r>
            <a:r>
              <a:rPr lang="en-US" dirty="0">
                <a:latin typeface="Cambria" panose="02040503050406030204" pitchFamily="18" charset="0"/>
              </a:rPr>
              <a:t>Clos Vougeot.  </a:t>
            </a:r>
            <a:r>
              <a:rPr lang="en-US" dirty="0" smtClean="0">
                <a:latin typeface="Cambria" panose="02040503050406030204" pitchFamily="18" charset="0"/>
              </a:rPr>
              <a:t>30 à 50% de </a:t>
            </a:r>
            <a:r>
              <a:rPr lang="en-US" dirty="0" err="1" smtClean="0">
                <a:latin typeface="Cambria" panose="02040503050406030204" pitchFamily="18" charset="0"/>
              </a:rPr>
              <a:t>fut</a:t>
            </a:r>
            <a:r>
              <a:rPr lang="en-US" dirty="0" smtClean="0">
                <a:latin typeface="Cambria" panose="02040503050406030204" pitchFamily="18" charset="0"/>
              </a:rPr>
              <a:t> </a:t>
            </a:r>
            <a:r>
              <a:rPr lang="en-US" dirty="0" err="1" smtClean="0">
                <a:latin typeface="Cambria" panose="02040503050406030204" pitchFamily="18" charset="0"/>
              </a:rPr>
              <a:t>neuf</a:t>
            </a:r>
            <a:r>
              <a:rPr lang="en-US" dirty="0" smtClean="0">
                <a:latin typeface="Cambria" panose="02040503050406030204" pitchFamily="18" charset="0"/>
              </a:rPr>
              <a:t>.</a:t>
            </a:r>
            <a:endParaRPr lang="en-US" dirty="0">
              <a:latin typeface="Cambria" panose="02040503050406030204" pitchFamily="18" charset="0"/>
            </a:endParaRPr>
          </a:p>
        </p:txBody>
      </p:sp>
      <p:pic>
        <p:nvPicPr>
          <p:cNvPr id="4" name="Picture 3" descr="11588.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85313" y="2348917"/>
            <a:ext cx="4168594" cy="2510100"/>
          </a:xfrm>
          <a:prstGeom prst="rect">
            <a:avLst/>
          </a:prstGeom>
        </p:spPr>
      </p:pic>
      <p:sp>
        <p:nvSpPr>
          <p:cNvPr id="5" name="AutoShape 7"/>
          <p:cNvSpPr>
            <a:spLocks noChangeArrowheads="1"/>
          </p:cNvSpPr>
          <p:nvPr/>
        </p:nvSpPr>
        <p:spPr bwMode="auto">
          <a:xfrm>
            <a:off x="7047235" y="3019527"/>
            <a:ext cx="431800" cy="720725"/>
          </a:xfrm>
          <a:prstGeom prst="downArrow">
            <a:avLst>
              <a:gd name="adj1" fmla="val 50000"/>
              <a:gd name="adj2" fmla="val 41728"/>
            </a:avLst>
          </a:prstGeom>
          <a:solidFill>
            <a:srgbClr val="FF0000"/>
          </a:solidFill>
          <a:ln w="9525">
            <a:solidFill>
              <a:schemeClr val="tx1"/>
            </a:solidFill>
            <a:miter lim="800000"/>
            <a:headEnd/>
            <a:tailEnd/>
          </a:ln>
        </p:spPr>
        <p:txBody>
          <a:bodyPr wrap="none" anchor="ctr"/>
          <a:lstStyle/>
          <a:p>
            <a:endParaRPr lang="en-US" kern="1200" dirty="0">
              <a:latin typeface="Cambria" panose="02040503050406030204" pitchFamily="18" charset="0"/>
            </a:endParaRPr>
          </a:p>
        </p:txBody>
      </p:sp>
      <p:pic>
        <p:nvPicPr>
          <p:cNvPr id="6" name="Picture 5" descr="A screenshot of a cell phone&#10;&#10;Description automatically generated">
            <a:extLst>
              <a:ext uri="{FF2B5EF4-FFF2-40B4-BE49-F238E27FC236}">
                <a16:creationId xmlns="" xmlns:a16="http://schemas.microsoft.com/office/drawing/2014/main" id="{E01E54AD-D644-4C20-AF5C-1D216B599C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093" y="662730"/>
            <a:ext cx="4708532" cy="3372375"/>
          </a:xfrm>
          <a:prstGeom prst="rect">
            <a:avLst/>
          </a:prstGeom>
        </p:spPr>
      </p:pic>
    </p:spTree>
    <p:extLst>
      <p:ext uri="{BB962C8B-B14F-4D97-AF65-F5344CB8AC3E}">
        <p14:creationId xmlns:p14="http://schemas.microsoft.com/office/powerpoint/2010/main" val="33144990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151204153145_00001[1].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8135" y="1283517"/>
            <a:ext cx="5143712" cy="3752034"/>
          </a:xfrm>
          <a:prstGeom prst="rect">
            <a:avLst/>
          </a:prstGeom>
        </p:spPr>
      </p:pic>
      <p:sp>
        <p:nvSpPr>
          <p:cNvPr id="5" name="TextBox 4"/>
          <p:cNvSpPr txBox="1"/>
          <p:nvPr/>
        </p:nvSpPr>
        <p:spPr>
          <a:xfrm>
            <a:off x="558800" y="5577185"/>
            <a:ext cx="7816850" cy="646331"/>
          </a:xfrm>
          <a:prstGeom prst="rect">
            <a:avLst/>
          </a:prstGeom>
          <a:noFill/>
        </p:spPr>
        <p:txBody>
          <a:bodyPr wrap="square" rtlCol="0">
            <a:spAutoFit/>
          </a:bodyPr>
          <a:lstStyle/>
          <a:p>
            <a:pPr algn="ctr"/>
            <a:r>
              <a:rPr lang="en-US" dirty="0" smtClean="0">
                <a:latin typeface="Cambria" panose="02040503050406030204" pitchFamily="18" charset="0"/>
              </a:rPr>
              <a:t>Le “Clos </a:t>
            </a:r>
            <a:r>
              <a:rPr lang="en-US" dirty="0">
                <a:latin typeface="Cambria" panose="02040503050406030204" pitchFamily="18" charset="0"/>
              </a:rPr>
              <a:t>de la Fontaine” </a:t>
            </a:r>
            <a:r>
              <a:rPr lang="en-US" dirty="0" err="1" smtClean="0">
                <a:latin typeface="Cambria" panose="02040503050406030204" pitchFamily="18" charset="0"/>
              </a:rPr>
              <a:t>est</a:t>
            </a:r>
            <a:r>
              <a:rPr lang="en-US" dirty="0" smtClean="0">
                <a:latin typeface="Cambria" panose="02040503050406030204" pitchFamily="18" charset="0"/>
              </a:rPr>
              <a:t> un monopole du Domaine; </a:t>
            </a:r>
            <a:r>
              <a:rPr lang="en-US" dirty="0" err="1" smtClean="0">
                <a:latin typeface="Cambria" panose="02040503050406030204" pitchFamily="18" charset="0"/>
              </a:rPr>
              <a:t>Très</a:t>
            </a:r>
            <a:r>
              <a:rPr lang="en-US" dirty="0" smtClean="0">
                <a:latin typeface="Cambria" panose="02040503050406030204" pitchFamily="18" charset="0"/>
              </a:rPr>
              <a:t> </a:t>
            </a:r>
            <a:r>
              <a:rPr lang="en-US" dirty="0" err="1" smtClean="0">
                <a:latin typeface="Cambria" panose="02040503050406030204" pitchFamily="18" charset="0"/>
              </a:rPr>
              <a:t>élégant</a:t>
            </a:r>
            <a:r>
              <a:rPr lang="en-US" dirty="0" smtClean="0">
                <a:latin typeface="Cambria" panose="02040503050406030204" pitchFamily="18" charset="0"/>
              </a:rPr>
              <a:t> et fin, </a:t>
            </a:r>
            <a:r>
              <a:rPr lang="en-US" dirty="0" err="1" smtClean="0">
                <a:latin typeface="Cambria" panose="02040503050406030204" pitchFamily="18" charset="0"/>
              </a:rPr>
              <a:t>ce</a:t>
            </a:r>
            <a:r>
              <a:rPr lang="en-US" dirty="0" smtClean="0">
                <a:latin typeface="Cambria" panose="02040503050406030204" pitchFamily="18" charset="0"/>
              </a:rPr>
              <a:t> vin </a:t>
            </a:r>
            <a:r>
              <a:rPr lang="en-US" dirty="0" err="1" smtClean="0">
                <a:latin typeface="Cambria" panose="02040503050406030204" pitchFamily="18" charset="0"/>
              </a:rPr>
              <a:t>est</a:t>
            </a:r>
            <a:r>
              <a:rPr lang="en-US" dirty="0" smtClean="0">
                <a:latin typeface="Cambria" panose="02040503050406030204" pitchFamily="18" charset="0"/>
              </a:rPr>
              <a:t> </a:t>
            </a:r>
            <a:r>
              <a:rPr lang="en-US" dirty="0" err="1" smtClean="0">
                <a:latin typeface="Cambria" panose="02040503050406030204" pitchFamily="18" charset="0"/>
              </a:rPr>
              <a:t>subtil</a:t>
            </a:r>
            <a:r>
              <a:rPr lang="en-US" dirty="0" smtClean="0">
                <a:latin typeface="Cambria" panose="02040503050406030204" pitchFamily="18" charset="0"/>
              </a:rPr>
              <a:t> et </a:t>
            </a:r>
            <a:r>
              <a:rPr lang="en-US" dirty="0" err="1" smtClean="0">
                <a:latin typeface="Cambria" panose="02040503050406030204" pitchFamily="18" charset="0"/>
              </a:rPr>
              <a:t>très</a:t>
            </a:r>
            <a:r>
              <a:rPr lang="en-US" dirty="0" smtClean="0">
                <a:latin typeface="Cambria" panose="02040503050406030204" pitchFamily="18" charset="0"/>
              </a:rPr>
              <a:t> </a:t>
            </a:r>
            <a:r>
              <a:rPr lang="en-US" dirty="0" err="1" smtClean="0">
                <a:latin typeface="Cambria" panose="02040503050406030204" pitchFamily="18" charset="0"/>
              </a:rPr>
              <a:t>aromatique</a:t>
            </a:r>
            <a:r>
              <a:rPr lang="en-US" dirty="0" smtClean="0">
                <a:latin typeface="Cambria" panose="02040503050406030204" pitchFamily="18" charset="0"/>
              </a:rPr>
              <a:t>. 30à 50% de </a:t>
            </a:r>
            <a:r>
              <a:rPr lang="en-US" dirty="0" err="1" smtClean="0">
                <a:latin typeface="Cambria" panose="02040503050406030204" pitchFamily="18" charset="0"/>
              </a:rPr>
              <a:t>fut</a:t>
            </a:r>
            <a:r>
              <a:rPr lang="en-US" dirty="0" smtClean="0">
                <a:latin typeface="Cambria" panose="02040503050406030204" pitchFamily="18" charset="0"/>
              </a:rPr>
              <a:t> </a:t>
            </a:r>
            <a:r>
              <a:rPr lang="en-US" dirty="0" err="1" smtClean="0">
                <a:latin typeface="Cambria" panose="02040503050406030204" pitchFamily="18" charset="0"/>
              </a:rPr>
              <a:t>neuf</a:t>
            </a:r>
            <a:r>
              <a:rPr lang="en-US" dirty="0" smtClean="0">
                <a:latin typeface="Cambria" panose="02040503050406030204" pitchFamily="18" charset="0"/>
              </a:rPr>
              <a:t>. </a:t>
            </a:r>
            <a:endParaRPr lang="en-US" dirty="0">
              <a:latin typeface="Cambria" panose="02040503050406030204" pitchFamily="18" charset="0"/>
            </a:endParaRPr>
          </a:p>
        </p:txBody>
      </p:sp>
      <p:pic>
        <p:nvPicPr>
          <p:cNvPr id="6" name="Picture 5" descr="11588.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01847" y="2432050"/>
            <a:ext cx="3796424" cy="2286000"/>
          </a:xfrm>
          <a:prstGeom prst="rect">
            <a:avLst/>
          </a:prstGeom>
        </p:spPr>
      </p:pic>
      <p:sp>
        <p:nvSpPr>
          <p:cNvPr id="7" name="AutoShape 7"/>
          <p:cNvSpPr>
            <a:spLocks noChangeArrowheads="1"/>
          </p:cNvSpPr>
          <p:nvPr/>
        </p:nvSpPr>
        <p:spPr bwMode="auto">
          <a:xfrm rot="18524649">
            <a:off x="6118818" y="3451512"/>
            <a:ext cx="431800" cy="720725"/>
          </a:xfrm>
          <a:prstGeom prst="downArrow">
            <a:avLst>
              <a:gd name="adj1" fmla="val 50000"/>
              <a:gd name="adj2" fmla="val 41728"/>
            </a:avLst>
          </a:prstGeom>
          <a:solidFill>
            <a:srgbClr val="FF0000"/>
          </a:solidFill>
          <a:ln w="9525">
            <a:solidFill>
              <a:schemeClr val="tx1"/>
            </a:solidFill>
            <a:miter lim="800000"/>
            <a:headEnd/>
            <a:tailEnd/>
          </a:ln>
        </p:spPr>
        <p:txBody>
          <a:bodyPr wrap="none" anchor="ctr"/>
          <a:lstStyle/>
          <a:p>
            <a:endParaRPr lang="en-US" kern="1200" dirty="0">
              <a:latin typeface="Cambria" panose="02040503050406030204" pitchFamily="18" charset="0"/>
            </a:endParaRPr>
          </a:p>
        </p:txBody>
      </p:sp>
    </p:spTree>
    <p:extLst>
      <p:ext uri="{BB962C8B-B14F-4D97-AF65-F5344CB8AC3E}">
        <p14:creationId xmlns:p14="http://schemas.microsoft.com/office/powerpoint/2010/main" val="19210973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20151204153203_00001[1].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7794" y="1275127"/>
            <a:ext cx="5058424" cy="3758151"/>
          </a:xfrm>
          <a:prstGeom prst="rect">
            <a:avLst/>
          </a:prstGeom>
        </p:spPr>
      </p:pic>
      <p:sp>
        <p:nvSpPr>
          <p:cNvPr id="9" name="TextBox 8"/>
          <p:cNvSpPr txBox="1"/>
          <p:nvPr/>
        </p:nvSpPr>
        <p:spPr>
          <a:xfrm>
            <a:off x="87794" y="5486401"/>
            <a:ext cx="8989750" cy="646331"/>
          </a:xfrm>
          <a:prstGeom prst="rect">
            <a:avLst/>
          </a:prstGeom>
          <a:noFill/>
        </p:spPr>
        <p:txBody>
          <a:bodyPr wrap="square" rtlCol="0">
            <a:spAutoFit/>
          </a:bodyPr>
          <a:lstStyle/>
          <a:p>
            <a:pPr algn="ctr"/>
            <a:r>
              <a:rPr lang="en-US" dirty="0" smtClean="0">
                <a:latin typeface="Cambria" panose="02040503050406030204" pitchFamily="18" charset="0"/>
              </a:rPr>
              <a:t>“Les </a:t>
            </a:r>
            <a:r>
              <a:rPr lang="en-US" dirty="0" err="1" smtClean="0">
                <a:latin typeface="Cambria" panose="02040503050406030204" pitchFamily="18" charset="0"/>
              </a:rPr>
              <a:t>maizières</a:t>
            </a:r>
            <a:r>
              <a:rPr lang="en-US" dirty="0" smtClean="0">
                <a:latin typeface="Cambria" panose="02040503050406030204" pitchFamily="18" charset="0"/>
              </a:rPr>
              <a:t>” </a:t>
            </a:r>
            <a:r>
              <a:rPr lang="en-US" dirty="0" err="1" smtClean="0">
                <a:latin typeface="Cambria" panose="02040503050406030204" pitchFamily="18" charset="0"/>
              </a:rPr>
              <a:t>est</a:t>
            </a:r>
            <a:r>
              <a:rPr lang="en-US" dirty="0" smtClean="0">
                <a:latin typeface="Cambria" panose="02040503050406030204" pitchFamily="18" charset="0"/>
              </a:rPr>
              <a:t> un </a:t>
            </a:r>
            <a:r>
              <a:rPr lang="en-US" dirty="0" err="1" smtClean="0">
                <a:latin typeface="Cambria" panose="02040503050406030204" pitchFamily="18" charset="0"/>
              </a:rPr>
              <a:t>vignoble</a:t>
            </a:r>
            <a:r>
              <a:rPr lang="en-US" dirty="0" smtClean="0">
                <a:latin typeface="Cambria" panose="02040503050406030204" pitchFamily="18" charset="0"/>
              </a:rPr>
              <a:t> </a:t>
            </a:r>
            <a:r>
              <a:rPr lang="en-US" dirty="0" err="1" smtClean="0">
                <a:latin typeface="Cambria" panose="02040503050406030204" pitchFamily="18" charset="0"/>
              </a:rPr>
              <a:t>situé</a:t>
            </a:r>
            <a:r>
              <a:rPr lang="en-US" dirty="0" smtClean="0">
                <a:latin typeface="Cambria" panose="02040503050406030204" pitchFamily="18" charset="0"/>
              </a:rPr>
              <a:t> du </a:t>
            </a:r>
            <a:r>
              <a:rPr lang="en-US" dirty="0" err="1" smtClean="0">
                <a:latin typeface="Cambria" panose="02040503050406030204" pitchFamily="18" charset="0"/>
              </a:rPr>
              <a:t>côté</a:t>
            </a:r>
            <a:r>
              <a:rPr lang="en-US" dirty="0" smtClean="0">
                <a:latin typeface="Cambria" panose="02040503050406030204" pitchFamily="18" charset="0"/>
              </a:rPr>
              <a:t> de </a:t>
            </a:r>
            <a:r>
              <a:rPr lang="en-US" dirty="0" err="1" smtClean="0">
                <a:latin typeface="Cambria" panose="02040503050406030204" pitchFamily="18" charset="0"/>
              </a:rPr>
              <a:t>Vougeot</a:t>
            </a:r>
            <a:r>
              <a:rPr lang="en-US" dirty="0" smtClean="0">
                <a:latin typeface="Cambria" panose="02040503050406030204" pitchFamily="18" charset="0"/>
              </a:rPr>
              <a:t>, </a:t>
            </a:r>
            <a:r>
              <a:rPr lang="en-US" dirty="0" err="1" smtClean="0">
                <a:latin typeface="Cambria" panose="02040503050406030204" pitchFamily="18" charset="0"/>
              </a:rPr>
              <a:t>arraché</a:t>
            </a:r>
            <a:r>
              <a:rPr lang="en-US" dirty="0" smtClean="0">
                <a:latin typeface="Cambria" panose="02040503050406030204" pitchFamily="18" charset="0"/>
              </a:rPr>
              <a:t> après la </a:t>
            </a:r>
            <a:r>
              <a:rPr lang="en-US" dirty="0" err="1" smtClean="0">
                <a:latin typeface="Cambria" panose="02040503050406030204" pitchFamily="18" charset="0"/>
              </a:rPr>
              <a:t>récolte</a:t>
            </a:r>
            <a:r>
              <a:rPr lang="en-US" dirty="0" smtClean="0">
                <a:latin typeface="Cambria" panose="02040503050406030204" pitchFamily="18" charset="0"/>
              </a:rPr>
              <a:t> 2015 </a:t>
            </a:r>
            <a:r>
              <a:rPr lang="en-US" dirty="0" err="1" smtClean="0">
                <a:latin typeface="Cambria" panose="02040503050406030204" pitchFamily="18" charset="0"/>
              </a:rPr>
              <a:t>puis</a:t>
            </a:r>
            <a:r>
              <a:rPr lang="en-US" dirty="0" smtClean="0">
                <a:latin typeface="Cambria" panose="02040503050406030204" pitchFamily="18" charset="0"/>
              </a:rPr>
              <a:t> </a:t>
            </a:r>
            <a:r>
              <a:rPr lang="en-US" dirty="0" err="1" smtClean="0">
                <a:latin typeface="Cambria" panose="02040503050406030204" pitchFamily="18" charset="0"/>
              </a:rPr>
              <a:t>replanté</a:t>
            </a:r>
            <a:r>
              <a:rPr lang="en-US" dirty="0" smtClean="0">
                <a:latin typeface="Cambria" panose="02040503050406030204" pitchFamily="18" charset="0"/>
              </a:rPr>
              <a:t>. </a:t>
            </a:r>
            <a:r>
              <a:rPr lang="en-US" dirty="0" err="1" smtClean="0">
                <a:latin typeface="Cambria" panose="02040503050406030204" pitchFamily="18" charset="0"/>
              </a:rPr>
              <a:t>Récolte</a:t>
            </a:r>
            <a:r>
              <a:rPr lang="en-US" dirty="0" smtClean="0">
                <a:latin typeface="Cambria" panose="02040503050406030204" pitchFamily="18" charset="0"/>
              </a:rPr>
              <a:t> </a:t>
            </a:r>
            <a:r>
              <a:rPr lang="en-US" dirty="0" err="1" smtClean="0">
                <a:latin typeface="Cambria" panose="02040503050406030204" pitchFamily="18" charset="0"/>
              </a:rPr>
              <a:t>prochaine</a:t>
            </a:r>
            <a:r>
              <a:rPr lang="en-US" dirty="0" smtClean="0">
                <a:latin typeface="Cambria" panose="02040503050406030204" pitchFamily="18" charset="0"/>
              </a:rPr>
              <a:t> </a:t>
            </a:r>
            <a:r>
              <a:rPr lang="en-US" dirty="0" err="1" smtClean="0">
                <a:latin typeface="Cambria" panose="02040503050406030204" pitchFamily="18" charset="0"/>
              </a:rPr>
              <a:t>en</a:t>
            </a:r>
            <a:r>
              <a:rPr lang="en-US" dirty="0" smtClean="0">
                <a:latin typeface="Cambria" panose="02040503050406030204" pitchFamily="18" charset="0"/>
              </a:rPr>
              <a:t> 2019.</a:t>
            </a:r>
            <a:endParaRPr lang="en-US" dirty="0">
              <a:latin typeface="Cambria" panose="02040503050406030204" pitchFamily="18" charset="0"/>
            </a:endParaRPr>
          </a:p>
        </p:txBody>
      </p:sp>
      <p:pic>
        <p:nvPicPr>
          <p:cNvPr id="4" name="Picture 3" descr="11588.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46218" y="2132256"/>
            <a:ext cx="3931326" cy="2367230"/>
          </a:xfrm>
          <a:prstGeom prst="rect">
            <a:avLst/>
          </a:prstGeom>
        </p:spPr>
      </p:pic>
      <p:sp>
        <p:nvSpPr>
          <p:cNvPr id="5" name="AutoShape 7"/>
          <p:cNvSpPr>
            <a:spLocks noChangeArrowheads="1"/>
          </p:cNvSpPr>
          <p:nvPr/>
        </p:nvSpPr>
        <p:spPr bwMode="auto">
          <a:xfrm>
            <a:off x="7047235" y="2460381"/>
            <a:ext cx="431800" cy="720725"/>
          </a:xfrm>
          <a:prstGeom prst="downArrow">
            <a:avLst>
              <a:gd name="adj1" fmla="val 50000"/>
              <a:gd name="adj2" fmla="val 41728"/>
            </a:avLst>
          </a:prstGeom>
          <a:solidFill>
            <a:srgbClr val="FF0000"/>
          </a:solidFill>
          <a:ln w="9525">
            <a:solidFill>
              <a:schemeClr val="tx1"/>
            </a:solidFill>
            <a:miter lim="800000"/>
            <a:headEnd/>
            <a:tailEnd/>
          </a:ln>
        </p:spPr>
        <p:txBody>
          <a:bodyPr wrap="none" anchor="ctr"/>
          <a:lstStyle/>
          <a:p>
            <a:endParaRPr lang="en-US" kern="1200" dirty="0">
              <a:latin typeface="Cambria" panose="02040503050406030204" pitchFamily="18" charset="0"/>
            </a:endParaRPr>
          </a:p>
        </p:txBody>
      </p:sp>
    </p:spTree>
    <p:extLst>
      <p:ext uri="{BB962C8B-B14F-4D97-AF65-F5344CB8AC3E}">
        <p14:creationId xmlns:p14="http://schemas.microsoft.com/office/powerpoint/2010/main" val="1559620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0151204153127_00001.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872" y="1520784"/>
            <a:ext cx="4947837" cy="3552866"/>
          </a:xfrm>
          <a:prstGeom prst="rect">
            <a:avLst/>
          </a:prstGeom>
        </p:spPr>
      </p:pic>
      <p:sp>
        <p:nvSpPr>
          <p:cNvPr id="5" name="TextBox 4"/>
          <p:cNvSpPr txBox="1"/>
          <p:nvPr/>
        </p:nvSpPr>
        <p:spPr>
          <a:xfrm>
            <a:off x="279800" y="5268286"/>
            <a:ext cx="8584400" cy="923330"/>
          </a:xfrm>
          <a:prstGeom prst="rect">
            <a:avLst/>
          </a:prstGeom>
          <a:noFill/>
        </p:spPr>
        <p:txBody>
          <a:bodyPr wrap="square" rtlCol="0">
            <a:spAutoFit/>
          </a:bodyPr>
          <a:lstStyle/>
          <a:p>
            <a:pPr algn="ctr"/>
            <a:r>
              <a:rPr lang="en-US" dirty="0">
                <a:latin typeface="Cambria" panose="02040503050406030204" pitchFamily="18" charset="0"/>
              </a:rPr>
              <a:t>Aux </a:t>
            </a:r>
            <a:r>
              <a:rPr lang="en-US" dirty="0" err="1">
                <a:latin typeface="Cambria" panose="02040503050406030204" pitchFamily="18" charset="0"/>
              </a:rPr>
              <a:t>Reas</a:t>
            </a:r>
            <a:r>
              <a:rPr lang="en-US" dirty="0">
                <a:latin typeface="Cambria" panose="02040503050406030204" pitchFamily="18" charset="0"/>
              </a:rPr>
              <a:t> </a:t>
            </a:r>
            <a:r>
              <a:rPr lang="en-US" dirty="0" err="1" smtClean="0">
                <a:latin typeface="Cambria" panose="02040503050406030204" pitchFamily="18" charset="0"/>
              </a:rPr>
              <a:t>est</a:t>
            </a:r>
            <a:r>
              <a:rPr lang="en-US" dirty="0" smtClean="0">
                <a:latin typeface="Cambria" panose="02040503050406030204" pitchFamily="18" charset="0"/>
              </a:rPr>
              <a:t> </a:t>
            </a:r>
            <a:r>
              <a:rPr lang="en-US" dirty="0" err="1" smtClean="0">
                <a:latin typeface="Cambria" panose="02040503050406030204" pitchFamily="18" charset="0"/>
              </a:rPr>
              <a:t>une</a:t>
            </a:r>
            <a:r>
              <a:rPr lang="en-US" dirty="0" smtClean="0">
                <a:latin typeface="Cambria" panose="02040503050406030204" pitchFamily="18" charset="0"/>
              </a:rPr>
              <a:t> appellation village </a:t>
            </a:r>
            <a:r>
              <a:rPr lang="en-US" dirty="0" err="1" smtClean="0">
                <a:latin typeface="Cambria" panose="02040503050406030204" pitchFamily="18" charset="0"/>
              </a:rPr>
              <a:t>située</a:t>
            </a:r>
            <a:r>
              <a:rPr lang="en-US" dirty="0" smtClean="0">
                <a:latin typeface="Cambria" panose="02040503050406030204" pitchFamily="18" charset="0"/>
              </a:rPr>
              <a:t> le long du 1er cru monopole de Michel </a:t>
            </a:r>
            <a:r>
              <a:rPr lang="en-US" dirty="0" err="1" smtClean="0">
                <a:latin typeface="Cambria" panose="02040503050406030204" pitchFamily="18" charset="0"/>
              </a:rPr>
              <a:t>Gros</a:t>
            </a:r>
            <a:r>
              <a:rPr lang="en-US" dirty="0" smtClean="0">
                <a:latin typeface="Cambria" panose="02040503050406030204" pitchFamily="18" charset="0"/>
              </a:rPr>
              <a:t> le Clos </a:t>
            </a:r>
            <a:r>
              <a:rPr lang="en-US" dirty="0">
                <a:latin typeface="Cambria" panose="02040503050406030204" pitchFamily="18" charset="0"/>
              </a:rPr>
              <a:t>des </a:t>
            </a:r>
            <a:r>
              <a:rPr lang="en-US" dirty="0" err="1">
                <a:latin typeface="Cambria" panose="02040503050406030204" pitchFamily="18" charset="0"/>
              </a:rPr>
              <a:t>Reas</a:t>
            </a:r>
            <a:r>
              <a:rPr lang="en-US" dirty="0">
                <a:latin typeface="Cambria" panose="02040503050406030204" pitchFamily="18" charset="0"/>
              </a:rPr>
              <a:t>. </a:t>
            </a:r>
            <a:r>
              <a:rPr lang="en-US" dirty="0" err="1" smtClean="0">
                <a:latin typeface="Cambria" panose="02040503050406030204" pitchFamily="18" charset="0"/>
              </a:rPr>
              <a:t>Très</a:t>
            </a:r>
            <a:r>
              <a:rPr lang="en-US" dirty="0" smtClean="0">
                <a:latin typeface="Cambria" panose="02040503050406030204" pitchFamily="18" charset="0"/>
              </a:rPr>
              <a:t> </a:t>
            </a:r>
            <a:r>
              <a:rPr lang="en-US" dirty="0" err="1" smtClean="0">
                <a:latin typeface="Cambria" panose="02040503050406030204" pitchFamily="18" charset="0"/>
              </a:rPr>
              <a:t>structuré</a:t>
            </a:r>
            <a:r>
              <a:rPr lang="en-US" dirty="0" smtClean="0">
                <a:latin typeface="Cambria" panose="02040503050406030204" pitchFamily="18" charset="0"/>
              </a:rPr>
              <a:t>, </a:t>
            </a:r>
            <a:r>
              <a:rPr lang="en-US" dirty="0" err="1" smtClean="0">
                <a:latin typeface="Cambria" panose="02040503050406030204" pitchFamily="18" charset="0"/>
              </a:rPr>
              <a:t>bien</a:t>
            </a:r>
            <a:r>
              <a:rPr lang="en-US" dirty="0" smtClean="0">
                <a:latin typeface="Cambria" panose="02040503050406030204" pitchFamily="18" charset="0"/>
              </a:rPr>
              <a:t> </a:t>
            </a:r>
            <a:r>
              <a:rPr lang="en-US" dirty="0" err="1" smtClean="0">
                <a:latin typeface="Cambria" panose="02040503050406030204" pitchFamily="18" charset="0"/>
              </a:rPr>
              <a:t>équilibré</a:t>
            </a:r>
            <a:r>
              <a:rPr lang="en-US" dirty="0" smtClean="0">
                <a:latin typeface="Cambria" panose="02040503050406030204" pitchFamily="18" charset="0"/>
              </a:rPr>
              <a:t>, aux </a:t>
            </a:r>
            <a:r>
              <a:rPr lang="en-US" dirty="0" err="1" smtClean="0">
                <a:latin typeface="Cambria" panose="02040503050406030204" pitchFamily="18" charset="0"/>
              </a:rPr>
              <a:t>tanins</a:t>
            </a:r>
            <a:r>
              <a:rPr lang="en-US" dirty="0" smtClean="0">
                <a:latin typeface="Cambria" panose="02040503050406030204" pitchFamily="18" charset="0"/>
              </a:rPr>
              <a:t> </a:t>
            </a:r>
            <a:r>
              <a:rPr lang="en-US" dirty="0" err="1" smtClean="0">
                <a:latin typeface="Cambria" panose="02040503050406030204" pitchFamily="18" charset="0"/>
              </a:rPr>
              <a:t>soyeux</a:t>
            </a:r>
            <a:r>
              <a:rPr lang="en-US" dirty="0" smtClean="0">
                <a:latin typeface="Cambria" panose="02040503050406030204" pitchFamily="18" charset="0"/>
              </a:rPr>
              <a:t> , </a:t>
            </a:r>
            <a:r>
              <a:rPr lang="en-US" dirty="0" err="1" smtClean="0">
                <a:latin typeface="Cambria" panose="02040503050406030204" pitchFamily="18" charset="0"/>
              </a:rPr>
              <a:t>ce</a:t>
            </a:r>
            <a:r>
              <a:rPr lang="en-US" dirty="0" smtClean="0">
                <a:latin typeface="Cambria" panose="02040503050406030204" pitchFamily="18" charset="0"/>
              </a:rPr>
              <a:t> vin </a:t>
            </a:r>
            <a:r>
              <a:rPr lang="en-US" dirty="0" err="1" smtClean="0">
                <a:latin typeface="Cambria" panose="02040503050406030204" pitchFamily="18" charset="0"/>
              </a:rPr>
              <a:t>est</a:t>
            </a:r>
            <a:r>
              <a:rPr lang="en-US" dirty="0" smtClean="0">
                <a:latin typeface="Cambria" panose="02040503050406030204" pitchFamily="18" charset="0"/>
              </a:rPr>
              <a:t> </a:t>
            </a:r>
            <a:r>
              <a:rPr lang="en-US" dirty="0" err="1" smtClean="0">
                <a:latin typeface="Cambria" panose="02040503050406030204" pitchFamily="18" charset="0"/>
              </a:rPr>
              <a:t>emblematique</a:t>
            </a:r>
            <a:r>
              <a:rPr lang="en-US" dirty="0" smtClean="0">
                <a:latin typeface="Cambria" panose="02040503050406030204" pitchFamily="18" charset="0"/>
              </a:rPr>
              <a:t> du Domaine. </a:t>
            </a:r>
            <a:r>
              <a:rPr lang="en-US" dirty="0" err="1" smtClean="0">
                <a:latin typeface="Cambria" panose="02040503050406030204" pitchFamily="18" charset="0"/>
              </a:rPr>
              <a:t>Une</a:t>
            </a:r>
            <a:r>
              <a:rPr lang="en-US" dirty="0" smtClean="0">
                <a:latin typeface="Cambria" panose="02040503050406030204" pitchFamily="18" charset="0"/>
              </a:rPr>
              <a:t> </a:t>
            </a:r>
            <a:r>
              <a:rPr lang="en-US" dirty="0" err="1" smtClean="0">
                <a:latin typeface="Cambria" panose="02040503050406030204" pitchFamily="18" charset="0"/>
              </a:rPr>
              <a:t>parcelle</a:t>
            </a:r>
            <a:r>
              <a:rPr lang="en-US" dirty="0" smtClean="0">
                <a:latin typeface="Cambria" panose="02040503050406030204" pitchFamily="18" charset="0"/>
              </a:rPr>
              <a:t> de 1,6 Ha. </a:t>
            </a:r>
          </a:p>
        </p:txBody>
      </p:sp>
      <p:pic>
        <p:nvPicPr>
          <p:cNvPr id="4" name="Picture 3" descr="11588.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06667" y="2366614"/>
            <a:ext cx="3989461" cy="2402236"/>
          </a:xfrm>
          <a:prstGeom prst="rect">
            <a:avLst/>
          </a:prstGeom>
        </p:spPr>
      </p:pic>
      <p:sp>
        <p:nvSpPr>
          <p:cNvPr id="6" name="AutoShape 7"/>
          <p:cNvSpPr>
            <a:spLocks noChangeArrowheads="1"/>
          </p:cNvSpPr>
          <p:nvPr/>
        </p:nvSpPr>
        <p:spPr bwMode="auto">
          <a:xfrm rot="19534790">
            <a:off x="6037585" y="3246193"/>
            <a:ext cx="431800" cy="720725"/>
          </a:xfrm>
          <a:prstGeom prst="downArrow">
            <a:avLst>
              <a:gd name="adj1" fmla="val 50000"/>
              <a:gd name="adj2" fmla="val 41728"/>
            </a:avLst>
          </a:prstGeom>
          <a:solidFill>
            <a:srgbClr val="FF0000"/>
          </a:solidFill>
          <a:ln w="9525">
            <a:solidFill>
              <a:schemeClr val="tx1"/>
            </a:solidFill>
            <a:miter lim="800000"/>
            <a:headEnd/>
            <a:tailEnd/>
          </a:ln>
        </p:spPr>
        <p:txBody>
          <a:bodyPr wrap="none" anchor="ctr"/>
          <a:lstStyle/>
          <a:p>
            <a:endParaRPr lang="en-US" kern="1200" dirty="0">
              <a:latin typeface="Cambria" panose="02040503050406030204" pitchFamily="18" charset="0"/>
            </a:endParaRPr>
          </a:p>
        </p:txBody>
      </p:sp>
    </p:spTree>
    <p:extLst>
      <p:ext uri="{BB962C8B-B14F-4D97-AF65-F5344CB8AC3E}">
        <p14:creationId xmlns:p14="http://schemas.microsoft.com/office/powerpoint/2010/main" val="2062582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648"/>
            <a:ext cx="8554598" cy="3242784"/>
          </a:xfrm>
        </p:spPr>
        <p:txBody>
          <a:bodyPr>
            <a:normAutofit lnSpcReduction="10000"/>
          </a:bodyPr>
          <a:lstStyle/>
          <a:p>
            <a:r>
              <a:rPr lang="fr-FR" sz="1800" b="1" dirty="0"/>
              <a:t>Le Domaine AF GROS est une exploitation située en Bourgogne, à Pommard</a:t>
            </a:r>
            <a:r>
              <a:rPr lang="fr-FR" sz="1800" dirty="0"/>
              <a:t>, qui a été fondée par Anne-Françoise GROS. Originaire de </a:t>
            </a:r>
            <a:r>
              <a:rPr lang="fr-FR" sz="1800" dirty="0" err="1"/>
              <a:t>Vosne</a:t>
            </a:r>
            <a:r>
              <a:rPr lang="fr-FR" sz="1800" dirty="0"/>
              <a:t> Romanée, elle est la fille de Jean GROS. La création du Domaine remonte à 1988 lorsque son père décide de prendre sa retraite et de diviser le vignoble entre elle et ses 2 frères Michel (Domaine Michel Gros) et Bernard (Domaine Gros Frère et Sœur). </a:t>
            </a:r>
          </a:p>
          <a:p>
            <a:r>
              <a:rPr lang="fr-FR" sz="1800" dirty="0"/>
              <a:t>Le Domaine couvre 14 hectares majoritairement plantés en pinot noir, </a:t>
            </a:r>
            <a:r>
              <a:rPr lang="fr-FR" sz="1800" dirty="0" smtClean="0"/>
              <a:t>dont 10 Ha répartis entre la Côte </a:t>
            </a:r>
            <a:r>
              <a:rPr lang="fr-FR" sz="1800" dirty="0"/>
              <a:t>de Beaune et </a:t>
            </a:r>
            <a:r>
              <a:rPr lang="fr-FR" sz="1800" dirty="0" smtClean="0"/>
              <a:t>la </a:t>
            </a:r>
            <a:r>
              <a:rPr lang="fr-FR" sz="1800" dirty="0"/>
              <a:t>Côte de Nuits. Une parcelle de vigne récemment acquise en </a:t>
            </a:r>
            <a:r>
              <a:rPr lang="fr-FR" sz="1800" dirty="0" smtClean="0"/>
              <a:t>Moulin à Vent vient compléter la gamme des </a:t>
            </a:r>
            <a:r>
              <a:rPr lang="fr-FR" sz="1800" dirty="0"/>
              <a:t>vins </a:t>
            </a:r>
            <a:r>
              <a:rPr lang="fr-FR" sz="1800" dirty="0" smtClean="0"/>
              <a:t>proposés,</a:t>
            </a:r>
          </a:p>
          <a:p>
            <a:r>
              <a:rPr lang="fr-FR" sz="1800" dirty="0"/>
              <a:t>Aujourd’hui, deux de leurs trois enfants travaillent sur le Domaine, Caroline et Mathias. Le frère et la sœur se partagent l’un la vinification, et l’autre la gestion, le développement et la commercialisation des vins du Domaine.</a:t>
            </a:r>
          </a:p>
          <a:p>
            <a:r>
              <a:rPr lang="fr-FR" sz="1800" dirty="0" smtClean="0"/>
              <a:t>. </a:t>
            </a:r>
            <a:endParaRPr lang="fr-FR" sz="1800" dirty="0"/>
          </a:p>
        </p:txBody>
      </p:sp>
      <p:pic>
        <p:nvPicPr>
          <p:cNvPr id="4" name="Picture 3">
            <a:extLst>
              <a:ext uri="{FF2B5EF4-FFF2-40B4-BE49-F238E27FC236}">
                <a16:creationId xmlns="" xmlns:a16="http://schemas.microsoft.com/office/drawing/2014/main" id="{ADC77EBB-5562-4459-86E9-87F620C3E5F0}"/>
              </a:ext>
            </a:extLst>
          </p:cNvPr>
          <p:cNvPicPr>
            <a:picLocks noChangeAspect="1"/>
          </p:cNvPicPr>
          <p:nvPr/>
        </p:nvPicPr>
        <p:blipFill>
          <a:blip r:embed="rId2"/>
          <a:stretch>
            <a:fillRect/>
          </a:stretch>
        </p:blipFill>
        <p:spPr>
          <a:xfrm>
            <a:off x="2551742" y="3174302"/>
            <a:ext cx="3888115" cy="2579614"/>
          </a:xfrm>
          <a:prstGeom prst="rect">
            <a:avLst/>
          </a:prstGeom>
        </p:spPr>
      </p:pic>
      <p:sp>
        <p:nvSpPr>
          <p:cNvPr id="5" name="Title 1">
            <a:extLst>
              <a:ext uri="{FF2B5EF4-FFF2-40B4-BE49-F238E27FC236}">
                <a16:creationId xmlns="" xmlns:a16="http://schemas.microsoft.com/office/drawing/2014/main" id="{9C8132B5-E6EB-43BA-8191-AC2040B717F8}"/>
              </a:ext>
            </a:extLst>
          </p:cNvPr>
          <p:cNvSpPr>
            <a:spLocks noGrp="1"/>
          </p:cNvSpPr>
          <p:nvPr>
            <p:ph type="title"/>
          </p:nvPr>
        </p:nvSpPr>
        <p:spPr>
          <a:xfrm>
            <a:off x="311728" y="5888895"/>
            <a:ext cx="8582890" cy="543187"/>
          </a:xfrm>
        </p:spPr>
        <p:txBody>
          <a:bodyPr>
            <a:normAutofit fontScale="90000"/>
          </a:bodyPr>
          <a:lstStyle/>
          <a:p>
            <a:r>
              <a:rPr lang="en-US" sz="2400" dirty="0">
                <a:latin typeface="Cambria" panose="02040503050406030204" pitchFamily="18" charset="0"/>
                <a:ea typeface="Cambria" panose="02040503050406030204" pitchFamily="18" charset="0"/>
              </a:rPr>
              <a:t>Caroline Parent-Gros, </a:t>
            </a:r>
            <a:r>
              <a:rPr lang="en-US" sz="2400" dirty="0" err="1" smtClean="0">
                <a:latin typeface="Cambria" panose="02040503050406030204" pitchFamily="18" charset="0"/>
                <a:ea typeface="Cambria" panose="02040503050406030204" pitchFamily="18" charset="0"/>
              </a:rPr>
              <a:t>Directrice</a:t>
            </a:r>
            <a:r>
              <a:rPr lang="en-US" sz="2400" dirty="0" smtClean="0">
                <a:latin typeface="Cambria" panose="02040503050406030204" pitchFamily="18" charset="0"/>
                <a:ea typeface="Cambria" panose="02040503050406030204" pitchFamily="18" charset="0"/>
              </a:rPr>
              <a:t> Commerciale</a:t>
            </a:r>
            <a:r>
              <a:rPr lang="en-US" sz="2400" dirty="0">
                <a:latin typeface="Cambria" panose="02040503050406030204" pitchFamily="18" charset="0"/>
                <a:ea typeface="Cambria" panose="02040503050406030204" pitchFamily="18" charset="0"/>
              </a:rPr>
              <a:t/>
            </a:r>
            <a:br>
              <a:rPr lang="en-US" sz="2400" dirty="0">
                <a:latin typeface="Cambria" panose="02040503050406030204" pitchFamily="18" charset="0"/>
                <a:ea typeface="Cambria" panose="02040503050406030204" pitchFamily="18" charset="0"/>
              </a:rPr>
            </a:br>
            <a:r>
              <a:rPr lang="en-US" sz="2400" dirty="0">
                <a:latin typeface="Cambria" panose="02040503050406030204" pitchFamily="18" charset="0"/>
                <a:ea typeface="Cambria" panose="02040503050406030204" pitchFamily="18" charset="0"/>
              </a:rPr>
              <a:t>&amp; Mathias Parent, Winemaker </a:t>
            </a:r>
          </a:p>
        </p:txBody>
      </p:sp>
    </p:spTree>
    <p:extLst>
      <p:ext uri="{BB962C8B-B14F-4D97-AF65-F5344CB8AC3E}">
        <p14:creationId xmlns:p14="http://schemas.microsoft.com/office/powerpoint/2010/main" val="20472804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04007" y="5008146"/>
            <a:ext cx="7986320" cy="923330"/>
          </a:xfrm>
          <a:prstGeom prst="rect">
            <a:avLst/>
          </a:prstGeom>
          <a:noFill/>
        </p:spPr>
        <p:txBody>
          <a:bodyPr wrap="square" rtlCol="0">
            <a:spAutoFit/>
          </a:bodyPr>
          <a:lstStyle/>
          <a:p>
            <a:pPr algn="ctr"/>
            <a:r>
              <a:rPr lang="fr-FR" dirty="0">
                <a:latin typeface="Cambria" panose="02040503050406030204" pitchFamily="18" charset="0"/>
              </a:rPr>
              <a:t>Le vin provient du lieu dit "Les Champs Traversin". Les vignes de 95 ans et plus sont plantées dans un emplacement idéal, à </a:t>
            </a:r>
            <a:r>
              <a:rPr lang="fr-FR" dirty="0" err="1">
                <a:latin typeface="Cambria" panose="02040503050406030204" pitchFamily="18" charset="0"/>
              </a:rPr>
              <a:t>mi-pente</a:t>
            </a:r>
            <a:r>
              <a:rPr lang="fr-FR" dirty="0">
                <a:latin typeface="Cambria" panose="02040503050406030204" pitchFamily="18" charset="0"/>
              </a:rPr>
              <a:t>. Seulement 5 pièces produites en 2017.</a:t>
            </a:r>
            <a:endParaRPr lang="en-US" dirty="0">
              <a:latin typeface="Cambria" panose="02040503050406030204" pitchFamily="18" charset="0"/>
            </a:endParaRPr>
          </a:p>
        </p:txBody>
      </p:sp>
      <p:pic>
        <p:nvPicPr>
          <p:cNvPr id="8" name="Picture 7" descr="ECHEZEAUX[1].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01215" y="1190626"/>
            <a:ext cx="4583962" cy="3248028"/>
          </a:xfrm>
          <a:prstGeom prst="rect">
            <a:avLst/>
          </a:prstGeom>
        </p:spPr>
      </p:pic>
      <p:pic>
        <p:nvPicPr>
          <p:cNvPr id="4" name="Picture 3" descr="11588.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85175" y="1771651"/>
            <a:ext cx="4138933" cy="2492240"/>
          </a:xfrm>
          <a:prstGeom prst="rect">
            <a:avLst/>
          </a:prstGeom>
        </p:spPr>
      </p:pic>
      <p:sp>
        <p:nvSpPr>
          <p:cNvPr id="5" name="AutoShape 7"/>
          <p:cNvSpPr>
            <a:spLocks noChangeArrowheads="1"/>
          </p:cNvSpPr>
          <p:nvPr/>
        </p:nvSpPr>
        <p:spPr bwMode="auto">
          <a:xfrm>
            <a:off x="7462838" y="1501379"/>
            <a:ext cx="323850" cy="540544"/>
          </a:xfrm>
          <a:prstGeom prst="downArrow">
            <a:avLst>
              <a:gd name="adj1" fmla="val 50000"/>
              <a:gd name="adj2" fmla="val 41728"/>
            </a:avLst>
          </a:prstGeom>
          <a:solidFill>
            <a:srgbClr val="FF0000"/>
          </a:solidFill>
          <a:ln w="9525">
            <a:solidFill>
              <a:schemeClr val="tx1"/>
            </a:solidFill>
            <a:miter lim="800000"/>
            <a:headEnd/>
            <a:tailEnd/>
          </a:ln>
        </p:spPr>
        <p:txBody>
          <a:bodyPr wrap="none" anchor="ctr"/>
          <a:lstStyle/>
          <a:p>
            <a:endParaRPr lang="en-US" sz="1350" dirty="0">
              <a:latin typeface="Cambria" panose="02040503050406030204" pitchFamily="18" charset="0"/>
            </a:endParaRPr>
          </a:p>
        </p:txBody>
      </p:sp>
    </p:spTree>
    <p:extLst>
      <p:ext uri="{BB962C8B-B14F-4D97-AF65-F5344CB8AC3E}">
        <p14:creationId xmlns:p14="http://schemas.microsoft.com/office/powerpoint/2010/main" val="6885419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0151204153011_00001.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920" y="1023457"/>
            <a:ext cx="5162491" cy="3759025"/>
          </a:xfrm>
          <a:prstGeom prst="rect">
            <a:avLst/>
          </a:prstGeom>
        </p:spPr>
      </p:pic>
      <p:sp>
        <p:nvSpPr>
          <p:cNvPr id="6" name="TextBox 5"/>
          <p:cNvSpPr txBox="1"/>
          <p:nvPr/>
        </p:nvSpPr>
        <p:spPr>
          <a:xfrm>
            <a:off x="310393" y="5259898"/>
            <a:ext cx="8456101" cy="923330"/>
          </a:xfrm>
          <a:prstGeom prst="rect">
            <a:avLst/>
          </a:prstGeom>
          <a:noFill/>
        </p:spPr>
        <p:txBody>
          <a:bodyPr wrap="square" rtlCol="0">
            <a:spAutoFit/>
          </a:bodyPr>
          <a:lstStyle/>
          <a:p>
            <a:pPr algn="ctr"/>
            <a:r>
              <a:rPr lang="fr-FR" dirty="0">
                <a:latin typeface="Cambria" panose="02040503050406030204" pitchFamily="18" charset="0"/>
              </a:rPr>
              <a:t>Les vignes ont 7, 25 et 75 ans. </a:t>
            </a:r>
            <a:r>
              <a:rPr lang="fr-FR" dirty="0" err="1">
                <a:latin typeface="Cambria" panose="02040503050406030204" pitchFamily="18" charset="0"/>
              </a:rPr>
              <a:t>Richebourg</a:t>
            </a:r>
            <a:r>
              <a:rPr lang="fr-FR" dirty="0">
                <a:latin typeface="Cambria" panose="02040503050406030204" pitchFamily="18" charset="0"/>
              </a:rPr>
              <a:t> est l'un des plus grands crus de </a:t>
            </a:r>
            <a:r>
              <a:rPr lang="fr-FR" dirty="0" err="1">
                <a:latin typeface="Cambria" panose="02040503050406030204" pitchFamily="18" charset="0"/>
              </a:rPr>
              <a:t>Vosne</a:t>
            </a:r>
            <a:r>
              <a:rPr lang="fr-FR" dirty="0">
                <a:latin typeface="Cambria" panose="02040503050406030204" pitchFamily="18" charset="0"/>
              </a:rPr>
              <a:t>. Nez explosif de fruits noirs, de fleurs et de chêne neuf fumé. Voluptueux, opulent, stratifié et corsé en bouche. 200 caisses produites.</a:t>
            </a:r>
            <a:endParaRPr lang="en-US" dirty="0">
              <a:latin typeface="Cambria" panose="02040503050406030204" pitchFamily="18" charset="0"/>
            </a:endParaRPr>
          </a:p>
        </p:txBody>
      </p:sp>
      <p:pic>
        <p:nvPicPr>
          <p:cNvPr id="4" name="Picture 3" descr="11588.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40447" y="2194294"/>
            <a:ext cx="4131213" cy="2487591"/>
          </a:xfrm>
          <a:prstGeom prst="rect">
            <a:avLst/>
          </a:prstGeom>
        </p:spPr>
      </p:pic>
      <p:sp>
        <p:nvSpPr>
          <p:cNvPr id="7" name="AutoShape 7"/>
          <p:cNvSpPr>
            <a:spLocks noChangeArrowheads="1"/>
          </p:cNvSpPr>
          <p:nvPr/>
        </p:nvSpPr>
        <p:spPr bwMode="auto">
          <a:xfrm>
            <a:off x="6513835" y="2051050"/>
            <a:ext cx="431800" cy="720725"/>
          </a:xfrm>
          <a:prstGeom prst="downArrow">
            <a:avLst>
              <a:gd name="adj1" fmla="val 50000"/>
              <a:gd name="adj2" fmla="val 41728"/>
            </a:avLst>
          </a:prstGeom>
          <a:solidFill>
            <a:srgbClr val="FF0000"/>
          </a:solidFill>
          <a:ln w="9525">
            <a:solidFill>
              <a:schemeClr val="tx1"/>
            </a:solidFill>
            <a:miter lim="800000"/>
            <a:headEnd/>
            <a:tailEnd/>
          </a:ln>
        </p:spPr>
        <p:txBody>
          <a:bodyPr wrap="none" anchor="ctr"/>
          <a:lstStyle/>
          <a:p>
            <a:endParaRPr lang="en-US" kern="1200" dirty="0">
              <a:latin typeface="Cambria" panose="02040503050406030204" pitchFamily="18" charset="0"/>
            </a:endParaRPr>
          </a:p>
        </p:txBody>
      </p:sp>
    </p:spTree>
    <p:extLst>
      <p:ext uri="{BB962C8B-B14F-4D97-AF65-F5344CB8AC3E}">
        <p14:creationId xmlns:p14="http://schemas.microsoft.com/office/powerpoint/2010/main" val="36924261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txBox="1">
            <a:spLocks/>
          </p:cNvSpPr>
          <p:nvPr/>
        </p:nvSpPr>
        <p:spPr>
          <a:xfrm>
            <a:off x="545335" y="201057"/>
            <a:ext cx="8229600" cy="60317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fr-FR" u="sng" dirty="0" smtClean="0">
                <a:solidFill>
                  <a:schemeClr val="accent2">
                    <a:lumMod val="75000"/>
                  </a:schemeClr>
                </a:solidFill>
                <a:latin typeface="Cambria" panose="02040503050406030204" pitchFamily="18" charset="0"/>
              </a:rPr>
              <a:t>Nouvelles de la Bourgogne</a:t>
            </a:r>
            <a:endParaRPr lang="fr-FR" u="sng" dirty="0">
              <a:solidFill>
                <a:schemeClr val="accent2">
                  <a:lumMod val="75000"/>
                </a:schemeClr>
              </a:solidFill>
              <a:latin typeface="Cambria" panose="02040503050406030204" pitchFamily="18" charset="0"/>
            </a:endParaRPr>
          </a:p>
          <a:p>
            <a:endParaRPr lang="fr-FR" dirty="0">
              <a:latin typeface="Cambria" panose="02040503050406030204" pitchFamily="18" charset="0"/>
            </a:endParaRPr>
          </a:p>
        </p:txBody>
      </p:sp>
      <p:pic>
        <p:nvPicPr>
          <p:cNvPr id="5" name="Imag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5335" y="914397"/>
            <a:ext cx="2730806" cy="3641075"/>
          </a:xfrm>
          <a:prstGeom prst="rect">
            <a:avLst/>
          </a:prstGeom>
        </p:spPr>
      </p:pic>
      <p:pic>
        <p:nvPicPr>
          <p:cNvPr id="6" name="Imag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76331" y="716095"/>
            <a:ext cx="2809302" cy="3745736"/>
          </a:xfrm>
          <a:prstGeom prst="rect">
            <a:avLst/>
          </a:prstGeom>
        </p:spPr>
      </p:pic>
      <p:pic>
        <p:nvPicPr>
          <p:cNvPr id="7" name="Imag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24559" y="3459296"/>
            <a:ext cx="4120308" cy="3090231"/>
          </a:xfrm>
          <a:prstGeom prst="rect">
            <a:avLst/>
          </a:prstGeom>
        </p:spPr>
      </p:pic>
      <p:sp>
        <p:nvSpPr>
          <p:cNvPr id="2" name="ZoneTexte 1"/>
          <p:cNvSpPr txBox="1"/>
          <p:nvPr/>
        </p:nvSpPr>
        <p:spPr>
          <a:xfrm>
            <a:off x="3616036" y="1766455"/>
            <a:ext cx="2327564" cy="923330"/>
          </a:xfrm>
          <a:prstGeom prst="rect">
            <a:avLst/>
          </a:prstGeom>
          <a:noFill/>
        </p:spPr>
        <p:txBody>
          <a:bodyPr wrap="square" rtlCol="0">
            <a:spAutoFit/>
          </a:bodyPr>
          <a:lstStyle/>
          <a:p>
            <a:r>
              <a:rPr lang="fr-FR" dirty="0" smtClean="0"/>
              <a:t>La lutte contre le gel pour la sauvegarde du millésime 2017</a:t>
            </a:r>
            <a:endParaRPr lang="fr-FR" dirty="0"/>
          </a:p>
        </p:txBody>
      </p:sp>
    </p:spTree>
    <p:extLst>
      <p:ext uri="{BB962C8B-B14F-4D97-AF65-F5344CB8AC3E}">
        <p14:creationId xmlns:p14="http://schemas.microsoft.com/office/powerpoint/2010/main" val="3251896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83431" y="1550622"/>
            <a:ext cx="3753408" cy="3641075"/>
          </a:xfrm>
          <a:prstGeom prst="rect">
            <a:avLst/>
          </a:prstGeom>
        </p:spPr>
      </p:pic>
      <p:sp>
        <p:nvSpPr>
          <p:cNvPr id="6" name="Espace réservé du contenu 2"/>
          <p:cNvSpPr txBox="1">
            <a:spLocks/>
          </p:cNvSpPr>
          <p:nvPr/>
        </p:nvSpPr>
        <p:spPr>
          <a:xfrm>
            <a:off x="545335" y="201057"/>
            <a:ext cx="8229600" cy="60317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fr-FR" u="sng" dirty="0" err="1">
                <a:solidFill>
                  <a:schemeClr val="accent2">
                    <a:lumMod val="75000"/>
                  </a:schemeClr>
                </a:solidFill>
                <a:latin typeface="Cambria" panose="02040503050406030204" pitchFamily="18" charset="0"/>
              </a:rPr>
              <a:t>Burgundy</a:t>
            </a:r>
            <a:r>
              <a:rPr lang="fr-FR" u="sng" dirty="0">
                <a:solidFill>
                  <a:schemeClr val="accent2">
                    <a:lumMod val="75000"/>
                  </a:schemeClr>
                </a:solidFill>
                <a:latin typeface="Cambria" panose="02040503050406030204" pitchFamily="18" charset="0"/>
              </a:rPr>
              <a:t> News</a:t>
            </a:r>
          </a:p>
          <a:p>
            <a:endParaRPr lang="fr-FR" dirty="0">
              <a:latin typeface="Cambria" panose="02040503050406030204" pitchFamily="18" charset="0"/>
            </a:endParaRPr>
          </a:p>
        </p:txBody>
      </p:sp>
    </p:spTree>
    <p:extLst>
      <p:ext uri="{BB962C8B-B14F-4D97-AF65-F5344CB8AC3E}">
        <p14:creationId xmlns:p14="http://schemas.microsoft.com/office/powerpoint/2010/main" val="10089319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b="1" i="1" dirty="0">
                <a:latin typeface="Cambria" panose="02040503050406030204" pitchFamily="18" charset="0"/>
              </a:rPr>
              <a:t>“Burgundy makes you think of silly things, Bordeaux makes you talk of them and Champagne makes you do them.”</a:t>
            </a:r>
          </a:p>
          <a:p>
            <a:pPr marL="0" indent="0" algn="ctr">
              <a:buNone/>
            </a:pPr>
            <a:r>
              <a:rPr lang="en-US" b="1" i="1" dirty="0">
                <a:latin typeface="Cambria" panose="02040503050406030204" pitchFamily="18" charset="0"/>
              </a:rPr>
              <a:t>Jean-</a:t>
            </a:r>
            <a:r>
              <a:rPr lang="en-US" b="1" i="1" dirty="0" err="1">
                <a:latin typeface="Cambria" panose="02040503050406030204" pitchFamily="18" charset="0"/>
              </a:rPr>
              <a:t>Anthelme</a:t>
            </a:r>
            <a:r>
              <a:rPr lang="en-US" b="1" i="1" dirty="0">
                <a:latin typeface="Cambria" panose="02040503050406030204" pitchFamily="18" charset="0"/>
              </a:rPr>
              <a:t>  Brillat-Savarin</a:t>
            </a:r>
            <a:endParaRPr lang="en-US" dirty="0">
              <a:latin typeface="Cambria" panose="02040503050406030204" pitchFamily="18" charset="0"/>
            </a:endParaRPr>
          </a:p>
        </p:txBody>
      </p:sp>
      <p:sp>
        <p:nvSpPr>
          <p:cNvPr id="4" name="Rectangle 3"/>
          <p:cNvSpPr/>
          <p:nvPr/>
        </p:nvSpPr>
        <p:spPr>
          <a:xfrm>
            <a:off x="2286000" y="2274838"/>
            <a:ext cx="4572000" cy="369332"/>
          </a:xfrm>
          <a:prstGeom prst="rect">
            <a:avLst/>
          </a:prstGeom>
        </p:spPr>
        <p:txBody>
          <a:bodyPr>
            <a:spAutoFit/>
          </a:bodyPr>
          <a:lstStyle/>
          <a:p>
            <a:endParaRPr lang="en-US" dirty="0">
              <a:latin typeface="Cambria" panose="02040503050406030204" pitchFamily="18" charset="0"/>
            </a:endParaRPr>
          </a:p>
        </p:txBody>
      </p:sp>
    </p:spTree>
    <p:extLst>
      <p:ext uri="{BB962C8B-B14F-4D97-AF65-F5344CB8AC3E}">
        <p14:creationId xmlns:p14="http://schemas.microsoft.com/office/powerpoint/2010/main" val="30773061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mbria" panose="02040503050406030204" pitchFamily="18" charset="0"/>
              </a:rPr>
              <a:t>Thanks for your attention!</a:t>
            </a:r>
          </a:p>
        </p:txBody>
      </p:sp>
      <p:pic>
        <p:nvPicPr>
          <p:cNvPr id="5" name="Picture 2" descr="http://img04.tooopen.com/images/20130308/tooopen_09340523.jpg"/>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rcRect l="-40827" r="-40827"/>
          <a:stretch>
            <a:fillRect/>
          </a:stretch>
        </p:blipFill>
        <p:spPr bwMode="auto">
          <a:prstGeom prst="rect">
            <a:avLst/>
          </a:prstGeom>
          <a:noFill/>
        </p:spPr>
      </p:pic>
    </p:spTree>
    <p:extLst>
      <p:ext uri="{BB962C8B-B14F-4D97-AF65-F5344CB8AC3E}">
        <p14:creationId xmlns:p14="http://schemas.microsoft.com/office/powerpoint/2010/main" val="1959248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220338"/>
            <a:ext cx="8069855" cy="2489811"/>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fr-FR" sz="2600" dirty="0">
              <a:latin typeface="Cambria" panose="02040503050406030204" pitchFamily="18" charset="0"/>
            </a:endParaRPr>
          </a:p>
          <a:p>
            <a:r>
              <a:rPr lang="fr-FR" sz="2400" dirty="0"/>
              <a:t>François PARENT, originaire de Pommard, est le mari d’Anne-Françoise. Il a été le vinificateur des vins du Domaine depuis sa création. Son savoir-faire et sa réputation sont reconnus mondialement et ses vins sont une parfaite expression du pinot noir, une combinaison unique d’élégance et profondeur</a:t>
            </a:r>
            <a:r>
              <a:rPr lang="fr-FR" sz="2400" dirty="0" smtClean="0"/>
              <a:t>.</a:t>
            </a:r>
          </a:p>
          <a:p>
            <a:r>
              <a:rPr lang="en-GB" sz="2600" dirty="0" smtClean="0">
                <a:latin typeface="Cambria" panose="02040503050406030204" pitchFamily="18" charset="0"/>
              </a:rPr>
              <a:t>Mathias </a:t>
            </a:r>
            <a:r>
              <a:rPr lang="en-GB" sz="2600" dirty="0">
                <a:latin typeface="Cambria" panose="02040503050406030204" pitchFamily="18" charset="0"/>
              </a:rPr>
              <a:t>PARENT  </a:t>
            </a:r>
            <a:r>
              <a:rPr lang="en-GB" sz="2600" dirty="0" err="1" smtClean="0">
                <a:latin typeface="Cambria" panose="02040503050406030204" pitchFamily="18" charset="0"/>
              </a:rPr>
              <a:t>est</a:t>
            </a:r>
            <a:r>
              <a:rPr lang="en-GB" sz="2600" dirty="0" smtClean="0">
                <a:latin typeface="Cambria" panose="02040503050406030204" pitchFamily="18" charset="0"/>
              </a:rPr>
              <a:t> </a:t>
            </a:r>
            <a:r>
              <a:rPr lang="en-GB" sz="2600" dirty="0" err="1" smtClean="0">
                <a:latin typeface="Cambria" panose="02040503050406030204" pitchFamily="18" charset="0"/>
              </a:rPr>
              <a:t>maintenant</a:t>
            </a:r>
            <a:r>
              <a:rPr lang="en-GB" sz="2600" dirty="0" smtClean="0">
                <a:latin typeface="Cambria" panose="02040503050406030204" pitchFamily="18" charset="0"/>
              </a:rPr>
              <a:t> </a:t>
            </a:r>
            <a:r>
              <a:rPr lang="en-GB" sz="2600" dirty="0" err="1" smtClean="0">
                <a:latin typeface="Cambria" panose="02040503050406030204" pitchFamily="18" charset="0"/>
              </a:rPr>
              <a:t>en</a:t>
            </a:r>
            <a:r>
              <a:rPr lang="en-GB" sz="2600" dirty="0" smtClean="0">
                <a:latin typeface="Cambria" panose="02040503050406030204" pitchFamily="18" charset="0"/>
              </a:rPr>
              <a:t> charge de la </a:t>
            </a:r>
            <a:r>
              <a:rPr lang="en-GB" sz="2600" dirty="0" err="1" smtClean="0">
                <a:latin typeface="Cambria" panose="02040503050406030204" pitchFamily="18" charset="0"/>
              </a:rPr>
              <a:t>vinification</a:t>
            </a:r>
            <a:r>
              <a:rPr lang="en-GB" sz="2600" dirty="0" smtClean="0">
                <a:latin typeface="Cambria" panose="02040503050406030204" pitchFamily="18" charset="0"/>
              </a:rPr>
              <a:t>.</a:t>
            </a:r>
            <a:endParaRPr lang="en-GB" sz="2600" dirty="0">
              <a:latin typeface="Cambria" panose="02040503050406030204" pitchFamily="18" charset="0"/>
            </a:endParaRPr>
          </a:p>
          <a:p>
            <a:endParaRPr lang="en-US" b="1" dirty="0">
              <a:latin typeface="Cambria" panose="02040503050406030204" pitchFamily="18" charset="0"/>
            </a:endParaRPr>
          </a:p>
        </p:txBody>
      </p:sp>
      <p:pic>
        <p:nvPicPr>
          <p:cNvPr id="2" name="Imag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22911" y="2947471"/>
            <a:ext cx="3138431" cy="2092287"/>
          </a:xfrm>
          <a:prstGeom prst="rect">
            <a:avLst/>
          </a:prstGeom>
        </p:spPr>
      </p:pic>
      <p:sp>
        <p:nvSpPr>
          <p:cNvPr id="5" name="ZoneTexte 4"/>
          <p:cNvSpPr txBox="1"/>
          <p:nvPr/>
        </p:nvSpPr>
        <p:spPr>
          <a:xfrm>
            <a:off x="531562" y="5277080"/>
            <a:ext cx="7921127" cy="1200329"/>
          </a:xfrm>
          <a:prstGeom prst="rect">
            <a:avLst/>
          </a:prstGeom>
          <a:noFill/>
        </p:spPr>
        <p:txBody>
          <a:bodyPr wrap="square" rtlCol="0">
            <a:spAutoFit/>
          </a:bodyPr>
          <a:lstStyle/>
          <a:p>
            <a:r>
              <a:rPr lang="fr-FR" dirty="0">
                <a:latin typeface="Cambria" panose="02040503050406030204" pitchFamily="18" charset="0"/>
              </a:rPr>
              <a:t>François PARENT </a:t>
            </a:r>
            <a:r>
              <a:rPr lang="fr-FR" dirty="0" smtClean="0">
                <a:latin typeface="Cambria" panose="02040503050406030204" pitchFamily="18" charset="0"/>
              </a:rPr>
              <a:t>a hérité de certaines parcelles de vignes de sa propre famille, la famille PARENT à Pommard. Le Domaine AF GROS assure l’entretien de ses vignes au quotidien et certains vins issus de ses parcelles sont vendus sous l’étiquette «</a:t>
            </a:r>
            <a:r>
              <a:rPr lang="fr-FR" dirty="0">
                <a:latin typeface="Cambria" panose="02040503050406030204" pitchFamily="18" charset="0"/>
              </a:rPr>
              <a:t> Francois PARENT », </a:t>
            </a:r>
            <a:r>
              <a:rPr lang="fr-FR" dirty="0" smtClean="0">
                <a:latin typeface="Cambria" panose="02040503050406030204" pitchFamily="18" charset="0"/>
              </a:rPr>
              <a:t>l’étiquette à la truffe.</a:t>
            </a:r>
            <a:endParaRPr lang="fr-FR" dirty="0">
              <a:latin typeface="Cambria" panose="02040503050406030204" pitchFamily="18" charset="0"/>
            </a:endParaRPr>
          </a:p>
        </p:txBody>
      </p:sp>
    </p:spTree>
    <p:extLst>
      <p:ext uri="{BB962C8B-B14F-4D97-AF65-F5344CB8AC3E}">
        <p14:creationId xmlns:p14="http://schemas.microsoft.com/office/powerpoint/2010/main" val="1156323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8696" y="128080"/>
            <a:ext cx="8229600" cy="2627140"/>
          </a:xfrm>
        </p:spPr>
        <p:txBody>
          <a:bodyPr>
            <a:noAutofit/>
          </a:bodyPr>
          <a:lstStyle/>
          <a:p>
            <a:r>
              <a:rPr lang="fr-FR" sz="1800" b="1" i="1" u="sng" dirty="0"/>
              <a:t>Méthodes culturales:</a:t>
            </a:r>
            <a:r>
              <a:rPr lang="fr-FR" sz="1800" i="1" dirty="0"/>
              <a:t> </a:t>
            </a:r>
            <a:r>
              <a:rPr lang="fr-FR" sz="1800" dirty="0"/>
              <a:t>La culture des sols est traditionnelle, en lutte raisonnée et applique les principes d’agriculture durable. François et Mathias sont particulièrement attentifs à la conduite de la vigne, avec une taille sélective pour optimiser rendement et vigueur de la plante, effeuillage et vendanges en vert si nécessaire, gros travail des sols en labour. </a:t>
            </a:r>
          </a:p>
          <a:p>
            <a:r>
              <a:rPr lang="fr-FR" sz="1800" dirty="0"/>
              <a:t>Nous n’utilisons ni pesticides ni insecticides. Sur certains vignobles nous utilisons le principe de confusion sexuelle. </a:t>
            </a:r>
            <a:endParaRPr lang="fr-FR" sz="1800" dirty="0" smtClean="0"/>
          </a:p>
          <a:p>
            <a:r>
              <a:rPr lang="fr-FR" sz="1800" b="1" i="1" u="sng" dirty="0"/>
              <a:t>Vendanges et vinification:</a:t>
            </a:r>
            <a:endParaRPr lang="fr-FR" sz="1800" dirty="0"/>
          </a:p>
          <a:p>
            <a:r>
              <a:rPr lang="fr-FR" sz="1800" dirty="0"/>
              <a:t>La vendange est 100% manuelle. </a:t>
            </a:r>
          </a:p>
          <a:p>
            <a:r>
              <a:rPr lang="fr-FR" sz="1800" dirty="0"/>
              <a:t>Les grappes, une fois coupées, sont ramenées à la </a:t>
            </a:r>
            <a:r>
              <a:rPr lang="fr-FR" sz="1800" dirty="0" err="1"/>
              <a:t>cuverie</a:t>
            </a:r>
            <a:r>
              <a:rPr lang="fr-FR" sz="1800" dirty="0"/>
              <a:t> située à Beaune en moins de 20 minutes (1h15 en camion à température contrôlée pour le Beaujolais)  dans de petites caisses pour éviter tout écrasement</a:t>
            </a:r>
          </a:p>
        </p:txBody>
      </p:sp>
      <p:pic>
        <p:nvPicPr>
          <p:cNvPr id="2" name="Picture 1" descr="PICT0024.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54847" y="3973966"/>
            <a:ext cx="3344333" cy="2508250"/>
          </a:xfrm>
          <a:prstGeom prst="rect">
            <a:avLst/>
          </a:prstGeom>
        </p:spPr>
      </p:pic>
    </p:spTree>
    <p:extLst>
      <p:ext uri="{BB962C8B-B14F-4D97-AF65-F5344CB8AC3E}">
        <p14:creationId xmlns:p14="http://schemas.microsoft.com/office/powerpoint/2010/main" val="3331759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0850" y="476251"/>
            <a:ext cx="8089900" cy="2862322"/>
          </a:xfrm>
          <a:prstGeom prst="rect">
            <a:avLst/>
          </a:prstGeom>
        </p:spPr>
        <p:txBody>
          <a:bodyPr wrap="square">
            <a:spAutoFit/>
          </a:bodyPr>
          <a:lstStyle/>
          <a:p>
            <a:r>
              <a:rPr lang="fr-FR" dirty="0"/>
              <a:t>Un tri très strict est réalisé en 4 étapes: </a:t>
            </a:r>
          </a:p>
          <a:p>
            <a:pPr lvl="0"/>
            <a:r>
              <a:rPr lang="en-GB" dirty="0" smtClean="0"/>
              <a:t>	-A </a:t>
            </a:r>
            <a:r>
              <a:rPr lang="en-GB" dirty="0"/>
              <a:t>la </a:t>
            </a:r>
            <a:r>
              <a:rPr lang="en-GB" dirty="0" err="1"/>
              <a:t>vigne</a:t>
            </a:r>
            <a:r>
              <a:rPr lang="en-GB" dirty="0"/>
              <a:t>,</a:t>
            </a:r>
            <a:endParaRPr lang="fr-FR" dirty="0"/>
          </a:p>
          <a:p>
            <a:pPr lvl="0"/>
            <a:r>
              <a:rPr lang="fr-FR" dirty="0" smtClean="0"/>
              <a:t>	-Sur </a:t>
            </a:r>
            <a:r>
              <a:rPr lang="fr-FR" dirty="0"/>
              <a:t>une table vibrante à l’arrivée à la </a:t>
            </a:r>
            <a:r>
              <a:rPr lang="fr-FR" dirty="0" err="1"/>
              <a:t>cuverie</a:t>
            </a:r>
            <a:r>
              <a:rPr lang="fr-FR" dirty="0"/>
              <a:t>, </a:t>
            </a:r>
          </a:p>
          <a:p>
            <a:pPr lvl="0"/>
            <a:r>
              <a:rPr lang="fr-FR" dirty="0" smtClean="0"/>
              <a:t>	-Tri </a:t>
            </a:r>
            <a:r>
              <a:rPr lang="fr-FR" dirty="0"/>
              <a:t>manuel avec 6 personnes. Les baies sont égrappées à 100% </a:t>
            </a:r>
          </a:p>
          <a:p>
            <a:pPr lvl="0"/>
            <a:r>
              <a:rPr lang="fr-FR" dirty="0" smtClean="0"/>
              <a:t>	-Un </a:t>
            </a:r>
            <a:r>
              <a:rPr lang="fr-FR" dirty="0"/>
              <a:t>dernier tri intervient après l’égrappage pour enlever toute baie pas assez </a:t>
            </a:r>
            <a:r>
              <a:rPr lang="fr-FR" dirty="0" smtClean="0"/>
              <a:t>	mure </a:t>
            </a:r>
            <a:r>
              <a:rPr lang="fr-FR" dirty="0"/>
              <a:t>ou feuille restante.  </a:t>
            </a:r>
          </a:p>
          <a:p>
            <a:pPr lvl="0"/>
            <a:endParaRPr lang="en-US" dirty="0">
              <a:latin typeface="Cambria" panose="02040503050406030204" pitchFamily="18" charset="0"/>
            </a:endParaRPr>
          </a:p>
          <a:p>
            <a:r>
              <a:rPr lang="fr-FR" dirty="0"/>
              <a:t>Nous utilisons une nouvelle génération d’égrappoir qui préserve la peau des baies. Ceci est important pour une diffusion lente et régulière des sucres lors de la fermentation. </a:t>
            </a:r>
          </a:p>
        </p:txBody>
      </p:sp>
      <p:pic>
        <p:nvPicPr>
          <p:cNvPr id="1026" name="Picture 2" descr="Mobirise">
            <a:extLst>
              <a:ext uri="{FF2B5EF4-FFF2-40B4-BE49-F238E27FC236}">
                <a16:creationId xmlns="" xmlns:a16="http://schemas.microsoft.com/office/drawing/2014/main" id="{10DFE4F7-D766-41C9-B830-6E62B6469D36}"/>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491530" y="3429000"/>
            <a:ext cx="4160939" cy="2773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7090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4500" y="15736"/>
            <a:ext cx="8407400" cy="2083334"/>
          </a:xfrm>
        </p:spPr>
        <p:txBody>
          <a:bodyPr>
            <a:noAutofit/>
          </a:bodyPr>
          <a:lstStyle/>
          <a:p>
            <a:r>
              <a:rPr lang="fr-FR" sz="1800" dirty="0"/>
              <a:t>Pour la vinification, nous utilisons à la fois des cuves en béton émaillé et des cuves en bois, pour leurs propriétés thermiques. </a:t>
            </a:r>
          </a:p>
          <a:p>
            <a:r>
              <a:rPr lang="fr-FR" sz="1800" dirty="0"/>
              <a:t>Nous effectuons une macération à froid, durant 4-5 jours afin d’extraire arômes et couleur, et durant ce temps nous effectuons des remontages afin d’oxygéner au maximum les jus. Nous faisons un délestage par jour. </a:t>
            </a:r>
          </a:p>
          <a:p>
            <a:r>
              <a:rPr lang="fr-FR" sz="1800" dirty="0"/>
              <a:t>Au bout de 5 jours environ, la fermentation alcoolique démarre et dure +/- 10 jours avec des températures allant jusqu’à 25-30°C.</a:t>
            </a:r>
          </a:p>
          <a:p>
            <a:pPr marL="0" indent="0">
              <a:buNone/>
            </a:pPr>
            <a:r>
              <a:rPr lang="en-GB" sz="2400" b="1" dirty="0"/>
              <a:t> </a:t>
            </a:r>
            <a:endParaRPr lang="en-US" sz="2400" b="1" dirty="0"/>
          </a:p>
        </p:txBody>
      </p:sp>
      <p:pic>
        <p:nvPicPr>
          <p:cNvPr id="2" name="Imag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47290" y="2181842"/>
            <a:ext cx="3031475" cy="4547213"/>
          </a:xfrm>
          <a:prstGeom prst="rect">
            <a:avLst/>
          </a:prstGeom>
        </p:spPr>
      </p:pic>
    </p:spTree>
    <p:extLst>
      <p:ext uri="{BB962C8B-B14F-4D97-AF65-F5344CB8AC3E}">
        <p14:creationId xmlns:p14="http://schemas.microsoft.com/office/powerpoint/2010/main" val="4020246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22453" y="322243"/>
            <a:ext cx="8229600" cy="2828581"/>
          </a:xfrm>
        </p:spPr>
        <p:txBody>
          <a:bodyPr>
            <a:normAutofit fontScale="55000" lnSpcReduction="20000"/>
          </a:bodyPr>
          <a:lstStyle/>
          <a:p>
            <a:r>
              <a:rPr lang="fr-FR" dirty="0"/>
              <a:t>Nous effectuons peu de </a:t>
            </a:r>
            <a:r>
              <a:rPr lang="fr-FR" dirty="0" err="1"/>
              <a:t>pigeages</a:t>
            </a:r>
            <a:r>
              <a:rPr lang="fr-FR" dirty="0"/>
              <a:t> : 2 à 4 selon le niveau des appellations sur toute la durée de la vinification. </a:t>
            </a:r>
          </a:p>
          <a:p>
            <a:r>
              <a:rPr lang="fr-FR" dirty="0"/>
              <a:t>Nous utilisons un pressoir pneumatique (environ 2h à 2Kg/cm²) puis les vins sont mis en décantations en cuves inox pendant 2-3 jours à 12°C avant d’être entonnés. </a:t>
            </a:r>
          </a:p>
          <a:p>
            <a:r>
              <a:rPr lang="fr-FR" dirty="0"/>
              <a:t>La fermentation </a:t>
            </a:r>
            <a:r>
              <a:rPr lang="fr-FR" dirty="0" err="1"/>
              <a:t>malo</a:t>
            </a:r>
            <a:r>
              <a:rPr lang="fr-FR" dirty="0"/>
              <a:t>-lactique s’effectue en fûts. Comme nous maintenons nos caves froides, cette fermentation démarre lentement et dure environ 45 jours. Nous suivons son évolution barrique par barrique de manière à doser au plus juste le SO2. (Le SO2 protège des </a:t>
            </a:r>
            <a:r>
              <a:rPr lang="fr-FR" dirty="0" err="1"/>
              <a:t>brettanomyces</a:t>
            </a:r>
            <a:r>
              <a:rPr lang="fr-FR" dirty="0"/>
              <a:t>, ainsi que d’une augmentation de l’acidité volatile. Nous l’ajoutons par dose de 7cl, une fois par mois, durant 3 mois.)</a:t>
            </a:r>
          </a:p>
        </p:txBody>
      </p:sp>
      <p:pic>
        <p:nvPicPr>
          <p:cNvPr id="5" name="Imag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27103" y="3612613"/>
            <a:ext cx="4527933" cy="3018622"/>
          </a:xfrm>
          <a:prstGeom prst="rect">
            <a:avLst/>
          </a:prstGeom>
        </p:spPr>
      </p:pic>
    </p:spTree>
    <p:extLst>
      <p:ext uri="{BB962C8B-B14F-4D97-AF65-F5344CB8AC3E}">
        <p14:creationId xmlns:p14="http://schemas.microsoft.com/office/powerpoint/2010/main" val="4170232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76269"/>
            <a:ext cx="8229600" cy="2721167"/>
          </a:xfrm>
        </p:spPr>
        <p:txBody>
          <a:bodyPr>
            <a:normAutofit fontScale="70000" lnSpcReduction="20000"/>
          </a:bodyPr>
          <a:lstStyle/>
          <a:p>
            <a:r>
              <a:rPr lang="fr-FR" b="1" i="1" u="sng" dirty="0"/>
              <a:t>Elevage</a:t>
            </a:r>
            <a:r>
              <a:rPr lang="fr-FR" dirty="0"/>
              <a:t>: Les vins sont élevés en fûts de chênes français pendant 12 à 18 mois. Les bois proviennent majoritairement de la forêt de Tronçais dans l’Allier, et des forêts de </a:t>
            </a:r>
            <a:r>
              <a:rPr lang="fr-FR" dirty="0" err="1"/>
              <a:t>Bertranges</a:t>
            </a:r>
            <a:r>
              <a:rPr lang="fr-FR" dirty="0"/>
              <a:t> et Fontainebleau. Nous travaillons avec 3 tonnelleries. </a:t>
            </a:r>
          </a:p>
          <a:p>
            <a:r>
              <a:rPr lang="fr-FR" dirty="0"/>
              <a:t>Nos vins génériques sont élevés en cuves de 5000 litres (pour 60%) et en fûts d’un à deux vins (pour 40%).</a:t>
            </a:r>
          </a:p>
          <a:p>
            <a:r>
              <a:rPr lang="fr-FR" dirty="0"/>
              <a:t>L’Elevage dure 12 mois pour les villages (50% de futs neufs en moyenne), 15 mois pour les 1ers crus (65% de futs neufs) et 18 mois pour les grands crus (100% futs neufs). </a:t>
            </a:r>
            <a:endParaRPr lang="fr-FR" dirty="0" smtClean="0"/>
          </a:p>
          <a:p>
            <a:endParaRPr lang="fr-FR" dirty="0"/>
          </a:p>
          <a:p>
            <a:endParaRPr lang="fr-FR" dirty="0"/>
          </a:p>
          <a:p>
            <a:pPr lvl="0"/>
            <a:endParaRPr lang="fr-FR" dirty="0"/>
          </a:p>
        </p:txBody>
      </p:sp>
      <p:pic>
        <p:nvPicPr>
          <p:cNvPr id="4" name="Imag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37273" y="3245384"/>
            <a:ext cx="4616068" cy="3077379"/>
          </a:xfrm>
          <a:prstGeom prst="rect">
            <a:avLst/>
          </a:prstGeom>
        </p:spPr>
      </p:pic>
    </p:spTree>
    <p:extLst>
      <p:ext uri="{BB962C8B-B14F-4D97-AF65-F5344CB8AC3E}">
        <p14:creationId xmlns:p14="http://schemas.microsoft.com/office/powerpoint/2010/main" val="14395218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1682</Words>
  <Application>Microsoft Office PowerPoint</Application>
  <PresentationFormat>Affichage à l'écran (4:3)</PresentationFormat>
  <Paragraphs>86</Paragraphs>
  <Slides>35</Slides>
  <Notes>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35</vt:i4>
      </vt:variant>
    </vt:vector>
  </HeadingPairs>
  <TitlesOfParts>
    <vt:vector size="40" baseType="lpstr">
      <vt:lpstr>Arial</vt:lpstr>
      <vt:lpstr>Calibri</vt:lpstr>
      <vt:lpstr>Cambria</vt:lpstr>
      <vt:lpstr>inherit</vt:lpstr>
      <vt:lpstr>Office Theme</vt:lpstr>
      <vt:lpstr>Les vins Du Domaine AF Gros, Bourgogne</vt:lpstr>
      <vt:lpstr>Présentation PowerPoint</vt:lpstr>
      <vt:lpstr>Caroline Parent-Gros, Directrice Commerciale &amp; Mathias Parent, Winemaker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Thanks for your attention!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2018-11-20T19:55:42Z</dcterms:created>
  <dcterms:modified xsi:type="dcterms:W3CDTF">2019-03-21T16:12:49Z</dcterms:modified>
</cp:coreProperties>
</file>