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90" r:id="rId3"/>
    <p:sldId id="259" r:id="rId4"/>
    <p:sldId id="286" r:id="rId5"/>
    <p:sldId id="260" r:id="rId6"/>
    <p:sldId id="282" r:id="rId7"/>
    <p:sldId id="261" r:id="rId8"/>
    <p:sldId id="289" r:id="rId9"/>
    <p:sldId id="288" r:id="rId10"/>
    <p:sldId id="283" r:id="rId11"/>
    <p:sldId id="276" r:id="rId12"/>
    <p:sldId id="285" r:id="rId13"/>
    <p:sldId id="274" r:id="rId14"/>
    <p:sldId id="263" r:id="rId15"/>
    <p:sldId id="287" r:id="rId16"/>
    <p:sldId id="278" r:id="rId17"/>
    <p:sldId id="277" r:id="rId18"/>
    <p:sldId id="280" r:id="rId19"/>
    <p:sldId id="265" r:id="rId20"/>
    <p:sldId id="275" r:id="rId21"/>
    <p:sldId id="279" r:id="rId22"/>
    <p:sldId id="284" r:id="rId23"/>
    <p:sldId id="270" r:id="rId24"/>
    <p:sldId id="281" r:id="rId25"/>
    <p:sldId id="266" r:id="rId26"/>
    <p:sldId id="268" r:id="rId27"/>
    <p:sldId id="269" r:id="rId28"/>
    <p:sldId id="273" r:id="rId29"/>
    <p:sldId id="292" r:id="rId30"/>
    <p:sldId id="291" r:id="rId31"/>
    <p:sldId id="271" r:id="rId32"/>
    <p:sldId id="27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6EC5DE-19A1-964C-9EF5-A53767BB03CA}" type="datetimeFigureOut">
              <a:rPr lang="en-US" smtClean="0"/>
              <a:t>6/22/2018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E807C5-DEDA-054F-AFFD-31C7023268D8}" type="slidenum">
              <a:rPr lang="en-US" smtClean="0"/>
              <a:t>‹N°›</a:t>
            </a:fld>
            <a:endParaRPr lang="en-US"/>
          </a:p>
        </p:txBody>
      </p:sp>
    </p:spTree>
    <p:extLst>
      <p:ext uri="{BB962C8B-B14F-4D97-AF65-F5344CB8AC3E}">
        <p14:creationId xmlns:p14="http://schemas.microsoft.com/office/powerpoint/2010/main" val="8795993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807C5-DEDA-054F-AFFD-31C7023268D8}" type="slidenum">
              <a:rPr lang="en-US" smtClean="0"/>
              <a:t>28</a:t>
            </a:fld>
            <a:endParaRPr lang="en-US"/>
          </a:p>
        </p:txBody>
      </p:sp>
    </p:spTree>
    <p:extLst>
      <p:ext uri="{BB962C8B-B14F-4D97-AF65-F5344CB8AC3E}">
        <p14:creationId xmlns:p14="http://schemas.microsoft.com/office/powerpoint/2010/main" val="31833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37863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85411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39718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5281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22F186-F5A2-4742-8103-1A643B4C47C8}"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4091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22F186-F5A2-4742-8103-1A643B4C47C8}"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07059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22F186-F5A2-4742-8103-1A643B4C47C8}" type="datetimeFigureOut">
              <a:rPr lang="en-US" smtClean="0"/>
              <a:t>6/22/2018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8318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22F186-F5A2-4742-8103-1A643B4C47C8}" type="datetimeFigureOut">
              <a:rPr lang="en-US" smtClean="0"/>
              <a:t>6/22/2018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420916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2F186-F5A2-4742-8103-1A643B4C47C8}" type="datetimeFigureOut">
              <a:rPr lang="en-US" smtClean="0"/>
              <a:t>6/22/2018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9893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6814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563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2F186-F5A2-4742-8103-1A643B4C47C8}" type="datetimeFigureOut">
              <a:rPr lang="en-US" smtClean="0"/>
              <a:t>6/22/2018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13C63-C282-084E-A40C-0207F663A4FA}" type="slidenum">
              <a:rPr lang="en-US" smtClean="0"/>
              <a:t>‹N°›</a:t>
            </a:fld>
            <a:endParaRPr lang="en-US"/>
          </a:p>
        </p:txBody>
      </p:sp>
    </p:spTree>
    <p:extLst>
      <p:ext uri="{BB962C8B-B14F-4D97-AF65-F5344CB8AC3E}">
        <p14:creationId xmlns:p14="http://schemas.microsoft.com/office/powerpoint/2010/main" val="694911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Cambria" panose="02040503050406030204" pitchFamily="18" charset="0"/>
              </a:rPr>
              <a:t>The wines of</a:t>
            </a:r>
            <a:br>
              <a:rPr lang="en-US" b="1" dirty="0" smtClean="0">
                <a:latin typeface="Cambria" panose="02040503050406030204" pitchFamily="18" charset="0"/>
              </a:rPr>
            </a:br>
            <a:r>
              <a:rPr lang="en-US" b="1" dirty="0" err="1" smtClean="0">
                <a:latin typeface="Cambria" panose="02040503050406030204" pitchFamily="18" charset="0"/>
              </a:rPr>
              <a:t>Domaine</a:t>
            </a:r>
            <a:r>
              <a:rPr lang="en-US" b="1" dirty="0" smtClean="0">
                <a:latin typeface="Cambria" panose="02040503050406030204" pitchFamily="18" charset="0"/>
              </a:rPr>
              <a:t> AF </a:t>
            </a:r>
            <a:r>
              <a:rPr lang="en-US" b="1" dirty="0" err="1" smtClean="0">
                <a:latin typeface="Cambria" panose="02040503050406030204" pitchFamily="18" charset="0"/>
              </a:rPr>
              <a:t>Gros</a:t>
            </a:r>
            <a:r>
              <a:rPr lang="en-US" b="1" dirty="0" smtClean="0">
                <a:latin typeface="Cambria" panose="02040503050406030204" pitchFamily="18" charset="0"/>
              </a:rPr>
              <a:t>, Bourgogne</a:t>
            </a:r>
            <a:endParaRPr lang="en-US" b="1" dirty="0">
              <a:latin typeface="Cambria" panose="02040503050406030204" pitchFamily="18" charset="0"/>
            </a:endParaRPr>
          </a:p>
        </p:txBody>
      </p:sp>
      <p:pic>
        <p:nvPicPr>
          <p:cNvPr id="6" name="Image 6" descr="logo AF GROS.jpg"/>
          <p:cNvPicPr>
            <a:picLocks noGrp="1"/>
          </p:cNvPicPr>
          <p:nvPr>
            <p:ph idx="1"/>
          </p:nvPr>
        </p:nvPicPr>
        <p:blipFill>
          <a:blip r:embed="rId2" cstate="screen">
            <a:extLst>
              <a:ext uri="{28A0092B-C50C-407E-A947-70E740481C1C}">
                <a14:useLocalDpi xmlns:a14="http://schemas.microsoft.com/office/drawing/2010/main"/>
              </a:ext>
            </a:extLst>
          </a:blip>
          <a:srcRect l="-60749" r="-60749"/>
          <a:stretch>
            <a:fillRect/>
          </a:stretch>
        </p:blipFill>
        <p:spPr>
          <a:prstGeom prst="rect">
            <a:avLst/>
          </a:prstGeom>
        </p:spPr>
      </p:pic>
    </p:spTree>
    <p:extLst>
      <p:ext uri="{BB962C8B-B14F-4D97-AF65-F5344CB8AC3E}">
        <p14:creationId xmlns:p14="http://schemas.microsoft.com/office/powerpoint/2010/main" val="1658104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93215" y="793214"/>
            <a:ext cx="6874525" cy="3139321"/>
          </a:xfrm>
          <a:prstGeom prst="rect">
            <a:avLst/>
          </a:prstGeom>
          <a:noFill/>
        </p:spPr>
        <p:txBody>
          <a:bodyPr wrap="square" rtlCol="0">
            <a:spAutoFit/>
          </a:bodyPr>
          <a:lstStyle/>
          <a:p>
            <a:pPr lvl="0"/>
            <a:r>
              <a:rPr lang="en-GB" b="1" dirty="0" smtClean="0">
                <a:latin typeface="Cambria" panose="02040503050406030204" pitchFamily="18" charset="0"/>
              </a:rPr>
              <a:t>-</a:t>
            </a:r>
            <a:r>
              <a:rPr lang="en-US" dirty="0" smtClean="0">
                <a:latin typeface="Cambria" panose="02040503050406030204" pitchFamily="18" charset="0"/>
              </a:rPr>
              <a:t>The </a:t>
            </a:r>
            <a:r>
              <a:rPr lang="en-US" dirty="0">
                <a:latin typeface="Cambria" panose="02040503050406030204" pitchFamily="18" charset="0"/>
              </a:rPr>
              <a:t>wines are racked and placed in tanks for the last 3 months of </a:t>
            </a:r>
            <a:r>
              <a:rPr lang="en-US" dirty="0" err="1">
                <a:latin typeface="Cambria" panose="02040503050406030204" pitchFamily="18" charset="0"/>
              </a:rPr>
              <a:t>elevage</a:t>
            </a:r>
            <a:r>
              <a:rPr lang="en-US" dirty="0">
                <a:latin typeface="Cambria" panose="02040503050406030204" pitchFamily="18" charset="0"/>
              </a:rPr>
              <a:t> so that the fine lees can settle down</a:t>
            </a:r>
            <a:r>
              <a:rPr lang="en-US" dirty="0" smtClean="0">
                <a:latin typeface="Cambria" panose="02040503050406030204" pitchFamily="18" charset="0"/>
              </a:rPr>
              <a:t>.</a:t>
            </a:r>
          </a:p>
          <a:p>
            <a:pPr lvl="0"/>
            <a:endParaRPr lang="fr-FR" dirty="0">
              <a:latin typeface="Cambria" panose="02040503050406030204" pitchFamily="18" charset="0"/>
            </a:endParaRPr>
          </a:p>
          <a:p>
            <a:pPr lvl="0"/>
            <a:r>
              <a:rPr lang="en-US" dirty="0" smtClean="0">
                <a:latin typeface="Cambria" panose="02040503050406030204" pitchFamily="18" charset="0"/>
              </a:rPr>
              <a:t>-Wines </a:t>
            </a:r>
            <a:r>
              <a:rPr lang="en-US" dirty="0">
                <a:latin typeface="Cambria" panose="02040503050406030204" pitchFamily="18" charset="0"/>
              </a:rPr>
              <a:t>are not systematically filtered: We check the turbidity and, if necessary, do a light filtration </a:t>
            </a:r>
            <a:r>
              <a:rPr lang="en-GB" dirty="0">
                <a:latin typeface="Cambria" panose="02040503050406030204" pitchFamily="18" charset="0"/>
              </a:rPr>
              <a:t>(lenticular filer system: cellulose sheets) but no fining. </a:t>
            </a:r>
            <a:endParaRPr lang="en-GB" dirty="0" smtClean="0">
              <a:latin typeface="Cambria" panose="02040503050406030204" pitchFamily="18" charset="0"/>
            </a:endParaRPr>
          </a:p>
          <a:p>
            <a:pPr lvl="0"/>
            <a:endParaRPr lang="fr-FR" dirty="0">
              <a:latin typeface="Cambria" panose="02040503050406030204" pitchFamily="18" charset="0"/>
            </a:endParaRPr>
          </a:p>
          <a:p>
            <a:r>
              <a:rPr lang="en-US" dirty="0" smtClean="0">
                <a:latin typeface="Cambria" panose="02040503050406030204" pitchFamily="18" charset="0"/>
              </a:rPr>
              <a:t>-</a:t>
            </a:r>
            <a:r>
              <a:rPr lang="en-GB" dirty="0" smtClean="0">
                <a:latin typeface="Cambria" panose="02040503050406030204" pitchFamily="18" charset="0"/>
              </a:rPr>
              <a:t>The </a:t>
            </a:r>
            <a:r>
              <a:rPr lang="en-GB" dirty="0">
                <a:latin typeface="Cambria" panose="02040503050406030204" pitchFamily="18" charset="0"/>
              </a:rPr>
              <a:t>wines are bottled by gravity. We pay attention to order our bottles with a bottleneck of 63 mm to avoid as much as possible leakage of the corks</a:t>
            </a:r>
            <a:endParaRPr lang="fr-FR" dirty="0">
              <a:latin typeface="Cambria" panose="02040503050406030204" pitchFamily="18" charset="0"/>
            </a:endParaRPr>
          </a:p>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645" y="4189326"/>
            <a:ext cx="3641075" cy="2586016"/>
          </a:xfrm>
          <a:prstGeom prst="rect">
            <a:avLst/>
          </a:prstGeom>
        </p:spPr>
      </p:pic>
    </p:spTree>
    <p:extLst>
      <p:ext uri="{BB962C8B-B14F-4D97-AF65-F5344CB8AC3E}">
        <p14:creationId xmlns:p14="http://schemas.microsoft.com/office/powerpoint/2010/main" val="2565266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0"/>
            <a:ext cx="4896809" cy="6858000"/>
          </a:xfrm>
          <a:prstGeom prst="rect">
            <a:avLst/>
          </a:prstGeom>
        </p:spPr>
      </p:pic>
      <p:sp>
        <p:nvSpPr>
          <p:cNvPr id="3" name="TextBox 2"/>
          <p:cNvSpPr txBox="1"/>
          <p:nvPr/>
        </p:nvSpPr>
        <p:spPr>
          <a:xfrm>
            <a:off x="4298950" y="901700"/>
            <a:ext cx="677890" cy="369332"/>
          </a:xfrm>
          <a:prstGeom prst="rect">
            <a:avLst/>
          </a:prstGeom>
          <a:noFill/>
        </p:spPr>
        <p:txBody>
          <a:bodyPr wrap="none" rtlCol="0">
            <a:spAutoFit/>
          </a:bodyPr>
          <a:lstStyle/>
          <a:p>
            <a:r>
              <a:rPr lang="en-US" dirty="0" smtClean="0"/>
              <a:t>Dijon</a:t>
            </a:r>
            <a:endParaRPr lang="en-US" dirty="0"/>
          </a:p>
        </p:txBody>
      </p:sp>
      <p:sp>
        <p:nvSpPr>
          <p:cNvPr id="8" name="TextBox 7"/>
          <p:cNvSpPr txBox="1"/>
          <p:nvPr/>
        </p:nvSpPr>
        <p:spPr>
          <a:xfrm>
            <a:off x="5257800" y="3479800"/>
            <a:ext cx="1993900" cy="369332"/>
          </a:xfrm>
          <a:prstGeom prst="rect">
            <a:avLst/>
          </a:prstGeom>
          <a:noFill/>
        </p:spPr>
        <p:txBody>
          <a:bodyPr wrap="square" rtlCol="0">
            <a:spAutoFit/>
          </a:bodyPr>
          <a:lstStyle/>
          <a:p>
            <a:r>
              <a:rPr lang="en-US" dirty="0" err="1" smtClean="0"/>
              <a:t>Chambole</a:t>
            </a:r>
            <a:r>
              <a:rPr lang="en-US" dirty="0" smtClean="0"/>
              <a:t> </a:t>
            </a:r>
            <a:r>
              <a:rPr lang="en-US" dirty="0" err="1" smtClean="0"/>
              <a:t>Musigny</a:t>
            </a:r>
            <a:endParaRPr lang="en-US" dirty="0"/>
          </a:p>
        </p:txBody>
      </p:sp>
      <p:sp>
        <p:nvSpPr>
          <p:cNvPr id="9" name="TextBox 8"/>
          <p:cNvSpPr txBox="1"/>
          <p:nvPr/>
        </p:nvSpPr>
        <p:spPr>
          <a:xfrm>
            <a:off x="5200650" y="4051300"/>
            <a:ext cx="1817059" cy="369332"/>
          </a:xfrm>
          <a:prstGeom prst="rect">
            <a:avLst/>
          </a:prstGeom>
          <a:noFill/>
        </p:spPr>
        <p:txBody>
          <a:bodyPr wrap="square" rtlCol="0">
            <a:spAutoFit/>
          </a:bodyPr>
          <a:lstStyle/>
          <a:p>
            <a:r>
              <a:rPr lang="en-US" dirty="0" err="1" smtClean="0"/>
              <a:t>Vosne</a:t>
            </a:r>
            <a:r>
              <a:rPr lang="en-US" dirty="0" smtClean="0"/>
              <a:t> </a:t>
            </a:r>
            <a:r>
              <a:rPr lang="en-US" dirty="0" err="1" smtClean="0"/>
              <a:t>Romanee</a:t>
            </a:r>
            <a:endParaRPr lang="en-US" dirty="0"/>
          </a:p>
        </p:txBody>
      </p:sp>
      <p:sp>
        <p:nvSpPr>
          <p:cNvPr id="10" name="TextBox 9"/>
          <p:cNvSpPr txBox="1"/>
          <p:nvPr/>
        </p:nvSpPr>
        <p:spPr>
          <a:xfrm>
            <a:off x="4578350" y="5149334"/>
            <a:ext cx="893055" cy="369332"/>
          </a:xfrm>
          <a:prstGeom prst="rect">
            <a:avLst/>
          </a:prstGeom>
          <a:noFill/>
        </p:spPr>
        <p:txBody>
          <a:bodyPr wrap="none" rtlCol="0">
            <a:spAutoFit/>
          </a:bodyPr>
          <a:lstStyle/>
          <a:p>
            <a:r>
              <a:rPr lang="en-US" dirty="0" err="1" smtClean="0"/>
              <a:t>Beaune</a:t>
            </a:r>
            <a:endParaRPr lang="en-US" dirty="0"/>
          </a:p>
        </p:txBody>
      </p:sp>
      <p:sp>
        <p:nvSpPr>
          <p:cNvPr id="11" name="TextBox 10"/>
          <p:cNvSpPr txBox="1"/>
          <p:nvPr/>
        </p:nvSpPr>
        <p:spPr>
          <a:xfrm>
            <a:off x="2794000" y="5269468"/>
            <a:ext cx="1106756" cy="369332"/>
          </a:xfrm>
          <a:prstGeom prst="rect">
            <a:avLst/>
          </a:prstGeom>
          <a:noFill/>
        </p:spPr>
        <p:txBody>
          <a:bodyPr wrap="none" rtlCol="0">
            <a:spAutoFit/>
          </a:bodyPr>
          <a:lstStyle/>
          <a:p>
            <a:r>
              <a:rPr lang="en-US" dirty="0" err="1" smtClean="0"/>
              <a:t>Pommard</a:t>
            </a:r>
            <a:endParaRPr lang="en-US" dirty="0"/>
          </a:p>
        </p:txBody>
      </p:sp>
      <p:sp>
        <p:nvSpPr>
          <p:cNvPr id="12" name="TextBox 11"/>
          <p:cNvSpPr txBox="1"/>
          <p:nvPr/>
        </p:nvSpPr>
        <p:spPr>
          <a:xfrm>
            <a:off x="2559208" y="4420632"/>
            <a:ext cx="1739742" cy="369332"/>
          </a:xfrm>
          <a:prstGeom prst="rect">
            <a:avLst/>
          </a:prstGeom>
          <a:noFill/>
        </p:spPr>
        <p:txBody>
          <a:bodyPr wrap="none" rtlCol="0">
            <a:spAutoFit/>
          </a:bodyPr>
          <a:lstStyle/>
          <a:p>
            <a:r>
              <a:rPr lang="en-US" dirty="0" err="1" smtClean="0"/>
              <a:t>Nuits</a:t>
            </a:r>
            <a:r>
              <a:rPr lang="en-US" dirty="0" smtClean="0"/>
              <a:t> St Georges</a:t>
            </a:r>
            <a:endParaRPr lang="en-US" dirty="0"/>
          </a:p>
        </p:txBody>
      </p:sp>
      <p:sp>
        <p:nvSpPr>
          <p:cNvPr id="13" name="TextBox 12"/>
          <p:cNvSpPr txBox="1"/>
          <p:nvPr/>
        </p:nvSpPr>
        <p:spPr>
          <a:xfrm>
            <a:off x="3771900" y="3568700"/>
            <a:ext cx="996950" cy="646331"/>
          </a:xfrm>
          <a:prstGeom prst="rect">
            <a:avLst/>
          </a:prstGeom>
          <a:noFill/>
        </p:spPr>
        <p:txBody>
          <a:bodyPr wrap="square" rtlCol="0">
            <a:spAutoFit/>
          </a:bodyPr>
          <a:lstStyle/>
          <a:p>
            <a:r>
              <a:rPr lang="en-US" dirty="0" smtClean="0"/>
              <a:t>Clos de </a:t>
            </a:r>
            <a:r>
              <a:rPr lang="en-US" dirty="0" err="1" smtClean="0"/>
              <a:t>Vougeot</a:t>
            </a:r>
            <a:endParaRPr lang="en-US" dirty="0"/>
          </a:p>
        </p:txBody>
      </p:sp>
      <p:sp>
        <p:nvSpPr>
          <p:cNvPr id="14" name="TextBox 13"/>
          <p:cNvSpPr txBox="1"/>
          <p:nvPr/>
        </p:nvSpPr>
        <p:spPr>
          <a:xfrm>
            <a:off x="4578350" y="4789964"/>
            <a:ext cx="2330450" cy="369332"/>
          </a:xfrm>
          <a:prstGeom prst="rect">
            <a:avLst/>
          </a:prstGeom>
          <a:noFill/>
        </p:spPr>
        <p:txBody>
          <a:bodyPr wrap="square" rtlCol="0">
            <a:spAutoFit/>
          </a:bodyPr>
          <a:lstStyle/>
          <a:p>
            <a:r>
              <a:rPr lang="en-US" dirty="0" err="1" smtClean="0"/>
              <a:t>Savigny</a:t>
            </a:r>
            <a:r>
              <a:rPr lang="en-US" dirty="0" smtClean="0"/>
              <a:t> les </a:t>
            </a:r>
            <a:r>
              <a:rPr lang="en-US" dirty="0" err="1" smtClean="0"/>
              <a:t>Beaune</a:t>
            </a:r>
            <a:endParaRPr lang="en-US" dirty="0"/>
          </a:p>
        </p:txBody>
      </p:sp>
    </p:spTree>
    <p:extLst>
      <p:ext uri="{BB962C8B-B14F-4D97-AF65-F5344CB8AC3E}">
        <p14:creationId xmlns:p14="http://schemas.microsoft.com/office/powerpoint/2010/main" val="2333050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250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186" y="0"/>
            <a:ext cx="7351014" cy="5395650"/>
          </a:xfrm>
          <a:prstGeom prst="rect">
            <a:avLst/>
          </a:prstGeom>
        </p:spPr>
      </p:pic>
      <p:sp>
        <p:nvSpPr>
          <p:cNvPr id="6" name="TextBox 5"/>
          <p:cNvSpPr txBox="1"/>
          <p:nvPr/>
        </p:nvSpPr>
        <p:spPr>
          <a:xfrm>
            <a:off x="704850" y="5486400"/>
            <a:ext cx="7816850" cy="923330"/>
          </a:xfrm>
          <a:prstGeom prst="rect">
            <a:avLst/>
          </a:prstGeom>
          <a:noFill/>
        </p:spPr>
        <p:txBody>
          <a:bodyPr wrap="square" rtlCol="0">
            <a:spAutoFit/>
          </a:bodyPr>
          <a:lstStyle/>
          <a:p>
            <a:r>
              <a:rPr lang="en-US" dirty="0" smtClean="0">
                <a:latin typeface="Cambria" panose="02040503050406030204" pitchFamily="18" charset="0"/>
              </a:rPr>
              <a:t>Our Bourgogne Pinot Noir comes from the flats of </a:t>
            </a:r>
            <a:r>
              <a:rPr lang="en-US" dirty="0" err="1" smtClean="0">
                <a:latin typeface="Cambria" panose="02040503050406030204" pitchFamily="18" charset="0"/>
              </a:rPr>
              <a:t>Pommard</a:t>
            </a:r>
            <a:r>
              <a:rPr lang="en-US" dirty="0" smtClean="0">
                <a:latin typeface="Cambria" panose="02040503050406030204" pitchFamily="18" charset="0"/>
              </a:rPr>
              <a:t>, and is made for early drinking, with a focus on red fruit flavors, soft and voluptuous flavors, and a distinct French Burgundy style.</a:t>
            </a:r>
            <a:endParaRPr lang="en-US" dirty="0">
              <a:latin typeface="Cambria" panose="02040503050406030204" pitchFamily="18" charset="0"/>
            </a:endParaRPr>
          </a:p>
        </p:txBody>
      </p:sp>
    </p:spTree>
    <p:extLst>
      <p:ext uri="{BB962C8B-B14F-4D97-AF65-F5344CB8AC3E}">
        <p14:creationId xmlns:p14="http://schemas.microsoft.com/office/powerpoint/2010/main" val="181689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0px-Vignobles_cotes_de_beaune-fr.svg.png"/>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a:xfrm>
            <a:off x="-304251" y="1727200"/>
            <a:ext cx="8648151" cy="4756150"/>
          </a:xfrm>
        </p:spPr>
      </p:pic>
      <p:sp>
        <p:nvSpPr>
          <p:cNvPr id="4" name="TextBox 3"/>
          <p:cNvSpPr txBox="1"/>
          <p:nvPr/>
        </p:nvSpPr>
        <p:spPr>
          <a:xfrm>
            <a:off x="1924050" y="254000"/>
            <a:ext cx="4718050" cy="830997"/>
          </a:xfrm>
          <a:prstGeom prst="rect">
            <a:avLst/>
          </a:prstGeom>
          <a:noFill/>
        </p:spPr>
        <p:txBody>
          <a:bodyPr wrap="square" rtlCol="0">
            <a:spAutoFit/>
          </a:bodyPr>
          <a:lstStyle/>
          <a:p>
            <a:pPr algn="ctr"/>
            <a:r>
              <a:rPr lang="en-US" sz="4800" b="1" dirty="0" smtClean="0"/>
              <a:t>Cote de </a:t>
            </a:r>
            <a:r>
              <a:rPr lang="en-US" sz="4800" b="1" dirty="0" err="1"/>
              <a:t>B</a:t>
            </a:r>
            <a:r>
              <a:rPr lang="en-US" sz="4800" b="1" dirty="0" err="1" smtClean="0"/>
              <a:t>eaune</a:t>
            </a:r>
            <a:endParaRPr lang="en-US" sz="4800" b="1" dirty="0"/>
          </a:p>
        </p:txBody>
      </p:sp>
    </p:spTree>
    <p:extLst>
      <p:ext uri="{BB962C8B-B14F-4D97-AF65-F5344CB8AC3E}">
        <p14:creationId xmlns:p14="http://schemas.microsoft.com/office/powerpoint/2010/main" val="3718970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742" y="5177314"/>
            <a:ext cx="7835900" cy="1477328"/>
          </a:xfrm>
          <a:prstGeom prst="rect">
            <a:avLst/>
          </a:prstGeom>
          <a:noFill/>
        </p:spPr>
        <p:txBody>
          <a:bodyPr wrap="square" rtlCol="0">
            <a:spAutoFit/>
          </a:bodyPr>
          <a:lstStyle/>
          <a:p>
            <a:r>
              <a:rPr lang="en-US" dirty="0" smtClean="0">
                <a:latin typeface="Cambria" panose="02040503050406030204" pitchFamily="18" charset="0"/>
              </a:rPr>
              <a:t>The “</a:t>
            </a:r>
            <a:r>
              <a:rPr lang="en-US" dirty="0" err="1" smtClean="0">
                <a:latin typeface="Cambria" panose="02040503050406030204" pitchFamily="18" charset="0"/>
              </a:rPr>
              <a:t>Boucherottes</a:t>
            </a:r>
            <a:r>
              <a:rPr lang="en-US" dirty="0" smtClean="0">
                <a:latin typeface="Cambria" panose="02040503050406030204" pitchFamily="18" charset="0"/>
              </a:rPr>
              <a:t>” </a:t>
            </a:r>
            <a:r>
              <a:rPr lang="en-US" dirty="0">
                <a:latin typeface="Cambria" panose="02040503050406030204" pitchFamily="18" charset="0"/>
              </a:rPr>
              <a:t>n</a:t>
            </a:r>
            <a:r>
              <a:rPr lang="en-US" dirty="0" smtClean="0">
                <a:latin typeface="Cambria" panose="02040503050406030204" pitchFamily="18" charset="0"/>
              </a:rPr>
              <a:t>ame originally means “thorny bushes” and signifies that the vineyard is and was surrounded by vegetation that is typical of poor,  high clay content soils. These soils give lushness to the wine, with rich fruit, plump texture, and a firm structure</a:t>
            </a:r>
            <a:r>
              <a:rPr lang="en-US" dirty="0">
                <a:latin typeface="Cambria" panose="02040503050406030204" pitchFamily="18" charset="0"/>
              </a:rPr>
              <a:t>. This wine will </a:t>
            </a:r>
            <a:r>
              <a:rPr lang="en-US" dirty="0" smtClean="0">
                <a:latin typeface="Cambria" panose="02040503050406030204" pitchFamily="18" charset="0"/>
              </a:rPr>
              <a:t>age harmoniously for </a:t>
            </a:r>
            <a:r>
              <a:rPr lang="en-US" dirty="0">
                <a:latin typeface="Cambria" panose="02040503050406030204" pitchFamily="18" charset="0"/>
              </a:rPr>
              <a:t>12 to 15 years</a:t>
            </a:r>
            <a:r>
              <a:rPr lang="en-US" dirty="0" smtClean="0">
                <a:latin typeface="Cambria" panose="02040503050406030204" pitchFamily="18" charset="0"/>
              </a:rPr>
              <a:t>. 30% New barrel</a:t>
            </a:r>
            <a:endParaRPr lang="en-US" dirty="0">
              <a:latin typeface="Cambria" panose="02040503050406030204" pitchFamily="18" charset="0"/>
            </a:endParaRPr>
          </a:p>
        </p:txBody>
      </p:sp>
      <p:pic>
        <p:nvPicPr>
          <p:cNvPr id="3" name="Picture 2" descr="20151204152948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842" y="1"/>
            <a:ext cx="7252208" cy="5248750"/>
          </a:xfrm>
          <a:prstGeom prst="rect">
            <a:avLst/>
          </a:prstGeom>
        </p:spPr>
      </p:pic>
    </p:spTree>
    <p:extLst>
      <p:ext uri="{BB962C8B-B14F-4D97-AF65-F5344CB8AC3E}">
        <p14:creationId xmlns:p14="http://schemas.microsoft.com/office/powerpoint/2010/main" val="118335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36" y="451692"/>
            <a:ext cx="6751619" cy="4724274"/>
          </a:xfrm>
          <a:prstGeom prst="rect">
            <a:avLst/>
          </a:prstGeom>
        </p:spPr>
      </p:pic>
      <p:sp>
        <p:nvSpPr>
          <p:cNvPr id="3" name="ZoneTexte 2"/>
          <p:cNvSpPr txBox="1"/>
          <p:nvPr/>
        </p:nvSpPr>
        <p:spPr>
          <a:xfrm>
            <a:off x="705079" y="5164948"/>
            <a:ext cx="7524521" cy="1477328"/>
          </a:xfrm>
          <a:prstGeom prst="rect">
            <a:avLst/>
          </a:prstGeom>
          <a:noFill/>
        </p:spPr>
        <p:txBody>
          <a:bodyPr wrap="square" rtlCol="0">
            <a:spAutoFit/>
          </a:bodyPr>
          <a:lstStyle/>
          <a:p>
            <a:r>
              <a:rPr lang="fr-FR" dirty="0" smtClean="0">
                <a:latin typeface="Cambria" panose="02040503050406030204" pitchFamily="18" charset="0"/>
              </a:rPr>
              <a:t>This </a:t>
            </a:r>
            <a:r>
              <a:rPr lang="fr-FR" dirty="0" err="1" smtClean="0">
                <a:latin typeface="Cambria" panose="02040503050406030204" pitchFamily="18" charset="0"/>
              </a:rPr>
              <a:t>parcel</a:t>
            </a:r>
            <a:r>
              <a:rPr lang="fr-FR" dirty="0" smtClean="0">
                <a:latin typeface="Cambria" panose="02040503050406030204" pitchFamily="18" charset="0"/>
              </a:rPr>
              <a:t> </a:t>
            </a:r>
            <a:r>
              <a:rPr lang="fr-FR" dirty="0" err="1" smtClean="0">
                <a:latin typeface="Cambria" panose="02040503050406030204" pitchFamily="18" charset="0"/>
              </a:rPr>
              <a:t>was</a:t>
            </a:r>
            <a:r>
              <a:rPr lang="fr-FR" dirty="0" smtClean="0">
                <a:latin typeface="Cambria" panose="02040503050406030204" pitchFamily="18" charset="0"/>
              </a:rPr>
              <a:t> </a:t>
            </a:r>
            <a:r>
              <a:rPr lang="fr-FR" dirty="0" err="1" smtClean="0">
                <a:latin typeface="Cambria" panose="02040503050406030204" pitchFamily="18" charset="0"/>
              </a:rPr>
              <a:t>bought</a:t>
            </a:r>
            <a:r>
              <a:rPr lang="fr-FR" dirty="0" smtClean="0">
                <a:latin typeface="Cambria" panose="02040503050406030204" pitchFamily="18" charset="0"/>
              </a:rPr>
              <a:t> in 1995 by François PARENT &amp; Anne-Françoise GROS. It </a:t>
            </a:r>
            <a:r>
              <a:rPr lang="fr-FR" dirty="0" err="1" smtClean="0">
                <a:latin typeface="Cambria" panose="02040503050406030204" pitchFamily="18" charset="0"/>
              </a:rPr>
              <a:t>is</a:t>
            </a:r>
            <a:r>
              <a:rPr lang="fr-FR" dirty="0" smtClean="0">
                <a:latin typeface="Cambria" panose="02040503050406030204" pitchFamily="18" charset="0"/>
              </a:rPr>
              <a:t> </a:t>
            </a:r>
            <a:r>
              <a:rPr lang="fr-FR" dirty="0" err="1" smtClean="0">
                <a:latin typeface="Cambria" panose="02040503050406030204" pitchFamily="18" charset="0"/>
              </a:rPr>
              <a:t>planted</a:t>
            </a:r>
            <a:r>
              <a:rPr lang="fr-FR" dirty="0" smtClean="0">
                <a:latin typeface="Cambria" panose="02040503050406030204" pitchFamily="18" charset="0"/>
              </a:rPr>
              <a:t> in </a:t>
            </a:r>
            <a:r>
              <a:rPr lang="fr-FR" dirty="0" err="1" smtClean="0">
                <a:latin typeface="Cambria" panose="02040503050406030204" pitchFamily="18" charset="0"/>
              </a:rPr>
              <a:t>selection</a:t>
            </a:r>
            <a:r>
              <a:rPr lang="fr-FR" dirty="0" smtClean="0">
                <a:latin typeface="Cambria" panose="02040503050406030204" pitchFamily="18" charset="0"/>
              </a:rPr>
              <a:t> « massale » and the </a:t>
            </a:r>
            <a:r>
              <a:rPr lang="fr-FR" dirty="0" err="1" smtClean="0">
                <a:latin typeface="Cambria" panose="02040503050406030204" pitchFamily="18" charset="0"/>
              </a:rPr>
              <a:t>grapes</a:t>
            </a:r>
            <a:r>
              <a:rPr lang="fr-FR" dirty="0" smtClean="0">
                <a:latin typeface="Cambria" panose="02040503050406030204" pitchFamily="18" charset="0"/>
              </a:rPr>
              <a:t> </a:t>
            </a:r>
            <a:r>
              <a:rPr lang="fr-FR" dirty="0" err="1" smtClean="0">
                <a:latin typeface="Cambria" panose="02040503050406030204" pitchFamily="18" charset="0"/>
              </a:rPr>
              <a:t>produced</a:t>
            </a:r>
            <a:r>
              <a:rPr lang="fr-FR" dirty="0" smtClean="0">
                <a:latin typeface="Cambria" panose="02040503050406030204" pitchFamily="18" charset="0"/>
              </a:rPr>
              <a:t> are </a:t>
            </a:r>
            <a:r>
              <a:rPr lang="fr-FR" dirty="0" err="1" smtClean="0">
                <a:latin typeface="Cambria" panose="02040503050406030204" pitchFamily="18" charset="0"/>
              </a:rPr>
              <a:t>always</a:t>
            </a:r>
            <a:r>
              <a:rPr lang="fr-FR" dirty="0" smtClean="0">
                <a:latin typeface="Cambria" panose="02040503050406030204" pitchFamily="18" charset="0"/>
              </a:rPr>
              <a:t> </a:t>
            </a:r>
            <a:r>
              <a:rPr lang="fr-FR" dirty="0" err="1" smtClean="0">
                <a:latin typeface="Cambria" panose="02040503050406030204" pitchFamily="18" charset="0"/>
              </a:rPr>
              <a:t>very</a:t>
            </a:r>
            <a:r>
              <a:rPr lang="fr-FR" dirty="0" smtClean="0">
                <a:latin typeface="Cambria" panose="02040503050406030204" pitchFamily="18" charset="0"/>
              </a:rPr>
              <a:t> </a:t>
            </a:r>
            <a:r>
              <a:rPr lang="fr-FR" dirty="0" err="1" smtClean="0">
                <a:latin typeface="Cambria" panose="02040503050406030204" pitchFamily="18" charset="0"/>
              </a:rPr>
              <a:t>small</a:t>
            </a:r>
            <a:r>
              <a:rPr lang="fr-FR" dirty="0" smtClean="0">
                <a:latin typeface="Cambria" panose="02040503050406030204" pitchFamily="18" charset="0"/>
              </a:rPr>
              <a:t>, </a:t>
            </a:r>
            <a:r>
              <a:rPr lang="fr-FR" dirty="0" err="1" smtClean="0">
                <a:latin typeface="Cambria" panose="02040503050406030204" pitchFamily="18" charset="0"/>
              </a:rPr>
              <a:t>with</a:t>
            </a:r>
            <a:r>
              <a:rPr lang="fr-FR" dirty="0" smtClean="0">
                <a:latin typeface="Cambria" panose="02040503050406030204" pitchFamily="18" charset="0"/>
              </a:rPr>
              <a:t> </a:t>
            </a:r>
            <a:r>
              <a:rPr lang="fr-FR" dirty="0" err="1" smtClean="0">
                <a:latin typeface="Cambria" panose="02040503050406030204" pitchFamily="18" charset="0"/>
              </a:rPr>
              <a:t>tight</a:t>
            </a:r>
            <a:r>
              <a:rPr lang="fr-FR" dirty="0" smtClean="0">
                <a:latin typeface="Cambria" panose="02040503050406030204" pitchFamily="18" charset="0"/>
              </a:rPr>
              <a:t> </a:t>
            </a:r>
            <a:r>
              <a:rPr lang="fr-FR" dirty="0" err="1" smtClean="0">
                <a:latin typeface="Cambria" panose="02040503050406030204" pitchFamily="18" charset="0"/>
              </a:rPr>
              <a:t>beries</a:t>
            </a:r>
            <a:r>
              <a:rPr lang="fr-FR" dirty="0" smtClean="0">
                <a:latin typeface="Cambria" panose="02040503050406030204" pitchFamily="18" charset="0"/>
              </a:rPr>
              <a:t>. The </a:t>
            </a:r>
            <a:r>
              <a:rPr lang="fr-FR" dirty="0" err="1" smtClean="0">
                <a:latin typeface="Cambria" panose="02040503050406030204" pitchFamily="18" charset="0"/>
              </a:rPr>
              <a:t>wines</a:t>
            </a:r>
            <a:r>
              <a:rPr lang="fr-FR" dirty="0" smtClean="0">
                <a:latin typeface="Cambria" panose="02040503050406030204" pitchFamily="18" charset="0"/>
              </a:rPr>
              <a:t> are </a:t>
            </a:r>
            <a:r>
              <a:rPr lang="fr-FR" dirty="0" err="1" smtClean="0">
                <a:latin typeface="Cambria" panose="02040503050406030204" pitchFamily="18" charset="0"/>
              </a:rPr>
              <a:t>concentrated</a:t>
            </a:r>
            <a:r>
              <a:rPr lang="fr-FR" dirty="0" smtClean="0">
                <a:latin typeface="Cambria" panose="02040503050406030204" pitchFamily="18" charset="0"/>
              </a:rPr>
              <a:t>, full of black and </a:t>
            </a:r>
            <a:r>
              <a:rPr lang="fr-FR" dirty="0" err="1" smtClean="0">
                <a:latin typeface="Cambria" panose="02040503050406030204" pitchFamily="18" charset="0"/>
              </a:rPr>
              <a:t>red</a:t>
            </a:r>
            <a:r>
              <a:rPr lang="fr-FR" dirty="0" smtClean="0">
                <a:latin typeface="Cambria" panose="02040503050406030204" pitchFamily="18" charset="0"/>
              </a:rPr>
              <a:t> fruits </a:t>
            </a:r>
            <a:r>
              <a:rPr lang="fr-FR" dirty="0" err="1" smtClean="0">
                <a:latin typeface="Cambria" panose="02040503050406030204" pitchFamily="18" charset="0"/>
              </a:rPr>
              <a:t>aromas</a:t>
            </a:r>
            <a:r>
              <a:rPr lang="fr-FR" dirty="0" smtClean="0">
                <a:latin typeface="Cambria" panose="02040503050406030204" pitchFamily="18" charset="0"/>
              </a:rPr>
              <a:t>, </a:t>
            </a:r>
            <a:r>
              <a:rPr lang="fr-FR" dirty="0" err="1" smtClean="0">
                <a:latin typeface="Cambria" panose="02040503050406030204" pitchFamily="18" charset="0"/>
              </a:rPr>
              <a:t>with</a:t>
            </a:r>
            <a:r>
              <a:rPr lang="fr-FR" dirty="0" smtClean="0">
                <a:latin typeface="Cambria" panose="02040503050406030204" pitchFamily="18" charset="0"/>
              </a:rPr>
              <a:t> a good texture and a </a:t>
            </a:r>
            <a:r>
              <a:rPr lang="fr-FR" dirty="0" err="1" smtClean="0">
                <a:latin typeface="Cambria" panose="02040503050406030204" pitchFamily="18" charset="0"/>
              </a:rPr>
              <a:t>firm</a:t>
            </a:r>
            <a:r>
              <a:rPr lang="fr-FR" dirty="0" smtClean="0">
                <a:latin typeface="Cambria" panose="02040503050406030204" pitchFamily="18" charset="0"/>
              </a:rPr>
              <a:t> structure. The </a:t>
            </a:r>
            <a:r>
              <a:rPr lang="fr-FR" dirty="0" err="1" smtClean="0">
                <a:latin typeface="Cambria" panose="02040503050406030204" pitchFamily="18" charset="0"/>
              </a:rPr>
              <a:t>name</a:t>
            </a:r>
            <a:r>
              <a:rPr lang="fr-FR" dirty="0" smtClean="0">
                <a:latin typeface="Cambria" panose="02040503050406030204" pitchFamily="18" charset="0"/>
              </a:rPr>
              <a:t> « Les Guettes » </a:t>
            </a:r>
            <a:r>
              <a:rPr lang="fr-FR" dirty="0" err="1" smtClean="0">
                <a:latin typeface="Cambria" panose="02040503050406030204" pitchFamily="18" charset="0"/>
              </a:rPr>
              <a:t>comes</a:t>
            </a:r>
            <a:r>
              <a:rPr lang="fr-FR" dirty="0" smtClean="0">
                <a:latin typeface="Cambria" panose="02040503050406030204" pitchFamily="18" charset="0"/>
              </a:rPr>
              <a:t> </a:t>
            </a:r>
            <a:r>
              <a:rPr lang="fr-FR" dirty="0" err="1" smtClean="0">
                <a:latin typeface="Cambria" panose="02040503050406030204" pitchFamily="18" charset="0"/>
              </a:rPr>
              <a:t>from</a:t>
            </a:r>
            <a:r>
              <a:rPr lang="fr-FR" dirty="0" smtClean="0">
                <a:latin typeface="Cambria" panose="02040503050406030204" pitchFamily="18" charset="0"/>
              </a:rPr>
              <a:t> the </a:t>
            </a:r>
            <a:r>
              <a:rPr lang="fr-FR" dirty="0" err="1" smtClean="0">
                <a:latin typeface="Cambria" panose="02040503050406030204" pitchFamily="18" charset="0"/>
              </a:rPr>
              <a:t>old</a:t>
            </a:r>
            <a:r>
              <a:rPr lang="fr-FR" dirty="0" smtClean="0">
                <a:latin typeface="Cambria" panose="02040503050406030204" pitchFamily="18" charset="0"/>
              </a:rPr>
              <a:t> </a:t>
            </a:r>
            <a:r>
              <a:rPr lang="fr-FR" dirty="0" err="1" smtClean="0">
                <a:latin typeface="Cambria" panose="02040503050406030204" pitchFamily="18" charset="0"/>
              </a:rPr>
              <a:t>watch</a:t>
            </a:r>
            <a:r>
              <a:rPr lang="fr-FR" dirty="0" smtClean="0">
                <a:latin typeface="Cambria" panose="02040503050406030204" pitchFamily="18" charset="0"/>
              </a:rPr>
              <a:t> </a:t>
            </a:r>
            <a:r>
              <a:rPr lang="fr-FR" dirty="0" err="1" smtClean="0">
                <a:latin typeface="Cambria" panose="02040503050406030204" pitchFamily="18" charset="0"/>
              </a:rPr>
              <a:t>tower</a:t>
            </a:r>
            <a:r>
              <a:rPr lang="fr-FR" dirty="0" smtClean="0">
                <a:latin typeface="Cambria" panose="02040503050406030204" pitchFamily="18" charset="0"/>
              </a:rPr>
              <a:t> in the </a:t>
            </a:r>
            <a:r>
              <a:rPr lang="fr-FR" dirty="0" err="1" smtClean="0">
                <a:latin typeface="Cambria" panose="02040503050406030204" pitchFamily="18" charset="0"/>
              </a:rPr>
              <a:t>vineyard</a:t>
            </a:r>
            <a:r>
              <a:rPr lang="fr-FR" dirty="0" smtClean="0">
                <a:latin typeface="Cambria" panose="02040503050406030204" pitchFamily="18" charset="0"/>
              </a:rPr>
              <a:t>.</a:t>
            </a:r>
            <a:endParaRPr lang="fr-FR" dirty="0">
              <a:latin typeface="Cambria" panose="02040503050406030204" pitchFamily="18" charset="0"/>
            </a:endParaRPr>
          </a:p>
        </p:txBody>
      </p:sp>
    </p:spTree>
    <p:extLst>
      <p:ext uri="{BB962C8B-B14F-4D97-AF65-F5344CB8AC3E}">
        <p14:creationId xmlns:p14="http://schemas.microsoft.com/office/powerpoint/2010/main" val="3706647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120" y="5042722"/>
            <a:ext cx="8282379" cy="356191"/>
          </a:xfrm>
        </p:spPr>
        <p:txBody>
          <a:bodyPr>
            <a:normAutofit fontScale="25000" lnSpcReduction="20000"/>
          </a:bodyPr>
          <a:lstStyle/>
          <a:p>
            <a:pPr marL="0" indent="0">
              <a:buNone/>
            </a:pPr>
            <a:r>
              <a:rPr lang="en-US" sz="7200" dirty="0" smtClean="0">
                <a:latin typeface="Cambria" panose="02040503050406030204" pitchFamily="18" charset="0"/>
              </a:rPr>
              <a:t>The geological fault of </a:t>
            </a:r>
            <a:r>
              <a:rPr lang="en-US" sz="7200" dirty="0" err="1" smtClean="0">
                <a:latin typeface="Cambria" panose="02040503050406030204" pitchFamily="18" charset="0"/>
              </a:rPr>
              <a:t>Pommard</a:t>
            </a:r>
            <a:r>
              <a:rPr lang="en-US" sz="7200" dirty="0" smtClean="0">
                <a:latin typeface="Cambria" panose="02040503050406030204" pitchFamily="18" charset="0"/>
              </a:rPr>
              <a:t> runs through the vineyard and separates 2 regions;</a:t>
            </a:r>
          </a:p>
          <a:p>
            <a:pPr>
              <a:spcBef>
                <a:spcPct val="50000"/>
              </a:spcBef>
            </a:pPr>
            <a:r>
              <a:rPr lang="fr-FR" sz="7200" dirty="0">
                <a:latin typeface="Cambria" panose="02040503050406030204" pitchFamily="18" charset="0"/>
              </a:rPr>
              <a:t>The </a:t>
            </a:r>
            <a:r>
              <a:rPr lang="fr-FR" sz="7200" dirty="0" err="1">
                <a:latin typeface="Cambria" panose="02040503050406030204" pitchFamily="18" charset="0"/>
              </a:rPr>
              <a:t>side</a:t>
            </a:r>
            <a:r>
              <a:rPr lang="fr-FR" sz="7200" dirty="0">
                <a:latin typeface="Cambria" panose="02040503050406030204" pitchFamily="18" charset="0"/>
              </a:rPr>
              <a:t> of </a:t>
            </a:r>
            <a:r>
              <a:rPr lang="fr-FR" sz="7200" u="sng" dirty="0">
                <a:solidFill>
                  <a:srgbClr val="0000FF"/>
                </a:solidFill>
                <a:latin typeface="Cambria" panose="02040503050406030204" pitchFamily="18" charset="0"/>
              </a:rPr>
              <a:t>Volnay</a:t>
            </a:r>
            <a:r>
              <a:rPr lang="fr-FR" sz="7200" u="sng" dirty="0">
                <a:latin typeface="Cambria" panose="02040503050406030204" pitchFamily="18" charset="0"/>
              </a:rPr>
              <a:t> </a:t>
            </a:r>
            <a:r>
              <a:rPr lang="fr-FR" sz="7200" dirty="0" err="1">
                <a:latin typeface="Cambria" panose="02040503050406030204" pitchFamily="18" charset="0"/>
              </a:rPr>
              <a:t>with</a:t>
            </a:r>
            <a:r>
              <a:rPr lang="fr-FR" sz="7200" dirty="0">
                <a:latin typeface="Cambria" panose="02040503050406030204" pitchFamily="18" charset="0"/>
              </a:rPr>
              <a:t> </a:t>
            </a:r>
            <a:r>
              <a:rPr lang="fr-FR" sz="7200" dirty="0" err="1" smtClean="0">
                <a:latin typeface="Cambria" panose="02040503050406030204" pitchFamily="18" charset="0"/>
              </a:rPr>
              <a:t>iron</a:t>
            </a:r>
            <a:r>
              <a:rPr lang="fr-FR" sz="7200" dirty="0" smtClean="0">
                <a:latin typeface="Cambria" panose="02040503050406030204" pitchFamily="18" charset="0"/>
              </a:rPr>
              <a:t> </a:t>
            </a:r>
            <a:r>
              <a:rPr lang="fr-FR" sz="7200" dirty="0" err="1" smtClean="0">
                <a:latin typeface="Cambria" panose="02040503050406030204" pitchFamily="18" charset="0"/>
              </a:rPr>
              <a:t>rich</a:t>
            </a:r>
            <a:r>
              <a:rPr lang="fr-FR" sz="7200" dirty="0" smtClean="0">
                <a:latin typeface="Cambria" panose="02040503050406030204" pitchFamily="18" charset="0"/>
              </a:rPr>
              <a:t> </a:t>
            </a:r>
            <a:r>
              <a:rPr lang="fr-FR" sz="7200" dirty="0" err="1" smtClean="0">
                <a:latin typeface="Cambria" panose="02040503050406030204" pitchFamily="18" charset="0"/>
              </a:rPr>
              <a:t>soils</a:t>
            </a:r>
            <a:r>
              <a:rPr lang="fr-FR" sz="7200" dirty="0" smtClean="0">
                <a:latin typeface="Cambria" panose="02040503050406030204" pitchFamily="18" charset="0"/>
              </a:rPr>
              <a:t>, </a:t>
            </a:r>
            <a:r>
              <a:rPr lang="fr-FR" sz="7200" dirty="0" err="1" smtClean="0">
                <a:latin typeface="Cambria" panose="02040503050406030204" pitchFamily="18" charset="0"/>
              </a:rPr>
              <a:t>giving</a:t>
            </a:r>
            <a:r>
              <a:rPr lang="fr-FR" sz="7200" dirty="0" smtClean="0">
                <a:latin typeface="Cambria" panose="02040503050406030204" pitchFamily="18" charset="0"/>
              </a:rPr>
              <a:t>  more </a:t>
            </a:r>
            <a:r>
              <a:rPr lang="fr-FR" sz="7200" dirty="0" err="1" smtClean="0">
                <a:latin typeface="Cambria" panose="02040503050406030204" pitchFamily="18" charset="0"/>
              </a:rPr>
              <a:t>powerful</a:t>
            </a:r>
            <a:r>
              <a:rPr lang="fr-FR" sz="7200" dirty="0" smtClean="0">
                <a:latin typeface="Cambria" panose="02040503050406030204" pitchFamily="18" charset="0"/>
              </a:rPr>
              <a:t>,  </a:t>
            </a:r>
            <a:r>
              <a:rPr lang="fr-FR" sz="7200" dirty="0" err="1" smtClean="0">
                <a:latin typeface="Cambria" panose="02040503050406030204" pitchFamily="18" charset="0"/>
              </a:rPr>
              <a:t>tannic</a:t>
            </a:r>
            <a:r>
              <a:rPr lang="fr-FR" sz="7200" dirty="0" smtClean="0">
                <a:latin typeface="Cambria" panose="02040503050406030204" pitchFamily="18" charset="0"/>
              </a:rPr>
              <a:t>, </a:t>
            </a:r>
            <a:r>
              <a:rPr lang="fr-FR" sz="7200" dirty="0" err="1" smtClean="0">
                <a:latin typeface="Cambria" panose="02040503050406030204" pitchFamily="18" charset="0"/>
              </a:rPr>
              <a:t>wines</a:t>
            </a:r>
            <a:r>
              <a:rPr lang="fr-FR" sz="7200" dirty="0" smtClean="0">
                <a:latin typeface="Cambria" panose="02040503050406030204" pitchFamily="18" charset="0"/>
              </a:rPr>
              <a:t>  </a:t>
            </a:r>
            <a:r>
              <a:rPr lang="fr-FR" sz="7200" dirty="0" err="1">
                <a:latin typeface="Cambria" panose="02040503050406030204" pitchFamily="18" charset="0"/>
              </a:rPr>
              <a:t>like</a:t>
            </a:r>
            <a:r>
              <a:rPr lang="fr-FR" sz="7200" dirty="0">
                <a:latin typeface="Cambria" panose="02040503050406030204" pitchFamily="18" charset="0"/>
              </a:rPr>
              <a:t> the Pommard 1er cru les </a:t>
            </a:r>
            <a:r>
              <a:rPr lang="fr-FR" sz="7200" dirty="0" err="1" smtClean="0">
                <a:latin typeface="Cambria" panose="02040503050406030204" pitchFamily="18" charset="0"/>
              </a:rPr>
              <a:t>Rugiens</a:t>
            </a:r>
            <a:r>
              <a:rPr lang="fr-FR" sz="7200" dirty="0" smtClean="0">
                <a:latin typeface="Cambria" panose="02040503050406030204" pitchFamily="18" charset="0"/>
              </a:rPr>
              <a:t>.</a:t>
            </a:r>
          </a:p>
          <a:p>
            <a:pPr>
              <a:spcBef>
                <a:spcPct val="50000"/>
              </a:spcBef>
            </a:pPr>
            <a:r>
              <a:rPr lang="fr-FR" sz="7200" dirty="0">
                <a:latin typeface="Cambria" panose="02040503050406030204" pitchFamily="18" charset="0"/>
              </a:rPr>
              <a:t>The </a:t>
            </a:r>
            <a:r>
              <a:rPr lang="fr-FR" sz="7200" dirty="0" err="1">
                <a:latin typeface="Cambria" panose="02040503050406030204" pitchFamily="18" charset="0"/>
              </a:rPr>
              <a:t>side</a:t>
            </a:r>
            <a:r>
              <a:rPr lang="fr-FR" sz="7200" dirty="0">
                <a:latin typeface="Cambria" panose="02040503050406030204" pitchFamily="18" charset="0"/>
              </a:rPr>
              <a:t> of </a:t>
            </a:r>
            <a:r>
              <a:rPr lang="fr-FR" sz="7200" u="sng" dirty="0">
                <a:solidFill>
                  <a:srgbClr val="0000FF"/>
                </a:solidFill>
                <a:latin typeface="Cambria" panose="02040503050406030204" pitchFamily="18" charset="0"/>
              </a:rPr>
              <a:t>Beaune</a:t>
            </a:r>
            <a:r>
              <a:rPr lang="fr-FR" sz="7200" dirty="0">
                <a:latin typeface="Cambria" panose="02040503050406030204" pitchFamily="18" charset="0"/>
              </a:rPr>
              <a:t>, </a:t>
            </a:r>
            <a:r>
              <a:rPr lang="fr-FR" sz="7200" dirty="0" err="1" smtClean="0">
                <a:latin typeface="Cambria" panose="02040503050406030204" pitchFamily="18" charset="0"/>
              </a:rPr>
              <a:t>with</a:t>
            </a:r>
            <a:r>
              <a:rPr lang="fr-FR" sz="7200" dirty="0" smtClean="0">
                <a:latin typeface="Cambria" panose="02040503050406030204" pitchFamily="18" charset="0"/>
              </a:rPr>
              <a:t> more </a:t>
            </a:r>
            <a:r>
              <a:rPr lang="fr-FR" sz="7200" dirty="0" err="1" smtClean="0">
                <a:latin typeface="Cambria" panose="02040503050406030204" pitchFamily="18" charset="0"/>
              </a:rPr>
              <a:t>limestone</a:t>
            </a:r>
            <a:r>
              <a:rPr lang="fr-FR" sz="7200" dirty="0" smtClean="0">
                <a:latin typeface="Cambria" panose="02040503050406030204" pitchFamily="18" charset="0"/>
              </a:rPr>
              <a:t>  in </a:t>
            </a:r>
            <a:r>
              <a:rPr lang="fr-FR" sz="7200" dirty="0">
                <a:latin typeface="Cambria" panose="02040503050406030204" pitchFamily="18" charset="0"/>
              </a:rPr>
              <a:t>the </a:t>
            </a:r>
            <a:r>
              <a:rPr lang="fr-FR" sz="7200" dirty="0" err="1" smtClean="0">
                <a:latin typeface="Cambria" panose="02040503050406030204" pitchFamily="18" charset="0"/>
              </a:rPr>
              <a:t>soil</a:t>
            </a:r>
            <a:r>
              <a:rPr lang="fr-FR" sz="7200" dirty="0" smtClean="0">
                <a:latin typeface="Cambria" panose="02040503050406030204" pitchFamily="18" charset="0"/>
              </a:rPr>
              <a:t>, </a:t>
            </a:r>
            <a:r>
              <a:rPr lang="fr-FR" sz="7200" dirty="0" err="1" smtClean="0">
                <a:latin typeface="Cambria" panose="02040503050406030204" pitchFamily="18" charset="0"/>
              </a:rPr>
              <a:t>producing</a:t>
            </a:r>
            <a:r>
              <a:rPr lang="fr-FR" sz="7200" dirty="0" smtClean="0">
                <a:latin typeface="Cambria" panose="02040503050406030204" pitchFamily="18" charset="0"/>
              </a:rPr>
              <a:t> </a:t>
            </a:r>
            <a:r>
              <a:rPr lang="fr-FR" sz="7200" dirty="0" err="1" smtClean="0">
                <a:latin typeface="Cambria" panose="02040503050406030204" pitchFamily="18" charset="0"/>
              </a:rPr>
              <a:t>deep</a:t>
            </a:r>
            <a:r>
              <a:rPr lang="fr-FR" sz="7200" dirty="0" smtClean="0">
                <a:latin typeface="Cambria" panose="02040503050406030204" pitchFamily="18" charset="0"/>
              </a:rPr>
              <a:t>, </a:t>
            </a:r>
            <a:r>
              <a:rPr lang="fr-FR" sz="7200" dirty="0" err="1" smtClean="0">
                <a:latin typeface="Cambria" panose="02040503050406030204" pitchFamily="18" charset="0"/>
              </a:rPr>
              <a:t>very</a:t>
            </a:r>
            <a:r>
              <a:rPr lang="fr-FR" sz="7200" dirty="0" smtClean="0">
                <a:latin typeface="Cambria" panose="02040503050406030204" pitchFamily="18" charset="0"/>
              </a:rPr>
              <a:t> </a:t>
            </a:r>
            <a:r>
              <a:rPr lang="fr-FR" sz="7200" dirty="0" err="1" smtClean="0">
                <a:latin typeface="Cambria" panose="02040503050406030204" pitchFamily="18" charset="0"/>
              </a:rPr>
              <a:t>elegant</a:t>
            </a:r>
            <a:r>
              <a:rPr lang="fr-FR" sz="7200" dirty="0" smtClean="0">
                <a:latin typeface="Cambria" panose="02040503050406030204" pitchFamily="18" charset="0"/>
              </a:rPr>
              <a:t> </a:t>
            </a:r>
            <a:r>
              <a:rPr lang="fr-FR" sz="7200" dirty="0" err="1" smtClean="0">
                <a:latin typeface="Cambria" panose="02040503050406030204" pitchFamily="18" charset="0"/>
              </a:rPr>
              <a:t>wines</a:t>
            </a:r>
            <a:r>
              <a:rPr lang="fr-FR" sz="7200" dirty="0" smtClean="0">
                <a:latin typeface="Cambria" panose="02040503050406030204" pitchFamily="18" charset="0"/>
              </a:rPr>
              <a:t>  </a:t>
            </a:r>
            <a:r>
              <a:rPr lang="fr-FR" sz="7200" dirty="0" err="1" smtClean="0">
                <a:latin typeface="Cambria" panose="02040503050406030204" pitchFamily="18" charset="0"/>
              </a:rPr>
              <a:t>like</a:t>
            </a:r>
            <a:r>
              <a:rPr lang="fr-FR" sz="7200" dirty="0" smtClean="0">
                <a:latin typeface="Cambria" panose="02040503050406030204" pitchFamily="18" charset="0"/>
              </a:rPr>
              <a:t> the Beaune 1</a:t>
            </a:r>
            <a:r>
              <a:rPr lang="fr-FR" sz="7200" baseline="30000" dirty="0" smtClean="0">
                <a:latin typeface="Cambria" panose="02040503050406030204" pitchFamily="18" charset="0"/>
              </a:rPr>
              <a:t>er</a:t>
            </a:r>
            <a:r>
              <a:rPr lang="fr-FR" sz="7200" dirty="0" smtClean="0">
                <a:latin typeface="Cambria" panose="02040503050406030204" pitchFamily="18" charset="0"/>
              </a:rPr>
              <a:t> Cru </a:t>
            </a:r>
            <a:r>
              <a:rPr lang="fr-FR" sz="7200" dirty="0" err="1" smtClean="0">
                <a:latin typeface="Cambria" panose="02040503050406030204" pitchFamily="18" charset="0"/>
              </a:rPr>
              <a:t>Boucherottes</a:t>
            </a:r>
            <a:r>
              <a:rPr lang="fr-FR" sz="7200" dirty="0" smtClean="0">
                <a:latin typeface="Cambria" panose="02040503050406030204" pitchFamily="18" charset="0"/>
              </a:rPr>
              <a:t>.</a:t>
            </a:r>
            <a:endParaRPr lang="fr-FR" sz="7200" dirty="0">
              <a:latin typeface="Cambria" panose="02040503050406030204" pitchFamily="18" charset="0"/>
            </a:endParaRPr>
          </a:p>
          <a:p>
            <a:pPr>
              <a:spcBef>
                <a:spcPct val="50000"/>
              </a:spcBef>
            </a:pPr>
            <a:endParaRPr lang="fr-FR" b="1"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821" y="383447"/>
            <a:ext cx="6758229" cy="4484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Line 6"/>
          <p:cNvSpPr>
            <a:spLocks noChangeShapeType="1"/>
          </p:cNvSpPr>
          <p:nvPr/>
        </p:nvSpPr>
        <p:spPr bwMode="auto">
          <a:xfrm flipH="1">
            <a:off x="3360131" y="796310"/>
            <a:ext cx="1729725" cy="4246412"/>
          </a:xfrm>
          <a:prstGeom prst="line">
            <a:avLst/>
          </a:prstGeom>
          <a:noFill/>
          <a:ln w="381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kern="1200"/>
          </a:p>
        </p:txBody>
      </p:sp>
    </p:spTree>
    <p:extLst>
      <p:ext uri="{BB962C8B-B14F-4D97-AF65-F5344CB8AC3E}">
        <p14:creationId xmlns:p14="http://schemas.microsoft.com/office/powerpoint/2010/main" val="516549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593" y="902614"/>
            <a:ext cx="8451563" cy="56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AutoShape 7"/>
          <p:cNvSpPr>
            <a:spLocks noChangeArrowheads="1"/>
          </p:cNvSpPr>
          <p:nvPr/>
        </p:nvSpPr>
        <p:spPr bwMode="auto">
          <a:xfrm>
            <a:off x="6564635" y="298588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6" name="AutoShape 7"/>
          <p:cNvSpPr>
            <a:spLocks noChangeArrowheads="1"/>
          </p:cNvSpPr>
          <p:nvPr/>
        </p:nvSpPr>
        <p:spPr bwMode="auto">
          <a:xfrm>
            <a:off x="3440971" y="200333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Tree>
    <p:extLst>
      <p:ext uri="{BB962C8B-B14F-4D97-AF65-F5344CB8AC3E}">
        <p14:creationId xmlns:p14="http://schemas.microsoft.com/office/powerpoint/2010/main" val="3956561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02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7338" y="160960"/>
            <a:ext cx="6951873" cy="5053886"/>
          </a:xfrm>
          <a:prstGeom prst="rect">
            <a:avLst/>
          </a:prstGeom>
        </p:spPr>
      </p:pic>
      <p:sp>
        <p:nvSpPr>
          <p:cNvPr id="5" name="TextBox 4"/>
          <p:cNvSpPr txBox="1"/>
          <p:nvPr/>
        </p:nvSpPr>
        <p:spPr>
          <a:xfrm>
            <a:off x="704850" y="5350116"/>
            <a:ext cx="7816850" cy="1200329"/>
          </a:xfrm>
          <a:prstGeom prst="rect">
            <a:avLst/>
          </a:prstGeom>
          <a:noFill/>
        </p:spPr>
        <p:txBody>
          <a:bodyPr wrap="square" rtlCol="0">
            <a:spAutoFit/>
          </a:bodyPr>
          <a:lstStyle/>
          <a:p>
            <a:r>
              <a:rPr lang="en-US" dirty="0" smtClean="0">
                <a:latin typeface="Cambria" panose="02040503050406030204" pitchFamily="18" charset="0"/>
              </a:rPr>
              <a:t>“Les </a:t>
            </a:r>
            <a:r>
              <a:rPr lang="en-US" dirty="0" err="1" smtClean="0">
                <a:latin typeface="Cambria" panose="02040503050406030204" pitchFamily="18" charset="0"/>
              </a:rPr>
              <a:t>Chanlins</a:t>
            </a:r>
            <a:r>
              <a:rPr lang="en-US" dirty="0" smtClean="0">
                <a:latin typeface="Cambria" panose="02040503050406030204" pitchFamily="18" charset="0"/>
              </a:rPr>
              <a:t>”, a </a:t>
            </a:r>
            <a:r>
              <a:rPr lang="en-US" dirty="0">
                <a:latin typeface="Cambria" panose="02040503050406030204" pitchFamily="18" charset="0"/>
              </a:rPr>
              <a:t>premier cru bordering </a:t>
            </a:r>
            <a:r>
              <a:rPr lang="en-US" dirty="0" err="1">
                <a:latin typeface="Cambria" panose="02040503050406030204" pitchFamily="18" charset="0"/>
              </a:rPr>
              <a:t>Volnay</a:t>
            </a:r>
            <a:r>
              <a:rPr lang="en-US" dirty="0">
                <a:latin typeface="Cambria" panose="02040503050406030204" pitchFamily="18" charset="0"/>
              </a:rPr>
              <a:t>, </a:t>
            </a:r>
            <a:r>
              <a:rPr lang="en-US" dirty="0" smtClean="0">
                <a:latin typeface="Cambria" panose="02040503050406030204" pitchFamily="18" charset="0"/>
              </a:rPr>
              <a:t>is a continuation </a:t>
            </a:r>
            <a:r>
              <a:rPr lang="en-US" dirty="0">
                <a:latin typeface="Cambria" panose="02040503050406030204" pitchFamily="18" charset="0"/>
              </a:rPr>
              <a:t>of </a:t>
            </a:r>
            <a:r>
              <a:rPr lang="en-US" dirty="0" err="1">
                <a:latin typeface="Cambria" panose="02040503050406030204" pitchFamily="18" charset="0"/>
              </a:rPr>
              <a:t>Volnay</a:t>
            </a:r>
            <a:r>
              <a:rPr lang="en-US" dirty="0">
                <a:latin typeface="Cambria" panose="02040503050406030204" pitchFamily="18" charset="0"/>
              </a:rPr>
              <a:t> </a:t>
            </a:r>
            <a:r>
              <a:rPr lang="en-US" dirty="0" err="1">
                <a:latin typeface="Cambria" panose="02040503050406030204" pitchFamily="18" charset="0"/>
              </a:rPr>
              <a:t>Pitures</a:t>
            </a:r>
            <a:r>
              <a:rPr lang="en-US" dirty="0">
                <a:latin typeface="Cambria" panose="02040503050406030204" pitchFamily="18" charset="0"/>
              </a:rPr>
              <a:t> (formerly known as </a:t>
            </a:r>
            <a:r>
              <a:rPr lang="en-US" dirty="0" err="1">
                <a:latin typeface="Cambria" panose="02040503050406030204" pitchFamily="18" charset="0"/>
              </a:rPr>
              <a:t>Volnay</a:t>
            </a:r>
            <a:r>
              <a:rPr lang="en-US" dirty="0">
                <a:latin typeface="Cambria" panose="02040503050406030204" pitchFamily="18" charset="0"/>
              </a:rPr>
              <a:t> </a:t>
            </a:r>
            <a:r>
              <a:rPr lang="en-US" dirty="0" err="1" smtClean="0">
                <a:latin typeface="Cambria" panose="02040503050406030204" pitchFamily="18" charset="0"/>
              </a:rPr>
              <a:t>Chanlins</a:t>
            </a:r>
            <a:r>
              <a:rPr lang="en-US" dirty="0" smtClean="0">
                <a:latin typeface="Cambria" panose="02040503050406030204" pitchFamily="18" charset="0"/>
              </a:rPr>
              <a:t>)</a:t>
            </a:r>
            <a:r>
              <a:rPr lang="en-US" dirty="0">
                <a:latin typeface="Cambria" panose="02040503050406030204" pitchFamily="18" charset="0"/>
              </a:rPr>
              <a:t>, the vineyard is steep with more limestone and pebbles rather than clay, producing </a:t>
            </a:r>
            <a:r>
              <a:rPr lang="en-US" dirty="0" smtClean="0">
                <a:latin typeface="Cambria" panose="02040503050406030204" pitchFamily="18" charset="0"/>
              </a:rPr>
              <a:t>classic wines which </a:t>
            </a:r>
            <a:r>
              <a:rPr lang="en-US" dirty="0">
                <a:latin typeface="Cambria" panose="02040503050406030204" pitchFamily="18" charset="0"/>
              </a:rPr>
              <a:t>are </a:t>
            </a:r>
            <a:r>
              <a:rPr lang="en-US" dirty="0" smtClean="0">
                <a:latin typeface="Cambria" panose="02040503050406030204" pitchFamily="18" charset="0"/>
              </a:rPr>
              <a:t>typically generous and long lived .</a:t>
            </a:r>
            <a:endParaRPr lang="en-US" dirty="0">
              <a:latin typeface="Cambria" panose="02040503050406030204" pitchFamily="18" charset="0"/>
            </a:endParaRPr>
          </a:p>
        </p:txBody>
      </p:sp>
    </p:spTree>
    <p:extLst>
      <p:ext uri="{BB962C8B-B14F-4D97-AF65-F5344CB8AC3E}">
        <p14:creationId xmlns:p14="http://schemas.microsoft.com/office/powerpoint/2010/main" val="613165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035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64" y="184305"/>
            <a:ext cx="6944222" cy="5179202"/>
          </a:xfrm>
          <a:prstGeom prst="rect">
            <a:avLst/>
          </a:prstGeom>
        </p:spPr>
      </p:pic>
      <p:sp>
        <p:nvSpPr>
          <p:cNvPr id="5" name="TextBox 4"/>
          <p:cNvSpPr txBox="1"/>
          <p:nvPr/>
        </p:nvSpPr>
        <p:spPr>
          <a:xfrm>
            <a:off x="679450" y="5363507"/>
            <a:ext cx="7816850" cy="1200329"/>
          </a:xfrm>
          <a:prstGeom prst="rect">
            <a:avLst/>
          </a:prstGeom>
          <a:noFill/>
        </p:spPr>
        <p:txBody>
          <a:bodyPr wrap="square" rtlCol="0">
            <a:spAutoFit/>
          </a:bodyPr>
          <a:lstStyle/>
          <a:p>
            <a:r>
              <a:rPr lang="en-US" dirty="0">
                <a:latin typeface="Cambria" panose="02040503050406030204" pitchFamily="18" charset="0"/>
              </a:rPr>
              <a:t>"Les </a:t>
            </a:r>
            <a:r>
              <a:rPr lang="en-US" dirty="0" err="1">
                <a:latin typeface="Cambria" panose="02040503050406030204" pitchFamily="18" charset="0"/>
              </a:rPr>
              <a:t>Pézerolles</a:t>
            </a:r>
            <a:r>
              <a:rPr lang="en-US" dirty="0">
                <a:latin typeface="Cambria" panose="02040503050406030204" pitchFamily="18" charset="0"/>
              </a:rPr>
              <a:t>", </a:t>
            </a:r>
            <a:r>
              <a:rPr lang="en-US" dirty="0" smtClean="0">
                <a:latin typeface="Cambria" panose="02040503050406030204" pitchFamily="18" charset="0"/>
              </a:rPr>
              <a:t>Premier Cru, produces a refined </a:t>
            </a:r>
            <a:r>
              <a:rPr lang="en-US" dirty="0" err="1" smtClean="0">
                <a:latin typeface="Cambria" panose="02040503050406030204" pitchFamily="18" charset="0"/>
              </a:rPr>
              <a:t>Pommard</a:t>
            </a:r>
            <a:r>
              <a:rPr lang="en-US" dirty="0" smtClean="0">
                <a:latin typeface="Cambria" panose="02040503050406030204" pitchFamily="18" charset="0"/>
              </a:rPr>
              <a:t>, akin </a:t>
            </a:r>
            <a:r>
              <a:rPr lang="en-US" dirty="0">
                <a:latin typeface="Cambria" panose="02040503050406030204" pitchFamily="18" charset="0"/>
              </a:rPr>
              <a:t>to </a:t>
            </a:r>
            <a:r>
              <a:rPr lang="en-US" dirty="0" err="1" smtClean="0">
                <a:latin typeface="Cambria" panose="02040503050406030204" pitchFamily="18" charset="0"/>
              </a:rPr>
              <a:t>Volnay</a:t>
            </a:r>
            <a:r>
              <a:rPr lang="en-US" dirty="0" smtClean="0">
                <a:latin typeface="Cambria" panose="02040503050406030204" pitchFamily="18" charset="0"/>
              </a:rPr>
              <a:t>. The </a:t>
            </a:r>
            <a:r>
              <a:rPr lang="en-US" dirty="0">
                <a:latin typeface="Cambria" panose="02040503050406030204" pitchFamily="18" charset="0"/>
              </a:rPr>
              <a:t>name comes from the old French "</a:t>
            </a:r>
            <a:r>
              <a:rPr lang="en-US" dirty="0" err="1">
                <a:latin typeface="Cambria" panose="02040503050406030204" pitchFamily="18" charset="0"/>
              </a:rPr>
              <a:t>Poizerolles</a:t>
            </a:r>
            <a:r>
              <a:rPr lang="en-US" dirty="0">
                <a:latin typeface="Cambria" panose="02040503050406030204" pitchFamily="18" charset="0"/>
              </a:rPr>
              <a:t>", </a:t>
            </a:r>
            <a:r>
              <a:rPr lang="en-US" dirty="0" smtClean="0">
                <a:latin typeface="Cambria" panose="02040503050406030204" pitchFamily="18" charset="0"/>
              </a:rPr>
              <a:t>which meant </a:t>
            </a:r>
            <a:r>
              <a:rPr lang="en-US" dirty="0">
                <a:latin typeface="Cambria" panose="02040503050406030204" pitchFamily="18" charset="0"/>
              </a:rPr>
              <a:t>"</a:t>
            </a:r>
            <a:r>
              <a:rPr lang="en-US" dirty="0" smtClean="0">
                <a:latin typeface="Cambria" panose="02040503050406030204" pitchFamily="18" charset="0"/>
              </a:rPr>
              <a:t>chickpeas”,  likely cultivated </a:t>
            </a:r>
            <a:r>
              <a:rPr lang="en-US" dirty="0">
                <a:latin typeface="Cambria" panose="02040503050406030204" pitchFamily="18" charset="0"/>
              </a:rPr>
              <a:t>next </a:t>
            </a:r>
            <a:r>
              <a:rPr lang="en-US" dirty="0" smtClean="0">
                <a:latin typeface="Cambria" panose="02040503050406030204" pitchFamily="18" charset="0"/>
              </a:rPr>
              <a:t>to the vines in the </a:t>
            </a:r>
            <a:r>
              <a:rPr lang="en-US" dirty="0">
                <a:latin typeface="Cambria" panose="02040503050406030204" pitchFamily="18" charset="0"/>
              </a:rPr>
              <a:t>M</a:t>
            </a:r>
            <a:r>
              <a:rPr lang="en-US" dirty="0" smtClean="0">
                <a:latin typeface="Cambria" panose="02040503050406030204" pitchFamily="18" charset="0"/>
              </a:rPr>
              <a:t>iddle Ages. The wine has floral notes, subtle red fruit aromas, and a very elegant structure. </a:t>
            </a:r>
            <a:endParaRPr lang="en-US" dirty="0">
              <a:latin typeface="Cambria" panose="02040503050406030204" pitchFamily="18" charset="0"/>
            </a:endParaRPr>
          </a:p>
        </p:txBody>
      </p:sp>
    </p:spTree>
    <p:extLst>
      <p:ext uri="{BB962C8B-B14F-4D97-AF65-F5344CB8AC3E}">
        <p14:creationId xmlns:p14="http://schemas.microsoft.com/office/powerpoint/2010/main" val="2049021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25143" y="-1159889"/>
            <a:ext cx="6399900" cy="9050185"/>
          </a:xfrm>
        </p:spPr>
      </p:pic>
    </p:spTree>
    <p:extLst>
      <p:ext uri="{BB962C8B-B14F-4D97-AF65-F5344CB8AC3E}">
        <p14:creationId xmlns:p14="http://schemas.microsoft.com/office/powerpoint/2010/main" val="126294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0px-Vignobles_cotes_de_nuits-fr.svg.png"/>
          <p:cNvPicPr>
            <a:picLocks noGrp="1" noChangeAspect="1"/>
          </p:cNvPicPr>
          <p:nvPr>
            <p:ph idx="1"/>
          </p:nvPr>
        </p:nvPicPr>
        <p:blipFill>
          <a:blip r:embed="rId2" cstate="screen">
            <a:extLst>
              <a:ext uri="{28A0092B-C50C-407E-A947-70E740481C1C}">
                <a14:useLocalDpi xmlns:a14="http://schemas.microsoft.com/office/drawing/2010/main"/>
              </a:ext>
            </a:extLst>
          </a:blip>
          <a:srcRect l="-48507" r="-48507"/>
          <a:stretch>
            <a:fillRect/>
          </a:stretch>
        </p:blipFill>
        <p:spPr>
          <a:xfrm>
            <a:off x="-1004524" y="679450"/>
            <a:ext cx="10091434" cy="5549900"/>
          </a:xfrm>
        </p:spPr>
      </p:pic>
      <p:sp>
        <p:nvSpPr>
          <p:cNvPr id="5" name="TextBox 4"/>
          <p:cNvSpPr txBox="1"/>
          <p:nvPr/>
        </p:nvSpPr>
        <p:spPr>
          <a:xfrm>
            <a:off x="1911350" y="133350"/>
            <a:ext cx="6553200" cy="830997"/>
          </a:xfrm>
          <a:prstGeom prst="rect">
            <a:avLst/>
          </a:prstGeom>
          <a:noFill/>
        </p:spPr>
        <p:txBody>
          <a:bodyPr wrap="square" rtlCol="0">
            <a:spAutoFit/>
          </a:bodyPr>
          <a:lstStyle/>
          <a:p>
            <a:pPr algn="ctr"/>
            <a:r>
              <a:rPr lang="en-US" sz="4800" b="1" dirty="0" smtClean="0"/>
              <a:t>Cote de </a:t>
            </a:r>
            <a:r>
              <a:rPr lang="en-US" sz="4800" b="1" dirty="0" err="1" smtClean="0"/>
              <a:t>Nuits</a:t>
            </a:r>
            <a:endParaRPr lang="en-US" sz="4800" b="1" dirty="0"/>
          </a:p>
        </p:txBody>
      </p:sp>
    </p:spTree>
    <p:extLst>
      <p:ext uri="{BB962C8B-B14F-4D97-AF65-F5344CB8AC3E}">
        <p14:creationId xmlns:p14="http://schemas.microsoft.com/office/powerpoint/2010/main" val="1803297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sne.pdf"/>
          <p:cNvPicPr>
            <a:picLocks noChangeAspect="1"/>
          </p:cNvPicPr>
          <p:nvPr/>
        </p:nvPicPr>
        <p:blipFill rotWithShape="1">
          <a:blip r:embed="rId2" cstate="screen">
            <a:extLst>
              <a:ext uri="{28A0092B-C50C-407E-A947-70E740481C1C}">
                <a14:useLocalDpi xmlns:a14="http://schemas.microsoft.com/office/drawing/2010/main"/>
              </a:ext>
            </a:extLst>
          </a:blip>
          <a:srcRect t="9012" r="13841" b="21075"/>
          <a:stretch/>
        </p:blipFill>
        <p:spPr>
          <a:xfrm>
            <a:off x="1408872" y="182402"/>
            <a:ext cx="6254313" cy="6567649"/>
          </a:xfrm>
          <a:prstGeom prst="rect">
            <a:avLst/>
          </a:prstGeom>
        </p:spPr>
      </p:pic>
      <p:sp>
        <p:nvSpPr>
          <p:cNvPr id="5" name="AutoShape 7"/>
          <p:cNvSpPr>
            <a:spLocks noChangeArrowheads="1"/>
          </p:cNvSpPr>
          <p:nvPr/>
        </p:nvSpPr>
        <p:spPr bwMode="auto">
          <a:xfrm>
            <a:off x="2801786" y="539963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7" name="AutoShape 7"/>
          <p:cNvSpPr>
            <a:spLocks noChangeArrowheads="1"/>
          </p:cNvSpPr>
          <p:nvPr/>
        </p:nvSpPr>
        <p:spPr bwMode="auto">
          <a:xfrm>
            <a:off x="6209035" y="188094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8" name="AutoShape 7"/>
          <p:cNvSpPr>
            <a:spLocks noChangeArrowheads="1"/>
          </p:cNvSpPr>
          <p:nvPr/>
        </p:nvSpPr>
        <p:spPr bwMode="auto">
          <a:xfrm>
            <a:off x="5532263" y="399549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9" name="AutoShape 7"/>
          <p:cNvSpPr>
            <a:spLocks noChangeArrowheads="1"/>
          </p:cNvSpPr>
          <p:nvPr/>
        </p:nvSpPr>
        <p:spPr bwMode="auto">
          <a:xfrm>
            <a:off x="3239230" y="5714101"/>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10" name="AutoShape 7"/>
          <p:cNvSpPr>
            <a:spLocks noChangeArrowheads="1"/>
          </p:cNvSpPr>
          <p:nvPr/>
        </p:nvSpPr>
        <p:spPr bwMode="auto">
          <a:xfrm>
            <a:off x="4616027" y="294705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Tree>
    <p:extLst>
      <p:ext uri="{BB962C8B-B14F-4D97-AF65-F5344CB8AC3E}">
        <p14:creationId xmlns:p14="http://schemas.microsoft.com/office/powerpoint/2010/main" val="3338479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236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850" y="121186"/>
            <a:ext cx="7587497" cy="5378853"/>
          </a:xfrm>
          <a:prstGeom prst="rect">
            <a:avLst/>
          </a:prstGeom>
        </p:spPr>
      </p:pic>
      <p:sp>
        <p:nvSpPr>
          <p:cNvPr id="6" name="TextBox 5"/>
          <p:cNvSpPr txBox="1"/>
          <p:nvPr/>
        </p:nvSpPr>
        <p:spPr>
          <a:xfrm>
            <a:off x="679450" y="5500039"/>
            <a:ext cx="7816850" cy="1200329"/>
          </a:xfrm>
          <a:prstGeom prst="rect">
            <a:avLst/>
          </a:prstGeom>
          <a:noFill/>
        </p:spPr>
        <p:txBody>
          <a:bodyPr wrap="square" rtlCol="0">
            <a:spAutoFit/>
          </a:bodyPr>
          <a:lstStyle/>
          <a:p>
            <a:r>
              <a:rPr lang="en-US" dirty="0" smtClean="0">
                <a:solidFill>
                  <a:srgbClr val="000000"/>
                </a:solidFill>
                <a:latin typeface="Cambria" panose="02040503050406030204" pitchFamily="18" charset="0"/>
              </a:rPr>
              <a:t>The wine comes from a vineyard located on top of the plateau overlooking the Cotes de </a:t>
            </a:r>
            <a:r>
              <a:rPr lang="en-US" dirty="0" err="1" smtClean="0">
                <a:solidFill>
                  <a:srgbClr val="000000"/>
                </a:solidFill>
                <a:latin typeface="Cambria" panose="02040503050406030204" pitchFamily="18" charset="0"/>
              </a:rPr>
              <a:t>Nuits</a:t>
            </a:r>
            <a:r>
              <a:rPr lang="en-US" dirty="0" smtClean="0">
                <a:solidFill>
                  <a:srgbClr val="000000"/>
                </a:solidFill>
                <a:latin typeface="Cambria" panose="02040503050406030204" pitchFamily="18" charset="0"/>
              </a:rPr>
              <a:t>; greater variability of supply depending on the vintage and its climate, but constantly rich fruit, full body and long aftertaste. Stylish Burgundy!</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560078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221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 y="0"/>
            <a:ext cx="7962900" cy="5967215"/>
          </a:xfrm>
          <a:prstGeom prst="rect">
            <a:avLst/>
          </a:prstGeom>
        </p:spPr>
      </p:pic>
      <p:sp>
        <p:nvSpPr>
          <p:cNvPr id="5" name="TextBox 4"/>
          <p:cNvSpPr txBox="1"/>
          <p:nvPr/>
        </p:nvSpPr>
        <p:spPr>
          <a:xfrm>
            <a:off x="190500" y="5492750"/>
            <a:ext cx="8953500" cy="923330"/>
          </a:xfrm>
          <a:prstGeom prst="rect">
            <a:avLst/>
          </a:prstGeom>
          <a:noFill/>
        </p:spPr>
        <p:txBody>
          <a:bodyPr wrap="square" rtlCol="0">
            <a:spAutoFit/>
          </a:bodyPr>
          <a:lstStyle/>
          <a:p>
            <a:r>
              <a:rPr lang="en-US" dirty="0" smtClean="0">
                <a:latin typeface="Cambria" panose="02040503050406030204" pitchFamily="18" charset="0"/>
              </a:rPr>
              <a:t>Part of the name of </a:t>
            </a:r>
            <a:r>
              <a:rPr lang="en-US" dirty="0" err="1" smtClean="0">
                <a:latin typeface="Cambria" panose="02040503050406030204" pitchFamily="18" charset="0"/>
              </a:rPr>
              <a:t>Chambolle</a:t>
            </a:r>
            <a:r>
              <a:rPr lang="en-US" dirty="0" err="1">
                <a:latin typeface="Cambria" panose="02040503050406030204" pitchFamily="18" charset="0"/>
              </a:rPr>
              <a:t>-</a:t>
            </a:r>
            <a:r>
              <a:rPr lang="en-US" dirty="0" err="1" smtClean="0">
                <a:latin typeface="Cambria" panose="02040503050406030204" pitchFamily="18" charset="0"/>
              </a:rPr>
              <a:t>Musigny</a:t>
            </a:r>
            <a:r>
              <a:rPr lang="en-US" dirty="0" smtClean="0">
                <a:latin typeface="Cambria" panose="02040503050406030204" pitchFamily="18" charset="0"/>
              </a:rPr>
              <a:t>, </a:t>
            </a:r>
            <a:r>
              <a:rPr lang="en-US" dirty="0" err="1" smtClean="0">
                <a:latin typeface="Cambria" panose="02040503050406030204" pitchFamily="18" charset="0"/>
              </a:rPr>
              <a:t>Chambolle</a:t>
            </a:r>
            <a:r>
              <a:rPr lang="en-US" dirty="0" smtClean="0">
                <a:latin typeface="Cambria" panose="02040503050406030204" pitchFamily="18" charset="0"/>
              </a:rPr>
              <a:t>, comes from “champs </a:t>
            </a:r>
            <a:r>
              <a:rPr lang="en-US" dirty="0" err="1" smtClean="0">
                <a:latin typeface="Cambria" panose="02040503050406030204" pitchFamily="18" charset="0"/>
              </a:rPr>
              <a:t>bouillants</a:t>
            </a:r>
            <a:r>
              <a:rPr lang="en-US" dirty="0" smtClean="0">
                <a:latin typeface="Cambria" panose="02040503050406030204" pitchFamily="18" charset="0"/>
              </a:rPr>
              <a:t>”, in reference to the water running down the vineyards during heavy rains. The wine is refined, perfumed, and has an unmistakable elegance</a:t>
            </a:r>
            <a:r>
              <a:rPr lang="en-US" u="sng" dirty="0" smtClean="0"/>
              <a:t>.</a:t>
            </a:r>
            <a:endParaRPr lang="en-US" u="sng" dirty="0"/>
          </a:p>
        </p:txBody>
      </p:sp>
    </p:spTree>
    <p:extLst>
      <p:ext uri="{BB962C8B-B14F-4D97-AF65-F5344CB8AC3E}">
        <p14:creationId xmlns:p14="http://schemas.microsoft.com/office/powerpoint/2010/main" val="422558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45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921" y="0"/>
            <a:ext cx="7342591" cy="5355987"/>
          </a:xfrm>
          <a:prstGeom prst="rect">
            <a:avLst/>
          </a:prstGeom>
        </p:spPr>
      </p:pic>
      <p:sp>
        <p:nvSpPr>
          <p:cNvPr id="5" name="TextBox 4"/>
          <p:cNvSpPr txBox="1"/>
          <p:nvPr/>
        </p:nvSpPr>
        <p:spPr>
          <a:xfrm>
            <a:off x="558800" y="5577185"/>
            <a:ext cx="7816850" cy="1200329"/>
          </a:xfrm>
          <a:prstGeom prst="rect">
            <a:avLst/>
          </a:prstGeom>
          <a:noFill/>
        </p:spPr>
        <p:txBody>
          <a:bodyPr wrap="square" rtlCol="0">
            <a:spAutoFit/>
          </a:bodyPr>
          <a:lstStyle/>
          <a:p>
            <a:r>
              <a:rPr lang="en-US" dirty="0" smtClean="0">
                <a:latin typeface="Cambria" panose="02040503050406030204" pitchFamily="18" charset="0"/>
              </a:rPr>
              <a:t>“Clos de la Fontaine” is an enclosed vineyard located near the village of </a:t>
            </a:r>
            <a:r>
              <a:rPr lang="en-US" dirty="0" err="1" smtClean="0">
                <a:latin typeface="Cambria" panose="02040503050406030204" pitchFamily="18" charset="0"/>
              </a:rPr>
              <a:t>Vosne</a:t>
            </a:r>
            <a:r>
              <a:rPr lang="en-US" dirty="0" smtClean="0">
                <a:latin typeface="Cambria" panose="02040503050406030204" pitchFamily="18" charset="0"/>
              </a:rPr>
              <a:t> </a:t>
            </a:r>
            <a:r>
              <a:rPr lang="en-US" dirty="0" err="1" smtClean="0">
                <a:latin typeface="Cambria" panose="02040503050406030204" pitchFamily="18" charset="0"/>
              </a:rPr>
              <a:t>Romanee</a:t>
            </a:r>
            <a:r>
              <a:rPr lang="en-US" dirty="0" smtClean="0">
                <a:latin typeface="Cambria" panose="02040503050406030204" pitchFamily="18" charset="0"/>
              </a:rPr>
              <a:t>; </a:t>
            </a:r>
            <a:r>
              <a:rPr lang="en-US" dirty="0" err="1" smtClean="0">
                <a:latin typeface="Cambria" panose="02040503050406030204" pitchFamily="18" charset="0"/>
              </a:rPr>
              <a:t>Domaine</a:t>
            </a:r>
            <a:r>
              <a:rPr lang="en-US" dirty="0" smtClean="0">
                <a:latin typeface="Cambria" panose="02040503050406030204" pitchFamily="18" charset="0"/>
              </a:rPr>
              <a:t> AF </a:t>
            </a:r>
            <a:r>
              <a:rPr lang="en-US" dirty="0" err="1" smtClean="0">
                <a:latin typeface="Cambria" panose="02040503050406030204" pitchFamily="18" charset="0"/>
              </a:rPr>
              <a:t>Gros</a:t>
            </a:r>
            <a:r>
              <a:rPr lang="en-US" dirty="0" smtClean="0">
                <a:latin typeface="Cambria" panose="02040503050406030204" pitchFamily="18" charset="0"/>
              </a:rPr>
              <a:t> is the sole proprietor of the vineyard, hence the “monopole” designation; it produces rich, deeply colored and generous wines, with great balance and superlative elegance.</a:t>
            </a:r>
            <a:endParaRPr lang="en-US" dirty="0">
              <a:latin typeface="Cambria" panose="02040503050406030204" pitchFamily="18" charset="0"/>
            </a:endParaRPr>
          </a:p>
        </p:txBody>
      </p:sp>
    </p:spTree>
    <p:extLst>
      <p:ext uri="{BB962C8B-B14F-4D97-AF65-F5344CB8AC3E}">
        <p14:creationId xmlns:p14="http://schemas.microsoft.com/office/powerpoint/2010/main" val="791074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204153203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350" y="0"/>
            <a:ext cx="8178800" cy="6076431"/>
          </a:xfrm>
          <a:prstGeom prst="rect">
            <a:avLst/>
          </a:prstGeom>
        </p:spPr>
      </p:pic>
      <p:sp>
        <p:nvSpPr>
          <p:cNvPr id="9" name="TextBox 8"/>
          <p:cNvSpPr txBox="1"/>
          <p:nvPr/>
        </p:nvSpPr>
        <p:spPr>
          <a:xfrm>
            <a:off x="196850" y="5670551"/>
            <a:ext cx="8369300" cy="1200329"/>
          </a:xfrm>
          <a:prstGeom prst="rect">
            <a:avLst/>
          </a:prstGeom>
          <a:noFill/>
        </p:spPr>
        <p:txBody>
          <a:bodyPr wrap="square" rtlCol="0">
            <a:spAutoFit/>
          </a:bodyPr>
          <a:lstStyle/>
          <a:p>
            <a:r>
              <a:rPr lang="en-US" dirty="0" smtClean="0">
                <a:latin typeface="Cambria" panose="02040503050406030204" pitchFamily="18" charset="0"/>
              </a:rPr>
              <a:t>“</a:t>
            </a:r>
            <a:r>
              <a:rPr lang="en-US" dirty="0" err="1" smtClean="0">
                <a:latin typeface="Cambria" panose="02040503050406030204" pitchFamily="18" charset="0"/>
              </a:rPr>
              <a:t>Maizieres</a:t>
            </a:r>
            <a:r>
              <a:rPr lang="en-US" dirty="0" smtClean="0">
                <a:latin typeface="Cambria" panose="02040503050406030204" pitchFamily="18" charset="0"/>
              </a:rPr>
              <a:t>” is a vineyard bordered by stone walls constructed long ago with the remnants of old buildings, one way to delineate the parcels in this intensely cultivated region.</a:t>
            </a:r>
            <a:r>
              <a:rPr lang="en-US" dirty="0">
                <a:latin typeface="Cambria" panose="02040503050406030204" pitchFamily="18" charset="0"/>
              </a:rPr>
              <a:t> </a:t>
            </a:r>
            <a:r>
              <a:rPr lang="en-US" dirty="0" smtClean="0">
                <a:latin typeface="Cambria" panose="02040503050406030204" pitchFamily="18" charset="0"/>
              </a:rPr>
              <a:t> Velvety wine, with great elegance </a:t>
            </a:r>
            <a:r>
              <a:rPr lang="en-US" dirty="0">
                <a:latin typeface="Cambria" panose="02040503050406030204" pitchFamily="18" charset="0"/>
              </a:rPr>
              <a:t>and finesse that ages harmoniously</a:t>
            </a:r>
            <a:r>
              <a:rPr lang="en-US" dirty="0" smtClean="0">
                <a:latin typeface="Cambria" panose="02040503050406030204" pitchFamily="18" charset="0"/>
              </a:rPr>
              <a:t>. Parcel removed totally after 2015 and replanted in 2017.</a:t>
            </a:r>
            <a:endParaRPr lang="en-US" dirty="0">
              <a:latin typeface="Cambria" panose="02040503050406030204" pitchFamily="18" charset="0"/>
            </a:endParaRPr>
          </a:p>
        </p:txBody>
      </p:sp>
    </p:spTree>
    <p:extLst>
      <p:ext uri="{BB962C8B-B14F-4D97-AF65-F5344CB8AC3E}">
        <p14:creationId xmlns:p14="http://schemas.microsoft.com/office/powerpoint/2010/main" val="3004237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127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139700"/>
            <a:ext cx="7416800" cy="5325740"/>
          </a:xfrm>
          <a:prstGeom prst="rect">
            <a:avLst/>
          </a:prstGeom>
        </p:spPr>
      </p:pic>
      <p:sp>
        <p:nvSpPr>
          <p:cNvPr id="5" name="TextBox 4"/>
          <p:cNvSpPr txBox="1"/>
          <p:nvPr/>
        </p:nvSpPr>
        <p:spPr>
          <a:xfrm>
            <a:off x="609600" y="5729585"/>
            <a:ext cx="7816850" cy="1200329"/>
          </a:xfrm>
          <a:prstGeom prst="rect">
            <a:avLst/>
          </a:prstGeom>
          <a:noFill/>
        </p:spPr>
        <p:txBody>
          <a:bodyPr wrap="square" rtlCol="0">
            <a:spAutoFit/>
          </a:bodyPr>
          <a:lstStyle/>
          <a:p>
            <a:r>
              <a:rPr lang="en-US" dirty="0">
                <a:latin typeface="Cambria" panose="02040503050406030204" pitchFamily="18" charset="0"/>
              </a:rPr>
              <a:t>Aux </a:t>
            </a:r>
            <a:r>
              <a:rPr lang="en-US" dirty="0" err="1">
                <a:latin typeface="Cambria" panose="02040503050406030204" pitchFamily="18" charset="0"/>
              </a:rPr>
              <a:t>Reas</a:t>
            </a:r>
            <a:r>
              <a:rPr lang="en-US" dirty="0">
                <a:latin typeface="Cambria" panose="02040503050406030204" pitchFamily="18" charset="0"/>
              </a:rPr>
              <a:t> is a small vineyard </a:t>
            </a:r>
            <a:r>
              <a:rPr lang="en-US" dirty="0" smtClean="0">
                <a:latin typeface="Cambria" panose="02040503050406030204" pitchFamily="18" charset="0"/>
              </a:rPr>
              <a:t>located next </a:t>
            </a:r>
            <a:r>
              <a:rPr lang="en-US" dirty="0">
                <a:latin typeface="Cambria" panose="02040503050406030204" pitchFamily="18" charset="0"/>
              </a:rPr>
              <a:t>to the Grand Cru Clos </a:t>
            </a:r>
            <a:r>
              <a:rPr lang="en-US" dirty="0" smtClean="0">
                <a:latin typeface="Cambria" panose="02040503050406030204" pitchFamily="18" charset="0"/>
              </a:rPr>
              <a:t>des </a:t>
            </a:r>
            <a:r>
              <a:rPr lang="en-US" dirty="0" err="1">
                <a:latin typeface="Cambria" panose="02040503050406030204" pitchFamily="18" charset="0"/>
              </a:rPr>
              <a:t>Reas</a:t>
            </a:r>
            <a:r>
              <a:rPr lang="en-US" dirty="0">
                <a:latin typeface="Cambria" panose="02040503050406030204" pitchFamily="18" charset="0"/>
              </a:rPr>
              <a:t>. </a:t>
            </a:r>
            <a:endParaRPr lang="en-US" dirty="0" smtClean="0">
              <a:latin typeface="Cambria" panose="02040503050406030204" pitchFamily="18" charset="0"/>
            </a:endParaRPr>
          </a:p>
          <a:p>
            <a:r>
              <a:rPr lang="en-US" dirty="0">
                <a:latin typeface="Cambria" panose="02040503050406030204" pitchFamily="18" charset="0"/>
              </a:rPr>
              <a:t>W</a:t>
            </a:r>
            <a:r>
              <a:rPr lang="en-US" dirty="0" smtClean="0">
                <a:latin typeface="Cambria" panose="02040503050406030204" pitchFamily="18" charset="0"/>
              </a:rPr>
              <a:t>ines with forward fruit, an elegant body, lingering aftertaste, that have great aging capabilities. They exemplify the unforgettable qualities of the appellation.</a:t>
            </a:r>
            <a:endParaRPr lang="en-US" dirty="0">
              <a:latin typeface="Cambria" panose="02040503050406030204" pitchFamily="18" charset="0"/>
            </a:endParaRPr>
          </a:p>
        </p:txBody>
      </p:sp>
    </p:spTree>
    <p:extLst>
      <p:ext uri="{BB962C8B-B14F-4D97-AF65-F5344CB8AC3E}">
        <p14:creationId xmlns:p14="http://schemas.microsoft.com/office/powerpoint/2010/main" val="3151826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8752" y="5417781"/>
            <a:ext cx="7816850" cy="1200329"/>
          </a:xfrm>
          <a:prstGeom prst="rect">
            <a:avLst/>
          </a:prstGeom>
          <a:noFill/>
        </p:spPr>
        <p:txBody>
          <a:bodyPr wrap="square" rtlCol="0">
            <a:spAutoFit/>
          </a:bodyPr>
          <a:lstStyle/>
          <a:p>
            <a:r>
              <a:rPr lang="en-US" dirty="0" smtClean="0">
                <a:latin typeface="Cambria" panose="02040503050406030204" pitchFamily="18" charset="0"/>
              </a:rPr>
              <a:t>The wine comes from </a:t>
            </a:r>
            <a:r>
              <a:rPr lang="en-US" dirty="0">
                <a:latin typeface="Cambria" panose="02040503050406030204" pitchFamily="18" charset="0"/>
              </a:rPr>
              <a:t>the “lieu </a:t>
            </a:r>
            <a:r>
              <a:rPr lang="en-US" dirty="0" err="1">
                <a:latin typeface="Cambria" panose="02040503050406030204" pitchFamily="18" charset="0"/>
              </a:rPr>
              <a:t>dit</a:t>
            </a:r>
            <a:r>
              <a:rPr lang="en-US" dirty="0">
                <a:latin typeface="Cambria" panose="02040503050406030204" pitchFamily="18" charset="0"/>
              </a:rPr>
              <a:t> Les Champs </a:t>
            </a:r>
            <a:r>
              <a:rPr lang="en-US" dirty="0" err="1">
                <a:latin typeface="Cambria" panose="02040503050406030204" pitchFamily="18" charset="0"/>
              </a:rPr>
              <a:t>Traversin</a:t>
            </a:r>
            <a:r>
              <a:rPr lang="en-US" dirty="0">
                <a:latin typeface="Cambria" panose="02040503050406030204" pitchFamily="18" charset="0"/>
              </a:rPr>
              <a:t>,” the premier site in </a:t>
            </a:r>
            <a:r>
              <a:rPr lang="en-US" dirty="0" err="1">
                <a:latin typeface="Cambria" panose="02040503050406030204" pitchFamily="18" charset="0"/>
              </a:rPr>
              <a:t>Echezeaux</a:t>
            </a:r>
            <a:r>
              <a:rPr lang="en-US" dirty="0">
                <a:latin typeface="Cambria" panose="02040503050406030204" pitchFamily="18" charset="0"/>
              </a:rPr>
              <a:t> whose neighbor “Les </a:t>
            </a:r>
            <a:r>
              <a:rPr lang="en-US" dirty="0" err="1">
                <a:latin typeface="Cambria" panose="02040503050406030204" pitchFamily="18" charset="0"/>
              </a:rPr>
              <a:t>Poulalierre</a:t>
            </a:r>
            <a:r>
              <a:rPr lang="en-US" dirty="0">
                <a:latin typeface="Cambria" panose="02040503050406030204" pitchFamily="18" charset="0"/>
              </a:rPr>
              <a:t>,” is home to the </a:t>
            </a:r>
            <a:r>
              <a:rPr lang="en-US" dirty="0" smtClean="0">
                <a:latin typeface="Cambria" panose="02040503050406030204" pitchFamily="18" charset="0"/>
              </a:rPr>
              <a:t>section  </a:t>
            </a:r>
            <a:r>
              <a:rPr lang="en-US" dirty="0">
                <a:latin typeface="Cambria" panose="02040503050406030204" pitchFamily="18" charset="0"/>
              </a:rPr>
              <a:t>of </a:t>
            </a:r>
            <a:r>
              <a:rPr lang="en-US" dirty="0" err="1" smtClean="0">
                <a:latin typeface="Cambria" panose="02040503050406030204" pitchFamily="18" charset="0"/>
              </a:rPr>
              <a:t>Domaine</a:t>
            </a:r>
            <a:r>
              <a:rPr lang="en-US" dirty="0" smtClean="0">
                <a:latin typeface="Cambria" panose="02040503050406030204" pitchFamily="18" charset="0"/>
              </a:rPr>
              <a:t> </a:t>
            </a:r>
            <a:r>
              <a:rPr lang="en-US" dirty="0">
                <a:latin typeface="Cambria" panose="02040503050406030204" pitchFamily="18" charset="0"/>
              </a:rPr>
              <a:t>de la </a:t>
            </a:r>
            <a:r>
              <a:rPr lang="en-US" dirty="0" err="1">
                <a:latin typeface="Cambria" panose="02040503050406030204" pitchFamily="18" charset="0"/>
              </a:rPr>
              <a:t>Romanee</a:t>
            </a:r>
            <a:r>
              <a:rPr lang="en-US" dirty="0">
                <a:latin typeface="Cambria" panose="02040503050406030204" pitchFamily="18" charset="0"/>
              </a:rPr>
              <a:t> Conti. </a:t>
            </a:r>
            <a:r>
              <a:rPr lang="en-US" dirty="0" smtClean="0">
                <a:latin typeface="Cambria" panose="02040503050406030204" pitchFamily="18" charset="0"/>
              </a:rPr>
              <a:t>The 90 + year old vines are </a:t>
            </a:r>
            <a:r>
              <a:rPr lang="en-US" dirty="0">
                <a:latin typeface="Cambria" panose="02040503050406030204" pitchFamily="18" charset="0"/>
              </a:rPr>
              <a:t>planted in a perfect location, halfway up the </a:t>
            </a:r>
            <a:r>
              <a:rPr lang="en-US" dirty="0" smtClean="0">
                <a:latin typeface="Cambria" panose="02040503050406030204" pitchFamily="18" charset="0"/>
              </a:rPr>
              <a:t>slope. </a:t>
            </a:r>
            <a:r>
              <a:rPr lang="en-US" dirty="0">
                <a:latin typeface="Cambria" panose="02040503050406030204" pitchFamily="18" charset="0"/>
              </a:rPr>
              <a:t>Only </a:t>
            </a:r>
            <a:r>
              <a:rPr lang="en-US" dirty="0" smtClean="0">
                <a:latin typeface="Cambria" panose="02040503050406030204" pitchFamily="18" charset="0"/>
              </a:rPr>
              <a:t>100 </a:t>
            </a:r>
            <a:r>
              <a:rPr lang="en-US" dirty="0">
                <a:latin typeface="Cambria" panose="02040503050406030204" pitchFamily="18" charset="0"/>
              </a:rPr>
              <a:t>cases </a:t>
            </a:r>
            <a:r>
              <a:rPr lang="en-US" dirty="0" smtClean="0">
                <a:latin typeface="Cambria" panose="02040503050406030204" pitchFamily="18" charset="0"/>
              </a:rPr>
              <a:t>produced.</a:t>
            </a:r>
            <a:endParaRPr lang="en-US" dirty="0">
              <a:latin typeface="Cambria" panose="02040503050406030204" pitchFamily="18" charset="0"/>
            </a:endParaRPr>
          </a:p>
        </p:txBody>
      </p:sp>
      <p:pic>
        <p:nvPicPr>
          <p:cNvPr id="8" name="Picture 7" descr="ECHEZEAUX[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750" y="121052"/>
            <a:ext cx="7634154" cy="5296730"/>
          </a:xfrm>
          <a:prstGeom prst="rect">
            <a:avLst/>
          </a:prstGeom>
        </p:spPr>
      </p:pic>
    </p:spTree>
    <p:extLst>
      <p:ext uri="{BB962C8B-B14F-4D97-AF65-F5344CB8AC3E}">
        <p14:creationId xmlns:p14="http://schemas.microsoft.com/office/powerpoint/2010/main" val="3081099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011_0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00" y="-139700"/>
            <a:ext cx="8070850" cy="5876721"/>
          </a:xfrm>
          <a:prstGeom prst="rect">
            <a:avLst/>
          </a:prstGeom>
        </p:spPr>
      </p:pic>
      <p:sp>
        <p:nvSpPr>
          <p:cNvPr id="6" name="TextBox 5"/>
          <p:cNvSpPr txBox="1"/>
          <p:nvPr/>
        </p:nvSpPr>
        <p:spPr>
          <a:xfrm>
            <a:off x="431800" y="5461000"/>
            <a:ext cx="7816850" cy="1200329"/>
          </a:xfrm>
          <a:prstGeom prst="rect">
            <a:avLst/>
          </a:prstGeom>
          <a:noFill/>
        </p:spPr>
        <p:txBody>
          <a:bodyPr wrap="square" rtlCol="0">
            <a:spAutoFit/>
          </a:bodyPr>
          <a:lstStyle/>
          <a:p>
            <a:r>
              <a:rPr lang="en-US" dirty="0" smtClean="0">
                <a:latin typeface="Cambria" panose="02040503050406030204" pitchFamily="18" charset="0"/>
              </a:rPr>
              <a:t>Vines </a:t>
            </a:r>
            <a:r>
              <a:rPr lang="en-US" dirty="0">
                <a:latin typeface="Cambria" panose="02040503050406030204" pitchFamily="18" charset="0"/>
              </a:rPr>
              <a:t>are </a:t>
            </a:r>
            <a:r>
              <a:rPr lang="en-US" dirty="0" smtClean="0">
                <a:latin typeface="Cambria" panose="02040503050406030204" pitchFamily="18" charset="0"/>
              </a:rPr>
              <a:t>15, 25 and 75 </a:t>
            </a:r>
            <a:r>
              <a:rPr lang="en-US" dirty="0">
                <a:latin typeface="Cambria" panose="02040503050406030204" pitchFamily="18" charset="0"/>
              </a:rPr>
              <a:t>years of age. </a:t>
            </a:r>
            <a:r>
              <a:rPr lang="en-US" dirty="0" err="1">
                <a:latin typeface="Cambria" panose="02040503050406030204" pitchFamily="18" charset="0"/>
              </a:rPr>
              <a:t>Richebourg</a:t>
            </a:r>
            <a:r>
              <a:rPr lang="en-US" dirty="0">
                <a:latin typeface="Cambria" panose="02040503050406030204" pitchFamily="18" charset="0"/>
              </a:rPr>
              <a:t> is one of the top G</a:t>
            </a:r>
            <a:r>
              <a:rPr lang="en-US" dirty="0" smtClean="0">
                <a:latin typeface="Cambria" panose="02040503050406030204" pitchFamily="18" charset="0"/>
              </a:rPr>
              <a:t>rand </a:t>
            </a:r>
            <a:r>
              <a:rPr lang="en-US" dirty="0">
                <a:latin typeface="Cambria" panose="02040503050406030204" pitchFamily="18" charset="0"/>
              </a:rPr>
              <a:t>C</a:t>
            </a:r>
            <a:r>
              <a:rPr lang="en-US" dirty="0" smtClean="0">
                <a:latin typeface="Cambria" panose="02040503050406030204" pitchFamily="18" charset="0"/>
              </a:rPr>
              <a:t>rus </a:t>
            </a:r>
            <a:r>
              <a:rPr lang="en-US" dirty="0">
                <a:latin typeface="Cambria" panose="02040503050406030204" pitchFamily="18" charset="0"/>
              </a:rPr>
              <a:t>in </a:t>
            </a:r>
            <a:r>
              <a:rPr lang="en-US" dirty="0" err="1" smtClean="0">
                <a:latin typeface="Cambria" panose="02040503050406030204" pitchFamily="18" charset="0"/>
              </a:rPr>
              <a:t>Vosne</a:t>
            </a:r>
            <a:r>
              <a:rPr lang="en-US" dirty="0" smtClean="0">
                <a:latin typeface="Cambria" panose="02040503050406030204" pitchFamily="18" charset="0"/>
              </a:rPr>
              <a:t>. Explosive </a:t>
            </a:r>
            <a:r>
              <a:rPr lang="en-US" dirty="0">
                <a:latin typeface="Cambria" panose="02040503050406030204" pitchFamily="18" charset="0"/>
              </a:rPr>
              <a:t>nose of </a:t>
            </a:r>
            <a:r>
              <a:rPr lang="en-US" dirty="0" smtClean="0">
                <a:latin typeface="Cambria" panose="02040503050406030204" pitchFamily="18" charset="0"/>
              </a:rPr>
              <a:t> </a:t>
            </a:r>
            <a:r>
              <a:rPr lang="en-US" dirty="0">
                <a:latin typeface="Cambria" panose="02040503050406030204" pitchFamily="18" charset="0"/>
              </a:rPr>
              <a:t>black fruits, flowers, and smoky new oak. </a:t>
            </a:r>
            <a:r>
              <a:rPr lang="en-US" dirty="0" smtClean="0">
                <a:latin typeface="Cambria" panose="02040503050406030204" pitchFamily="18" charset="0"/>
              </a:rPr>
              <a:t>Voluptuous</a:t>
            </a:r>
            <a:r>
              <a:rPr lang="en-US" dirty="0">
                <a:latin typeface="Cambria" panose="02040503050406030204" pitchFamily="18" charset="0"/>
              </a:rPr>
              <a:t>,</a:t>
            </a:r>
            <a:r>
              <a:rPr lang="en-US" dirty="0" smtClean="0">
                <a:latin typeface="Cambria" panose="02040503050406030204" pitchFamily="18" charset="0"/>
              </a:rPr>
              <a:t> opulent, layered  </a:t>
            </a:r>
            <a:r>
              <a:rPr lang="en-US" dirty="0">
                <a:latin typeface="Cambria" panose="02040503050406030204" pitchFamily="18" charset="0"/>
              </a:rPr>
              <a:t>and full-</a:t>
            </a:r>
            <a:r>
              <a:rPr lang="en-US" dirty="0" smtClean="0">
                <a:latin typeface="Cambria" panose="02040503050406030204" pitchFamily="18" charset="0"/>
              </a:rPr>
              <a:t>bodied</a:t>
            </a:r>
            <a:r>
              <a:rPr lang="en-US" dirty="0">
                <a:latin typeface="Cambria" panose="02040503050406030204" pitchFamily="18" charset="0"/>
              </a:rPr>
              <a:t> </a:t>
            </a:r>
            <a:r>
              <a:rPr lang="en-US" dirty="0" smtClean="0">
                <a:latin typeface="Cambria" panose="02040503050406030204" pitchFamily="18" charset="0"/>
              </a:rPr>
              <a:t>in the mouth. 1/3 of the parcel has been replanted in 2013. 200 cases produced.</a:t>
            </a:r>
            <a:endParaRPr lang="en-US" dirty="0">
              <a:latin typeface="Cambria" panose="02040503050406030204" pitchFamily="18" charset="0"/>
            </a:endParaRPr>
          </a:p>
        </p:txBody>
      </p:sp>
    </p:spTree>
    <p:extLst>
      <p:ext uri="{BB962C8B-B14F-4D97-AF65-F5344CB8AC3E}">
        <p14:creationId xmlns:p14="http://schemas.microsoft.com/office/powerpoint/2010/main" val="3610919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smtClean="0">
                <a:solidFill>
                  <a:schemeClr val="accent2">
                    <a:lumMod val="75000"/>
                  </a:schemeClr>
                </a:solidFill>
                <a:latin typeface="Cambria" panose="02040503050406030204" pitchFamily="18" charset="0"/>
              </a:rPr>
              <a:t>Burgundy</a:t>
            </a:r>
            <a:r>
              <a:rPr lang="fr-FR" u="sng" dirty="0" smtClean="0">
                <a:solidFill>
                  <a:schemeClr val="accent2">
                    <a:lumMod val="75000"/>
                  </a:schemeClr>
                </a:solidFill>
                <a:latin typeface="Cambria" panose="02040503050406030204" pitchFamily="18" charset="0"/>
              </a:rPr>
              <a:t> News</a:t>
            </a: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35" y="914397"/>
            <a:ext cx="2730806" cy="36410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331" y="716095"/>
            <a:ext cx="2809302" cy="374573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559" y="3459296"/>
            <a:ext cx="4120308" cy="3090231"/>
          </a:xfrm>
          <a:prstGeom prst="rect">
            <a:avLst/>
          </a:prstGeom>
        </p:spPr>
      </p:pic>
    </p:spTree>
    <p:extLst>
      <p:ext uri="{BB962C8B-B14F-4D97-AF65-F5344CB8AC3E}">
        <p14:creationId xmlns:p14="http://schemas.microsoft.com/office/powerpoint/2010/main" val="32518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648"/>
            <a:ext cx="8554598" cy="3242784"/>
          </a:xfrm>
        </p:spPr>
        <p:txBody>
          <a:bodyPr>
            <a:normAutofit/>
          </a:bodyPr>
          <a:lstStyle/>
          <a:p>
            <a:r>
              <a:rPr lang="en-GB" sz="1800" dirty="0" smtClean="0">
                <a:latin typeface="Cambria" panose="02040503050406030204" pitchFamily="18" charset="0"/>
              </a:rPr>
              <a:t>Anne-Francoise GROS’ </a:t>
            </a:r>
            <a:r>
              <a:rPr lang="en-GB" sz="1800" dirty="0" err="1" smtClean="0">
                <a:latin typeface="Cambria" panose="02040503050406030204" pitchFamily="18" charset="0"/>
              </a:rPr>
              <a:t>domaine</a:t>
            </a:r>
            <a:r>
              <a:rPr lang="en-GB" sz="1800" dirty="0" smtClean="0">
                <a:latin typeface="Cambria" panose="02040503050406030204" pitchFamily="18" charset="0"/>
              </a:rPr>
              <a:t> was </a:t>
            </a:r>
            <a:r>
              <a:rPr lang="en-GB" sz="1800" dirty="0">
                <a:latin typeface="Cambria" panose="02040503050406030204" pitchFamily="18" charset="0"/>
              </a:rPr>
              <a:t>created in 1988, when her </a:t>
            </a:r>
            <a:r>
              <a:rPr lang="en-GB" sz="1800" dirty="0" smtClean="0">
                <a:latin typeface="Cambria" panose="02040503050406030204" pitchFamily="18" charset="0"/>
              </a:rPr>
              <a:t>father, Jean GROS,  </a:t>
            </a:r>
            <a:r>
              <a:rPr lang="en-GB" sz="1800" dirty="0">
                <a:latin typeface="Cambria" panose="02040503050406030204" pitchFamily="18" charset="0"/>
              </a:rPr>
              <a:t>decided to retire, and  his </a:t>
            </a:r>
            <a:r>
              <a:rPr lang="en-GB" sz="1800" dirty="0" smtClean="0">
                <a:latin typeface="Cambria" panose="02040503050406030204" pitchFamily="18" charset="0"/>
              </a:rPr>
              <a:t>estate </a:t>
            </a:r>
            <a:r>
              <a:rPr lang="en-GB" sz="1800" dirty="0">
                <a:latin typeface="Cambria" panose="02040503050406030204" pitchFamily="18" charset="0"/>
              </a:rPr>
              <a:t>was divided among Anne-Françoise (Domaine A.-F GROS), and her 2 </a:t>
            </a:r>
            <a:r>
              <a:rPr lang="en-GB" sz="1800" dirty="0" smtClean="0">
                <a:latin typeface="Cambria" panose="02040503050406030204" pitchFamily="18" charset="0"/>
              </a:rPr>
              <a:t>brothers, </a:t>
            </a:r>
            <a:r>
              <a:rPr lang="en-GB" sz="1800" dirty="0">
                <a:latin typeface="Cambria" panose="02040503050406030204" pitchFamily="18" charset="0"/>
              </a:rPr>
              <a:t>Michel (Domaine Michel GROS) and Bernard (Domaine GROS frère &amp; </a:t>
            </a:r>
            <a:r>
              <a:rPr lang="en-GB" sz="1800" dirty="0" err="1">
                <a:latin typeface="Cambria" panose="02040503050406030204" pitchFamily="18" charset="0"/>
              </a:rPr>
              <a:t>S</a:t>
            </a:r>
            <a:r>
              <a:rPr lang="en-GB" sz="1800" dirty="0" err="1" smtClean="0">
                <a:latin typeface="Cambria" panose="02040503050406030204" pitchFamily="18" charset="0"/>
              </a:rPr>
              <a:t>oeur</a:t>
            </a:r>
            <a:r>
              <a:rPr lang="en-GB" sz="1800" dirty="0">
                <a:latin typeface="Cambria" panose="02040503050406030204" pitchFamily="18" charset="0"/>
              </a:rPr>
              <a:t>). </a:t>
            </a:r>
            <a:endParaRPr lang="en-GB" sz="1800" dirty="0" smtClean="0">
              <a:latin typeface="Cambria" panose="02040503050406030204" pitchFamily="18" charset="0"/>
            </a:endParaRPr>
          </a:p>
          <a:p>
            <a:r>
              <a:rPr lang="en-GB" sz="1800" dirty="0" smtClean="0">
                <a:latin typeface="Cambria" panose="02040503050406030204" pitchFamily="18" charset="0"/>
              </a:rPr>
              <a:t>When she created the Domaine in the 80’s, her cousin, Anne GROS also created “Domaine Anne et François GROS” (which is now called “Domaine Anne </a:t>
            </a:r>
            <a:r>
              <a:rPr lang="en-GB" sz="1800" dirty="0" err="1" smtClean="0">
                <a:latin typeface="Cambria" panose="02040503050406030204" pitchFamily="18" charset="0"/>
              </a:rPr>
              <a:t>Gros</a:t>
            </a:r>
            <a:r>
              <a:rPr lang="en-GB" sz="1800" dirty="0" smtClean="0">
                <a:latin typeface="Cambria" panose="02040503050406030204" pitchFamily="18" charset="0"/>
              </a:rPr>
              <a:t>”. The confusion was big between AF and Anne, and Anne-Françoise decided to have a distinctive label with the face of a woman as a logo. Each face is different for each appellation. The aim is to reflect the characteristic of the wine on the front label. </a:t>
            </a:r>
            <a:endParaRPr lang="en-US" sz="1800" dirty="0">
              <a:latin typeface="Cambria" panose="02040503050406030204" pitchFamily="18" charset="0"/>
            </a:endParaRPr>
          </a:p>
          <a:p>
            <a:r>
              <a:rPr lang="en-GB" sz="1800" dirty="0" smtClean="0">
                <a:latin typeface="Cambria" panose="02040503050406030204" pitchFamily="18" charset="0"/>
              </a:rPr>
              <a:t>The </a:t>
            </a:r>
            <a:r>
              <a:rPr lang="en-GB" sz="1800" dirty="0">
                <a:latin typeface="Cambria" panose="02040503050406030204" pitchFamily="18" charset="0"/>
              </a:rPr>
              <a:t>estate covers </a:t>
            </a:r>
            <a:r>
              <a:rPr lang="en-GB" sz="1800" dirty="0" smtClean="0">
                <a:latin typeface="Cambria" panose="02040503050406030204" pitchFamily="18" charset="0"/>
              </a:rPr>
              <a:t>14 hectares: 10Ha in Cote d’Or (Côte de Beaune and Côte de </a:t>
            </a:r>
            <a:r>
              <a:rPr lang="en-GB" sz="1800" dirty="0" err="1" smtClean="0">
                <a:latin typeface="Cambria" panose="02040503050406030204" pitchFamily="18" charset="0"/>
              </a:rPr>
              <a:t>Nuits</a:t>
            </a:r>
            <a:r>
              <a:rPr lang="en-GB" sz="1800" dirty="0" smtClean="0">
                <a:latin typeface="Cambria" panose="02040503050406030204" pitchFamily="18" charset="0"/>
              </a:rPr>
              <a:t>) + 4 Ha in Moulin à Vent. </a:t>
            </a:r>
            <a:endParaRPr lang="en-US" sz="1800" dirty="0">
              <a:latin typeface="Cambria" panose="02040503050406030204"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590" y="3668617"/>
            <a:ext cx="4417818" cy="2762119"/>
          </a:xfrm>
          <a:prstGeom prst="rect">
            <a:avLst/>
          </a:prstGeom>
        </p:spPr>
      </p:pic>
    </p:spTree>
    <p:extLst>
      <p:ext uri="{BB962C8B-B14F-4D97-AF65-F5344CB8AC3E}">
        <p14:creationId xmlns:p14="http://schemas.microsoft.com/office/powerpoint/2010/main" val="2047280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31" y="1550622"/>
            <a:ext cx="3753408" cy="3641075"/>
          </a:xfrm>
          <a:prstGeom prst="rect">
            <a:avLst/>
          </a:prstGeom>
        </p:spPr>
      </p:pic>
      <p:sp>
        <p:nvSpPr>
          <p:cNvPr id="6"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smtClean="0">
                <a:solidFill>
                  <a:schemeClr val="accent2">
                    <a:lumMod val="75000"/>
                  </a:schemeClr>
                </a:solidFill>
                <a:latin typeface="Cambria" panose="02040503050406030204" pitchFamily="18" charset="0"/>
              </a:rPr>
              <a:t>Burgundy</a:t>
            </a:r>
            <a:r>
              <a:rPr lang="fr-FR" u="sng" dirty="0" smtClean="0">
                <a:solidFill>
                  <a:schemeClr val="accent2">
                    <a:lumMod val="75000"/>
                  </a:schemeClr>
                </a:solidFill>
                <a:latin typeface="Cambria" panose="02040503050406030204" pitchFamily="18" charset="0"/>
              </a:rPr>
              <a:t> News</a:t>
            </a:r>
          </a:p>
          <a:p>
            <a:endParaRPr lang="fr-FR" dirty="0"/>
          </a:p>
        </p:txBody>
      </p:sp>
    </p:spTree>
    <p:extLst>
      <p:ext uri="{BB962C8B-B14F-4D97-AF65-F5344CB8AC3E}">
        <p14:creationId xmlns:p14="http://schemas.microsoft.com/office/powerpoint/2010/main" val="1008931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smtClean="0">
                <a:latin typeface="Cambria" panose="02040503050406030204" pitchFamily="18" charset="0"/>
              </a:rPr>
              <a:t>“Burgundy </a:t>
            </a:r>
            <a:r>
              <a:rPr lang="en-US" b="1" i="1" dirty="0">
                <a:latin typeface="Cambria" panose="02040503050406030204" pitchFamily="18" charset="0"/>
              </a:rPr>
              <a:t>makes you think of silly things, Bordeaux makes you talk of them and Champagne makes you do them</a:t>
            </a:r>
            <a:r>
              <a:rPr lang="en-US" b="1" i="1" dirty="0" smtClean="0">
                <a:latin typeface="Cambria" panose="02040503050406030204" pitchFamily="18" charset="0"/>
              </a:rPr>
              <a:t>.”</a:t>
            </a:r>
          </a:p>
          <a:p>
            <a:pPr marL="0" indent="0" algn="ctr">
              <a:buNone/>
            </a:pPr>
            <a:r>
              <a:rPr lang="en-US" b="1" i="1" dirty="0" smtClean="0">
                <a:latin typeface="Cambria" panose="02040503050406030204" pitchFamily="18" charset="0"/>
              </a:rPr>
              <a:t>Jean</a:t>
            </a:r>
            <a:r>
              <a:rPr lang="en-US" b="1" i="1" dirty="0">
                <a:latin typeface="Cambria" panose="02040503050406030204" pitchFamily="18" charset="0"/>
              </a:rPr>
              <a:t>-</a:t>
            </a:r>
            <a:r>
              <a:rPr lang="en-US" b="1" i="1" dirty="0" err="1" smtClean="0">
                <a:latin typeface="Cambria" panose="02040503050406030204" pitchFamily="18" charset="0"/>
              </a:rPr>
              <a:t>Anthelme</a:t>
            </a:r>
            <a:r>
              <a:rPr lang="en-US" b="1" i="1" dirty="0" smtClean="0">
                <a:latin typeface="Cambria" panose="02040503050406030204" pitchFamily="18" charset="0"/>
              </a:rPr>
              <a:t>  </a:t>
            </a:r>
            <a:r>
              <a:rPr lang="en-US" b="1" i="1" dirty="0">
                <a:latin typeface="Cambria" panose="02040503050406030204" pitchFamily="18" charset="0"/>
              </a:rPr>
              <a:t>Brillat-Savarin</a:t>
            </a:r>
            <a:endParaRPr lang="en-US" dirty="0">
              <a:latin typeface="Cambria" panose="02040503050406030204" pitchFamily="18" charset="0"/>
            </a:endParaRPr>
          </a:p>
        </p:txBody>
      </p:sp>
      <p:sp>
        <p:nvSpPr>
          <p:cNvPr id="4" name="Rectangle 3"/>
          <p:cNvSpPr/>
          <p:nvPr/>
        </p:nvSpPr>
        <p:spPr>
          <a:xfrm>
            <a:off x="2286000" y="2274838"/>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077306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rPr>
              <a:t>Thanks for your attention!</a:t>
            </a:r>
            <a:endParaRPr lang="en-US" dirty="0">
              <a:latin typeface="Cambria" panose="02040503050406030204" pitchFamily="18" charset="0"/>
            </a:endParaRPr>
          </a:p>
        </p:txBody>
      </p:sp>
      <p:pic>
        <p:nvPicPr>
          <p:cNvPr id="5" name="Picture 2" descr="http://img04.tooopen.com/images/20130308/tooopen_09340523.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40827" r="-40827"/>
          <a:stretch>
            <a:fillRect/>
          </a:stretch>
        </p:blipFill>
        <p:spPr bwMode="auto">
          <a:prstGeom prst="rect">
            <a:avLst/>
          </a:prstGeom>
          <a:noFill/>
        </p:spPr>
      </p:pic>
    </p:spTree>
    <p:extLst>
      <p:ext uri="{BB962C8B-B14F-4D97-AF65-F5344CB8AC3E}">
        <p14:creationId xmlns:p14="http://schemas.microsoft.com/office/powerpoint/2010/main" val="195924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0338"/>
            <a:ext cx="8069855" cy="24898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2600" dirty="0" smtClean="0">
              <a:latin typeface="Cambria" panose="02040503050406030204" pitchFamily="18" charset="0"/>
            </a:endParaRPr>
          </a:p>
          <a:p>
            <a:r>
              <a:rPr lang="en-GB" sz="2600" dirty="0">
                <a:latin typeface="Cambria" panose="02040503050406030204" pitchFamily="18" charset="0"/>
              </a:rPr>
              <a:t>François PARENT, Anne–Francoise’s husband, </a:t>
            </a:r>
            <a:r>
              <a:rPr lang="en-GB" sz="2600" dirty="0" smtClean="0">
                <a:latin typeface="Cambria" panose="02040503050406030204" pitchFamily="18" charset="0"/>
              </a:rPr>
              <a:t>was the winemaker until 2013. </a:t>
            </a:r>
            <a:r>
              <a:rPr lang="en-GB" sz="2600" dirty="0">
                <a:latin typeface="Cambria" panose="02040503050406030204" pitchFamily="18" charset="0"/>
              </a:rPr>
              <a:t>He is known today all over the world for his highly extracted wines, their optimal expression of the Pinot Noir,  and their unique combination of elegance and depth. </a:t>
            </a:r>
            <a:endParaRPr lang="en-GB" sz="2600" dirty="0" smtClean="0">
              <a:latin typeface="Cambria" panose="02040503050406030204" pitchFamily="18" charset="0"/>
            </a:endParaRPr>
          </a:p>
          <a:p>
            <a:endParaRPr lang="en-GB" sz="2600" dirty="0" smtClean="0">
              <a:latin typeface="Cambria" panose="02040503050406030204" pitchFamily="18" charset="0"/>
            </a:endParaRPr>
          </a:p>
          <a:p>
            <a:r>
              <a:rPr lang="en-GB" sz="2600" dirty="0" smtClean="0">
                <a:latin typeface="Cambria" panose="02040503050406030204" pitchFamily="18" charset="0"/>
              </a:rPr>
              <a:t>Mathias </a:t>
            </a:r>
            <a:r>
              <a:rPr lang="en-GB" sz="2600" dirty="0">
                <a:latin typeface="Cambria" panose="02040503050406030204" pitchFamily="18" charset="0"/>
              </a:rPr>
              <a:t>PARENT, </a:t>
            </a:r>
            <a:r>
              <a:rPr lang="en-GB" sz="2600" dirty="0" smtClean="0">
                <a:latin typeface="Cambria" panose="02040503050406030204" pitchFamily="18" charset="0"/>
              </a:rPr>
              <a:t>28, </a:t>
            </a:r>
            <a:r>
              <a:rPr lang="en-GB" sz="2600" dirty="0">
                <a:latin typeface="Cambria" panose="02040503050406030204" pitchFamily="18" charset="0"/>
              </a:rPr>
              <a:t>is now doing the </a:t>
            </a:r>
            <a:r>
              <a:rPr lang="en-GB" sz="2600" dirty="0" smtClean="0">
                <a:latin typeface="Cambria" panose="02040503050406030204" pitchFamily="18" charset="0"/>
              </a:rPr>
              <a:t>winemaking.</a:t>
            </a:r>
            <a:endParaRPr lang="en-GB" sz="2600" dirty="0">
              <a:latin typeface="Cambria" panose="02040503050406030204" pitchFamily="18" charset="0"/>
            </a:endParaRPr>
          </a:p>
          <a:p>
            <a:endParaRPr lang="en-US" b="1"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911" y="2947471"/>
            <a:ext cx="3138431" cy="2092287"/>
          </a:xfrm>
          <a:prstGeom prst="rect">
            <a:avLst/>
          </a:prstGeom>
        </p:spPr>
      </p:pic>
      <p:sp>
        <p:nvSpPr>
          <p:cNvPr id="5" name="ZoneTexte 4"/>
          <p:cNvSpPr txBox="1"/>
          <p:nvPr/>
        </p:nvSpPr>
        <p:spPr>
          <a:xfrm>
            <a:off x="531562" y="5277080"/>
            <a:ext cx="7921127" cy="923330"/>
          </a:xfrm>
          <a:prstGeom prst="rect">
            <a:avLst/>
          </a:prstGeom>
          <a:noFill/>
        </p:spPr>
        <p:txBody>
          <a:bodyPr wrap="square" rtlCol="0">
            <a:spAutoFit/>
          </a:bodyPr>
          <a:lstStyle/>
          <a:p>
            <a:r>
              <a:rPr lang="fr-FR" dirty="0">
                <a:latin typeface="Cambria" panose="02040503050406030204" pitchFamily="18" charset="0"/>
              </a:rPr>
              <a:t>François PARENT </a:t>
            </a:r>
            <a:r>
              <a:rPr lang="fr-FR" dirty="0" err="1">
                <a:latin typeface="Cambria" panose="02040503050406030204" pitchFamily="18" charset="0"/>
              </a:rPr>
              <a:t>inherited</a:t>
            </a:r>
            <a:r>
              <a:rPr lang="fr-FR" dirty="0">
                <a:latin typeface="Cambria" panose="02040503050406030204" pitchFamily="18" charset="0"/>
              </a:rPr>
              <a:t> </a:t>
            </a:r>
            <a:r>
              <a:rPr lang="fr-FR" dirty="0" err="1">
                <a:latin typeface="Cambria" panose="02040503050406030204" pitchFamily="18" charset="0"/>
              </a:rPr>
              <a:t>some</a:t>
            </a:r>
            <a:r>
              <a:rPr lang="fr-FR" dirty="0">
                <a:latin typeface="Cambria" panose="02040503050406030204" pitchFamily="18" charset="0"/>
              </a:rPr>
              <a:t> </a:t>
            </a:r>
            <a:r>
              <a:rPr lang="fr-FR" dirty="0" err="1">
                <a:latin typeface="Cambria" panose="02040503050406030204" pitchFamily="18" charset="0"/>
              </a:rPr>
              <a:t>vineyard</a:t>
            </a:r>
            <a:r>
              <a:rPr lang="fr-FR" dirty="0">
                <a:latin typeface="Cambria" panose="02040503050406030204" pitchFamily="18" charset="0"/>
              </a:rPr>
              <a:t> </a:t>
            </a:r>
            <a:r>
              <a:rPr lang="fr-FR" dirty="0" err="1">
                <a:latin typeface="Cambria" panose="02040503050406030204" pitchFamily="18" charset="0"/>
              </a:rPr>
              <a:t>from</a:t>
            </a:r>
            <a:r>
              <a:rPr lang="fr-FR" dirty="0">
                <a:latin typeface="Cambria" panose="02040503050406030204" pitchFamily="18" charset="0"/>
              </a:rPr>
              <a:t> </a:t>
            </a:r>
            <a:r>
              <a:rPr lang="fr-FR" dirty="0" err="1">
                <a:latin typeface="Cambria" panose="02040503050406030204" pitchFamily="18" charset="0"/>
              </a:rPr>
              <a:t>his</a:t>
            </a:r>
            <a:r>
              <a:rPr lang="fr-FR" dirty="0">
                <a:latin typeface="Cambria" panose="02040503050406030204" pitchFamily="18" charset="0"/>
              </a:rPr>
              <a:t> </a:t>
            </a:r>
            <a:r>
              <a:rPr lang="fr-FR" dirty="0" err="1">
                <a:latin typeface="Cambria" panose="02040503050406030204" pitchFamily="18" charset="0"/>
              </a:rPr>
              <a:t>own</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the </a:t>
            </a:r>
            <a:r>
              <a:rPr lang="fr-FR" dirty="0" err="1">
                <a:latin typeface="Cambria" panose="02040503050406030204" pitchFamily="18" charset="0"/>
              </a:rPr>
              <a:t>PARENT’s</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in Pommard. </a:t>
            </a:r>
            <a:r>
              <a:rPr lang="fr-FR" dirty="0" err="1">
                <a:latin typeface="Cambria" panose="02040503050406030204" pitchFamily="18" charset="0"/>
              </a:rPr>
              <a:t>His</a:t>
            </a:r>
            <a:r>
              <a:rPr lang="fr-FR" dirty="0">
                <a:latin typeface="Cambria" panose="02040503050406030204" pitchFamily="18" charset="0"/>
              </a:rPr>
              <a:t> vines are </a:t>
            </a:r>
            <a:r>
              <a:rPr lang="fr-FR" dirty="0" err="1">
                <a:latin typeface="Cambria" panose="02040503050406030204" pitchFamily="18" charset="0"/>
              </a:rPr>
              <a:t>also</a:t>
            </a:r>
            <a:r>
              <a:rPr lang="fr-FR" dirty="0">
                <a:latin typeface="Cambria" panose="02040503050406030204" pitchFamily="18" charset="0"/>
              </a:rPr>
              <a:t> </a:t>
            </a:r>
            <a:r>
              <a:rPr lang="fr-FR" dirty="0" err="1">
                <a:latin typeface="Cambria" panose="02040503050406030204" pitchFamily="18" charset="0"/>
              </a:rPr>
              <a:t>run</a:t>
            </a:r>
            <a:r>
              <a:rPr lang="fr-FR" dirty="0">
                <a:latin typeface="Cambria" panose="02040503050406030204" pitchFamily="18" charset="0"/>
              </a:rPr>
              <a:t> by Domaine AF GROS, but the </a:t>
            </a:r>
            <a:r>
              <a:rPr lang="fr-FR" dirty="0" err="1">
                <a:latin typeface="Cambria" panose="02040503050406030204" pitchFamily="18" charset="0"/>
              </a:rPr>
              <a:t>wines</a:t>
            </a:r>
            <a:r>
              <a:rPr lang="fr-FR" dirty="0">
                <a:latin typeface="Cambria" panose="02040503050406030204" pitchFamily="18" charset="0"/>
              </a:rPr>
              <a:t> are </a:t>
            </a:r>
            <a:r>
              <a:rPr lang="fr-FR" dirty="0" err="1">
                <a:latin typeface="Cambria" panose="02040503050406030204" pitchFamily="18" charset="0"/>
              </a:rPr>
              <a:t>sold</a:t>
            </a:r>
            <a:r>
              <a:rPr lang="fr-FR" dirty="0">
                <a:latin typeface="Cambria" panose="02040503050406030204" pitchFamily="18" charset="0"/>
              </a:rPr>
              <a:t> </a:t>
            </a:r>
            <a:r>
              <a:rPr lang="fr-FR" dirty="0" err="1">
                <a:latin typeface="Cambria" panose="02040503050406030204" pitchFamily="18" charset="0"/>
              </a:rPr>
              <a:t>under</a:t>
            </a:r>
            <a:r>
              <a:rPr lang="fr-FR" dirty="0">
                <a:latin typeface="Cambria" panose="02040503050406030204" pitchFamily="18" charset="0"/>
              </a:rPr>
              <a:t> the label « François PARENT », the label </a:t>
            </a:r>
            <a:r>
              <a:rPr lang="fr-FR" dirty="0" err="1">
                <a:latin typeface="Cambria" panose="02040503050406030204" pitchFamily="18" charset="0"/>
              </a:rPr>
              <a:t>with</a:t>
            </a:r>
            <a:r>
              <a:rPr lang="fr-FR" dirty="0">
                <a:latin typeface="Cambria" panose="02040503050406030204" pitchFamily="18" charset="0"/>
              </a:rPr>
              <a:t> the black </a:t>
            </a:r>
            <a:r>
              <a:rPr lang="fr-FR" dirty="0" err="1">
                <a:latin typeface="Cambria" panose="02040503050406030204" pitchFamily="18" charset="0"/>
              </a:rPr>
              <a:t>truffle</a:t>
            </a:r>
            <a:endParaRPr lang="fr-FR" dirty="0">
              <a:latin typeface="Cambria" panose="02040503050406030204" pitchFamily="18" charset="0"/>
            </a:endParaRPr>
          </a:p>
        </p:txBody>
      </p:sp>
    </p:spTree>
    <p:extLst>
      <p:ext uri="{BB962C8B-B14F-4D97-AF65-F5344CB8AC3E}">
        <p14:creationId xmlns:p14="http://schemas.microsoft.com/office/powerpoint/2010/main" val="115632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214" y="876225"/>
            <a:ext cx="8229600" cy="2627140"/>
          </a:xfrm>
        </p:spPr>
        <p:txBody>
          <a:bodyPr>
            <a:noAutofit/>
          </a:bodyPr>
          <a:lstStyle/>
          <a:p>
            <a:r>
              <a:rPr lang="en-GB" sz="1800" dirty="0" smtClean="0">
                <a:latin typeface="Cambria" panose="02040503050406030204" pitchFamily="18" charset="0"/>
              </a:rPr>
              <a:t>Traditional vineyard management based on sustainability </a:t>
            </a:r>
            <a:r>
              <a:rPr lang="en-GB" sz="1800" dirty="0">
                <a:latin typeface="Cambria" panose="02040503050406030204" pitchFamily="18" charset="0"/>
              </a:rPr>
              <a:t>principles.   </a:t>
            </a:r>
            <a:endParaRPr lang="en-GB" sz="1800" dirty="0" smtClean="0">
              <a:latin typeface="Cambria" panose="02040503050406030204" pitchFamily="18" charset="0"/>
            </a:endParaRPr>
          </a:p>
          <a:p>
            <a:r>
              <a:rPr lang="en-GB" sz="1800" dirty="0" smtClean="0">
                <a:latin typeface="Cambria" panose="02040503050406030204" pitchFamily="18" charset="0"/>
              </a:rPr>
              <a:t>Selective pruning </a:t>
            </a:r>
            <a:r>
              <a:rPr lang="en-GB" sz="1800" dirty="0">
                <a:latin typeface="Cambria" panose="02040503050406030204" pitchFamily="18" charset="0"/>
              </a:rPr>
              <a:t>to optimize yield and vigour, along with </a:t>
            </a:r>
            <a:r>
              <a:rPr lang="en-GB" sz="1800" dirty="0" smtClean="0">
                <a:latin typeface="Cambria" panose="02040503050406030204" pitchFamily="18" charset="0"/>
              </a:rPr>
              <a:t>optimized </a:t>
            </a:r>
            <a:r>
              <a:rPr lang="en-GB" sz="1800" dirty="0">
                <a:latin typeface="Cambria" panose="02040503050406030204" pitchFamily="18" charset="0"/>
              </a:rPr>
              <a:t>leaf pulling, green harvest when needed, and ploughing of the soils. </a:t>
            </a:r>
            <a:endParaRPr lang="en-US" sz="1800" dirty="0">
              <a:latin typeface="Cambria" panose="02040503050406030204" pitchFamily="18" charset="0"/>
            </a:endParaRPr>
          </a:p>
          <a:p>
            <a:r>
              <a:rPr lang="en-GB" sz="1800" dirty="0">
                <a:latin typeface="Cambria" panose="02040503050406030204" pitchFamily="18" charset="0"/>
              </a:rPr>
              <a:t>N</a:t>
            </a:r>
            <a:r>
              <a:rPr lang="en-GB" sz="1800" dirty="0" smtClean="0">
                <a:latin typeface="Cambria" panose="02040503050406030204" pitchFamily="18" charset="0"/>
              </a:rPr>
              <a:t>o </a:t>
            </a:r>
            <a:r>
              <a:rPr lang="en-GB" sz="1800" dirty="0">
                <a:latin typeface="Cambria" panose="02040503050406030204" pitchFamily="18" charset="0"/>
              </a:rPr>
              <a:t>pesticides and no insecticides</a:t>
            </a:r>
            <a:r>
              <a:rPr lang="en-GB" sz="1800" dirty="0" smtClean="0">
                <a:latin typeface="Cambria" panose="02040503050406030204" pitchFamily="18" charset="0"/>
              </a:rPr>
              <a:t>, </a:t>
            </a:r>
            <a:r>
              <a:rPr lang="en-GB" sz="1800" dirty="0">
                <a:latin typeface="Cambria" panose="02040503050406030204" pitchFamily="18" charset="0"/>
              </a:rPr>
              <a:t>use </a:t>
            </a:r>
            <a:r>
              <a:rPr lang="en-GB" sz="1800" dirty="0" smtClean="0">
                <a:latin typeface="Cambria" panose="02040503050406030204" pitchFamily="18" charset="0"/>
              </a:rPr>
              <a:t>of  sexual </a:t>
            </a:r>
            <a:r>
              <a:rPr lang="en-GB" sz="1800" dirty="0">
                <a:latin typeface="Cambria" panose="02040503050406030204" pitchFamily="18" charset="0"/>
              </a:rPr>
              <a:t>confusion.</a:t>
            </a:r>
            <a:endParaRPr lang="en-US" sz="1800" dirty="0">
              <a:latin typeface="Cambria" panose="02040503050406030204" pitchFamily="18" charset="0"/>
            </a:endParaRPr>
          </a:p>
          <a:p>
            <a:r>
              <a:rPr lang="en-GB" sz="1800" dirty="0" smtClean="0">
                <a:latin typeface="Cambria" panose="02040503050406030204" pitchFamily="18" charset="0"/>
              </a:rPr>
              <a:t>100</a:t>
            </a:r>
            <a:r>
              <a:rPr lang="en-GB" sz="1800" dirty="0">
                <a:latin typeface="Cambria" panose="02040503050406030204" pitchFamily="18" charset="0"/>
              </a:rPr>
              <a:t>% </a:t>
            </a:r>
            <a:r>
              <a:rPr lang="en-GB" sz="1800" dirty="0" smtClean="0">
                <a:latin typeface="Cambria" panose="02040503050406030204" pitchFamily="18" charset="0"/>
              </a:rPr>
              <a:t>manual harvesting.</a:t>
            </a:r>
            <a:endParaRPr lang="en-US" sz="1800" dirty="0">
              <a:latin typeface="Cambria" panose="02040503050406030204" pitchFamily="18" charset="0"/>
            </a:endParaRPr>
          </a:p>
          <a:p>
            <a:r>
              <a:rPr lang="en-GB" sz="1800" dirty="0">
                <a:latin typeface="Cambria" panose="02040503050406030204" pitchFamily="18" charset="0"/>
              </a:rPr>
              <a:t>The grapes are brought back to the winery in small cases to avoid any tamping down, in less than 20 minutes after they are cut</a:t>
            </a:r>
            <a:r>
              <a:rPr lang="en-GB" sz="1800" dirty="0" smtClean="0">
                <a:latin typeface="Cambria" panose="02040503050406030204" pitchFamily="18" charset="0"/>
              </a:rPr>
              <a:t>.</a:t>
            </a:r>
            <a:endParaRPr lang="en-US" sz="1800" dirty="0">
              <a:latin typeface="Cambria" panose="02040503050406030204" pitchFamily="18" charset="0"/>
            </a:endParaRPr>
          </a:p>
        </p:txBody>
      </p:sp>
      <p:pic>
        <p:nvPicPr>
          <p:cNvPr id="2" name="Picture 1" descr="PICT00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4847" y="3755757"/>
            <a:ext cx="3344333" cy="2508250"/>
          </a:xfrm>
          <a:prstGeom prst="rect">
            <a:avLst/>
          </a:prstGeom>
        </p:spPr>
      </p:pic>
    </p:spTree>
    <p:extLst>
      <p:ext uri="{BB962C8B-B14F-4D97-AF65-F5344CB8AC3E}">
        <p14:creationId xmlns:p14="http://schemas.microsoft.com/office/powerpoint/2010/main" val="3331759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50" y="476251"/>
            <a:ext cx="8089900" cy="2862322"/>
          </a:xfrm>
          <a:prstGeom prst="rect">
            <a:avLst/>
          </a:prstGeom>
        </p:spPr>
        <p:txBody>
          <a:bodyPr wrap="square">
            <a:spAutoFit/>
          </a:bodyPr>
          <a:lstStyle/>
          <a:p>
            <a:r>
              <a:rPr lang="en-GB" dirty="0">
                <a:latin typeface="Cambria" panose="02040503050406030204" pitchFamily="18" charset="0"/>
              </a:rPr>
              <a:t>Comprehensive sorting in 4 steps</a:t>
            </a:r>
            <a:r>
              <a:rPr lang="en-GB" dirty="0" smtClean="0">
                <a:latin typeface="Cambria" panose="02040503050406030204" pitchFamily="18" charset="0"/>
              </a:rPr>
              <a:t>:</a:t>
            </a:r>
          </a:p>
          <a:p>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In the vineyard,</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With a dynamic sorting table at the arrival in the winery,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Manual sorting by </a:t>
            </a:r>
            <a:r>
              <a:rPr lang="en-GB" dirty="0" smtClean="0">
                <a:latin typeface="Cambria" panose="02040503050406030204" pitchFamily="18" charset="0"/>
              </a:rPr>
              <a:t>8 </a:t>
            </a:r>
            <a:r>
              <a:rPr lang="en-GB" dirty="0">
                <a:latin typeface="Cambria" panose="02040503050406030204" pitchFamily="18" charset="0"/>
              </a:rPr>
              <a:t>persons. The clusters are 100% </a:t>
            </a:r>
            <a:r>
              <a:rPr lang="en-GB" dirty="0" smtClean="0">
                <a:latin typeface="Cambria" panose="02040503050406030204" pitchFamily="18" charset="0"/>
              </a:rPr>
              <a:t>de-stemmed</a:t>
            </a:r>
            <a:r>
              <a:rPr lang="en-GB" dirty="0">
                <a:latin typeface="Cambria" panose="02040503050406030204" pitchFamily="18" charset="0"/>
              </a:rPr>
              <a:t>.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 Final </a:t>
            </a:r>
            <a:r>
              <a:rPr lang="en-GB" dirty="0" smtClean="0">
                <a:latin typeface="Cambria" panose="02040503050406030204" pitchFamily="18" charset="0"/>
              </a:rPr>
              <a:t>sorting </a:t>
            </a:r>
            <a:r>
              <a:rPr lang="en-GB" dirty="0">
                <a:latin typeface="Cambria" panose="02040503050406030204" pitchFamily="18" charset="0"/>
              </a:rPr>
              <a:t>is done after </a:t>
            </a:r>
            <a:r>
              <a:rPr lang="en-GB" dirty="0" smtClean="0">
                <a:latin typeface="Cambria" panose="02040503050406030204" pitchFamily="18" charset="0"/>
              </a:rPr>
              <a:t>de-stemming</a:t>
            </a:r>
            <a:r>
              <a:rPr lang="en-GB" dirty="0">
                <a:latin typeface="Cambria" panose="02040503050406030204" pitchFamily="18" charset="0"/>
              </a:rPr>
              <a:t>. </a:t>
            </a:r>
            <a:endParaRPr lang="en-GB" dirty="0" smtClean="0">
              <a:latin typeface="Cambria" panose="02040503050406030204" pitchFamily="18" charset="0"/>
            </a:endParaRPr>
          </a:p>
          <a:p>
            <a:pPr lvl="0"/>
            <a:endParaRPr lang="en-US" dirty="0">
              <a:latin typeface="Cambria" panose="02040503050406030204" pitchFamily="18" charset="0"/>
            </a:endParaRPr>
          </a:p>
          <a:p>
            <a:r>
              <a:rPr lang="en-GB" dirty="0" smtClean="0">
                <a:latin typeface="Cambria" panose="02040503050406030204" pitchFamily="18" charset="0"/>
              </a:rPr>
              <a:t>The </a:t>
            </a:r>
            <a:r>
              <a:rPr lang="en-GB" dirty="0">
                <a:latin typeface="Cambria" panose="02040503050406030204" pitchFamily="18" charset="0"/>
              </a:rPr>
              <a:t>new generation of de-stemmer that we use preserves the skin of the clusters (berries) so that the sugars will spread slowly and regularly </a:t>
            </a:r>
            <a:r>
              <a:rPr lang="en-GB" dirty="0" smtClean="0">
                <a:latin typeface="Cambria" panose="02040503050406030204" pitchFamily="18" charset="0"/>
              </a:rPr>
              <a:t>to </a:t>
            </a:r>
            <a:r>
              <a:rPr lang="en-GB" dirty="0">
                <a:latin typeface="Cambria" panose="02040503050406030204" pitchFamily="18" charset="0"/>
              </a:rPr>
              <a:t>avoid any break in the fermentation. </a:t>
            </a:r>
            <a:endParaRPr lang="en-US" dirty="0">
              <a:latin typeface="Cambria" panose="02040503050406030204" pitchFamily="18" charset="0"/>
            </a:endParaRPr>
          </a:p>
        </p:txBody>
      </p:sp>
    </p:spTree>
    <p:extLst>
      <p:ext uri="{BB962C8B-B14F-4D97-AF65-F5344CB8AC3E}">
        <p14:creationId xmlns:p14="http://schemas.microsoft.com/office/powerpoint/2010/main" val="2187090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208174"/>
            <a:ext cx="8407400" cy="2083334"/>
          </a:xfrm>
        </p:spPr>
        <p:txBody>
          <a:bodyPr>
            <a:noAutofit/>
          </a:bodyPr>
          <a:lstStyle/>
          <a:p>
            <a:r>
              <a:rPr lang="en-GB" sz="1800" dirty="0" smtClean="0">
                <a:latin typeface="Cambria" panose="02040503050406030204" pitchFamily="18" charset="0"/>
              </a:rPr>
              <a:t>For the </a:t>
            </a:r>
            <a:r>
              <a:rPr lang="en-GB" sz="1800" dirty="0" err="1" smtClean="0">
                <a:latin typeface="Cambria" panose="02040503050406030204" pitchFamily="18" charset="0"/>
              </a:rPr>
              <a:t>vinification</a:t>
            </a:r>
            <a:r>
              <a:rPr lang="en-GB" sz="1800" dirty="0" smtClean="0">
                <a:latin typeface="Cambria" panose="02040503050406030204" pitchFamily="18" charset="0"/>
              </a:rPr>
              <a:t>, we use stainless steel and wood tanks.</a:t>
            </a:r>
          </a:p>
          <a:p>
            <a:r>
              <a:rPr lang="en-GB" sz="1800" dirty="0" smtClean="0">
                <a:latin typeface="Cambria" panose="02040503050406030204" pitchFamily="18" charset="0"/>
              </a:rPr>
              <a:t>Cold </a:t>
            </a:r>
            <a:r>
              <a:rPr lang="en-GB" sz="1800" dirty="0">
                <a:latin typeface="Cambria" panose="02040503050406030204" pitchFamily="18" charset="0"/>
              </a:rPr>
              <a:t>maceration (5°</a:t>
            </a:r>
            <a:r>
              <a:rPr lang="en-GB" sz="1800" dirty="0" smtClean="0">
                <a:latin typeface="Cambria" panose="02040503050406030204" pitchFamily="18" charset="0"/>
              </a:rPr>
              <a:t>C) for about 3-5 days to extract flavours and colour. During that time, we do some </a:t>
            </a:r>
            <a:r>
              <a:rPr lang="en-GB" sz="1800" dirty="0" err="1" smtClean="0">
                <a:latin typeface="Cambria" panose="02040503050406030204" pitchFamily="18" charset="0"/>
              </a:rPr>
              <a:t>remontage</a:t>
            </a:r>
            <a:r>
              <a:rPr lang="en-GB" sz="1800" dirty="0" smtClean="0">
                <a:latin typeface="Cambria" panose="02040503050406030204" pitchFamily="18" charset="0"/>
              </a:rPr>
              <a:t> (pump over) to keep a good contact between solid and liquid parts. </a:t>
            </a:r>
            <a:endParaRPr lang="en-US" sz="1800" dirty="0" smtClean="0">
              <a:latin typeface="Cambria" panose="02040503050406030204" pitchFamily="18" charset="0"/>
            </a:endParaRPr>
          </a:p>
          <a:p>
            <a:r>
              <a:rPr lang="en-GB" sz="1800" dirty="0" smtClean="0">
                <a:latin typeface="Cambria" panose="02040503050406030204" pitchFamily="18" charset="0"/>
              </a:rPr>
              <a:t>After 5 days, the alcoholic fermentation starts. Tanks are heated up to 25-30°C for over 10 days.</a:t>
            </a:r>
            <a:endParaRPr lang="en-US" sz="1800" dirty="0" smtClean="0">
              <a:latin typeface="Cambria" panose="02040503050406030204" pitchFamily="18" charset="0"/>
            </a:endParaRPr>
          </a:p>
          <a:p>
            <a:pPr marL="0" indent="0">
              <a:buNone/>
            </a:pPr>
            <a:r>
              <a:rPr lang="en-GB" sz="2400" b="1" dirty="0" smtClean="0"/>
              <a:t> </a:t>
            </a:r>
            <a:endParaRPr lang="en-US" sz="2400" b="1"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290" y="2098714"/>
            <a:ext cx="3031475" cy="4547213"/>
          </a:xfrm>
          <a:prstGeom prst="rect">
            <a:avLst/>
          </a:prstGeom>
        </p:spPr>
      </p:pic>
    </p:spTree>
    <p:extLst>
      <p:ext uri="{BB962C8B-B14F-4D97-AF65-F5344CB8AC3E}">
        <p14:creationId xmlns:p14="http://schemas.microsoft.com/office/powerpoint/2010/main" val="4020246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2453" y="322243"/>
            <a:ext cx="8229600" cy="2828581"/>
          </a:xfrm>
        </p:spPr>
        <p:txBody>
          <a:bodyPr>
            <a:normAutofit fontScale="70000" lnSpcReduction="20000"/>
          </a:bodyPr>
          <a:lstStyle/>
          <a:p>
            <a:pPr lvl="0"/>
            <a:r>
              <a:rPr lang="en-GB" dirty="0" err="1">
                <a:latin typeface="Cambria" panose="02040503050406030204" pitchFamily="18" charset="0"/>
              </a:rPr>
              <a:t>Pigeage</a:t>
            </a:r>
            <a:r>
              <a:rPr lang="en-GB" dirty="0">
                <a:latin typeface="Cambria" panose="02040503050406030204" pitchFamily="18" charset="0"/>
              </a:rPr>
              <a:t> (punch-down) depends on the appellation and  structure of the wine. </a:t>
            </a:r>
            <a:endParaRPr lang="en-GB" dirty="0" smtClean="0">
              <a:latin typeface="Cambria" panose="02040503050406030204" pitchFamily="18" charset="0"/>
            </a:endParaRPr>
          </a:p>
          <a:p>
            <a:pPr lvl="0"/>
            <a:r>
              <a:rPr lang="en-GB" dirty="0" smtClean="0">
                <a:latin typeface="Cambria" panose="02040503050406030204" pitchFamily="18" charset="0"/>
              </a:rPr>
              <a:t>For </a:t>
            </a:r>
            <a:r>
              <a:rPr lang="en-GB" dirty="0">
                <a:latin typeface="Cambria" panose="02040503050406030204" pitchFamily="18" charset="0"/>
              </a:rPr>
              <a:t>each tank, 2 to 4 </a:t>
            </a:r>
            <a:r>
              <a:rPr lang="en-GB" dirty="0" err="1" smtClean="0">
                <a:latin typeface="Cambria" panose="02040503050406030204" pitchFamily="18" charset="0"/>
              </a:rPr>
              <a:t>pigeage</a:t>
            </a:r>
            <a:r>
              <a:rPr lang="en-GB" dirty="0" smtClean="0">
                <a:latin typeface="Cambria" panose="02040503050406030204" pitchFamily="18" charset="0"/>
              </a:rPr>
              <a:t> </a:t>
            </a:r>
            <a:r>
              <a:rPr lang="en-GB" dirty="0">
                <a:latin typeface="Cambria" panose="02040503050406030204" pitchFamily="18" charset="0"/>
              </a:rPr>
              <a:t>at the end of the </a:t>
            </a:r>
            <a:r>
              <a:rPr lang="en-GB" dirty="0" smtClean="0">
                <a:latin typeface="Cambria" panose="02040503050406030204" pitchFamily="18" charset="0"/>
              </a:rPr>
              <a:t>fermentation</a:t>
            </a:r>
          </a:p>
          <a:p>
            <a:pPr lvl="0"/>
            <a:r>
              <a:rPr lang="en-GB" dirty="0" smtClean="0">
                <a:latin typeface="Cambria" panose="02040503050406030204" pitchFamily="18" charset="0"/>
              </a:rPr>
              <a:t>1-2 </a:t>
            </a:r>
            <a:r>
              <a:rPr lang="en-GB" dirty="0">
                <a:latin typeface="Cambria" panose="02040503050406030204" pitchFamily="18" charset="0"/>
              </a:rPr>
              <a:t>daily pumping </a:t>
            </a:r>
            <a:r>
              <a:rPr lang="en-GB" dirty="0" smtClean="0">
                <a:latin typeface="Cambria" panose="02040503050406030204" pitchFamily="18" charset="0"/>
              </a:rPr>
              <a:t>over + daily juice releasing (</a:t>
            </a:r>
            <a:r>
              <a:rPr lang="en-GB" dirty="0" err="1" smtClean="0">
                <a:latin typeface="Cambria" panose="02040503050406030204" pitchFamily="18" charset="0"/>
              </a:rPr>
              <a:t>delestage</a:t>
            </a:r>
            <a:r>
              <a:rPr lang="en-GB" dirty="0" smtClean="0">
                <a:latin typeface="Cambria" panose="02040503050406030204" pitchFamily="18" charset="0"/>
              </a:rPr>
              <a:t>) </a:t>
            </a:r>
            <a:r>
              <a:rPr lang="en-GB" dirty="0">
                <a:latin typeface="Cambria" panose="02040503050406030204" pitchFamily="18" charset="0"/>
              </a:rPr>
              <a:t>.</a:t>
            </a:r>
            <a:endParaRPr lang="fr-FR" dirty="0">
              <a:latin typeface="Cambria" panose="02040503050406030204" pitchFamily="18" charset="0"/>
            </a:endParaRPr>
          </a:p>
          <a:p>
            <a:pPr lvl="0"/>
            <a:r>
              <a:rPr lang="en-GB" dirty="0">
                <a:latin typeface="Cambria" panose="02040503050406030204" pitchFamily="18" charset="0"/>
              </a:rPr>
              <a:t>After a gentle pressing with a pneumatic press, wines are decanted during 2-3 days at 12°C, and are barrelled. </a:t>
            </a:r>
            <a:endParaRPr lang="fr-FR" dirty="0">
              <a:latin typeface="Cambria" panose="02040503050406030204" pitchFamily="18" charset="0"/>
            </a:endParaRPr>
          </a:p>
          <a:p>
            <a:pPr lvl="0"/>
            <a:r>
              <a:rPr lang="en-GB" dirty="0" err="1">
                <a:latin typeface="Cambria" panose="02040503050406030204" pitchFamily="18" charset="0"/>
              </a:rPr>
              <a:t>Malo</a:t>
            </a:r>
            <a:r>
              <a:rPr lang="en-GB" dirty="0">
                <a:latin typeface="Cambria" panose="02040503050406030204" pitchFamily="18" charset="0"/>
              </a:rPr>
              <a:t>-lactic fermentation is done in barrels. Low temperature, about 45 days. Monitored for minimal use of SO2.</a:t>
            </a:r>
            <a:endParaRPr lang="fr-FR" dirty="0">
              <a:latin typeface="Cambria" panose="02040503050406030204" pitchFamily="18" charset="0"/>
            </a:endParaRP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103" y="3612613"/>
            <a:ext cx="4527933" cy="3018622"/>
          </a:xfrm>
          <a:prstGeom prst="rect">
            <a:avLst/>
          </a:prstGeom>
        </p:spPr>
      </p:pic>
    </p:spTree>
    <p:extLst>
      <p:ext uri="{BB962C8B-B14F-4D97-AF65-F5344CB8AC3E}">
        <p14:creationId xmlns:p14="http://schemas.microsoft.com/office/powerpoint/2010/main" val="417023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6269"/>
            <a:ext cx="8229600" cy="2721167"/>
          </a:xfrm>
        </p:spPr>
        <p:txBody>
          <a:bodyPr>
            <a:normAutofit fontScale="70000" lnSpcReduction="20000"/>
          </a:bodyPr>
          <a:lstStyle/>
          <a:p>
            <a:pPr lvl="0"/>
            <a:r>
              <a:rPr lang="en-GB" i="1" dirty="0" err="1">
                <a:latin typeface="Cambria" panose="02040503050406030204" pitchFamily="18" charset="0"/>
              </a:rPr>
              <a:t>Elevage</a:t>
            </a:r>
            <a:r>
              <a:rPr lang="en-GB" dirty="0">
                <a:latin typeface="Cambria" panose="02040503050406030204" pitchFamily="18" charset="0"/>
              </a:rPr>
              <a:t>: </a:t>
            </a:r>
            <a:r>
              <a:rPr lang="en-US" dirty="0">
                <a:latin typeface="Cambria" panose="02040503050406030204" pitchFamily="18" charset="0"/>
              </a:rPr>
              <a:t>The wines are aged between 12 to 18 months in French oak barrel. The oaks come mainly from </a:t>
            </a:r>
            <a:r>
              <a:rPr lang="en-US" dirty="0" smtClean="0">
                <a:latin typeface="Cambria" panose="02040503050406030204" pitchFamily="18" charset="0"/>
              </a:rPr>
              <a:t>forests </a:t>
            </a:r>
            <a:r>
              <a:rPr lang="en-US" dirty="0">
                <a:latin typeface="Cambria" panose="02040503050406030204" pitchFamily="18" charset="0"/>
              </a:rPr>
              <a:t>of </a:t>
            </a:r>
            <a:r>
              <a:rPr lang="en-US" dirty="0" err="1">
                <a:latin typeface="Cambria" panose="02040503050406030204" pitchFamily="18" charset="0"/>
              </a:rPr>
              <a:t>Chatillonais</a:t>
            </a:r>
            <a:r>
              <a:rPr lang="en-US" dirty="0">
                <a:latin typeface="Cambria" panose="02040503050406030204" pitchFamily="18" charset="0"/>
              </a:rPr>
              <a:t> and Fontainebleau. We work with 2 main coopers and ask them for long and low </a:t>
            </a:r>
            <a:r>
              <a:rPr lang="en-US" dirty="0" smtClean="0">
                <a:latin typeface="Cambria" panose="02040503050406030204" pitchFamily="18" charset="0"/>
              </a:rPr>
              <a:t>burning barrels.</a:t>
            </a:r>
            <a:endParaRPr lang="fr-FR" dirty="0">
              <a:latin typeface="Cambria" panose="02040503050406030204" pitchFamily="18" charset="0"/>
            </a:endParaRPr>
          </a:p>
          <a:p>
            <a:pPr lvl="0"/>
            <a:r>
              <a:rPr lang="en-US" dirty="0">
                <a:latin typeface="Cambria" panose="02040503050406030204" pitchFamily="18" charset="0"/>
              </a:rPr>
              <a:t>Generics are aged in 5000 Liters tank (60%) and in oak barrels from 2-3 wines (40%).</a:t>
            </a:r>
            <a:endParaRPr lang="fr-FR" dirty="0">
              <a:latin typeface="Cambria" panose="02040503050406030204" pitchFamily="18" charset="0"/>
            </a:endParaRPr>
          </a:p>
          <a:p>
            <a:pPr lvl="0"/>
            <a:r>
              <a:rPr lang="en-GB" dirty="0" err="1">
                <a:latin typeface="Cambria" panose="02040503050406030204" pitchFamily="18" charset="0"/>
              </a:rPr>
              <a:t>Elevage</a:t>
            </a:r>
            <a:r>
              <a:rPr lang="en-GB" dirty="0">
                <a:latin typeface="Cambria" panose="02040503050406030204" pitchFamily="18" charset="0"/>
              </a:rPr>
              <a:t> is done during an average of 12 months for village wines (50% new oak), 15 months for the 1er crus (65% new oak) and 18 months for the Grands Crus (100% new oak). </a:t>
            </a:r>
            <a:endParaRPr lang="fr-FR" dirty="0">
              <a:latin typeface="Cambria" panose="02040503050406030204" pitchFamily="18" charset="0"/>
            </a:endParaRPr>
          </a:p>
          <a:p>
            <a:pPr lvl="0"/>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273" y="3245384"/>
            <a:ext cx="4616068" cy="3077379"/>
          </a:xfrm>
          <a:prstGeom prst="rect">
            <a:avLst/>
          </a:prstGeom>
        </p:spPr>
      </p:pic>
    </p:spTree>
    <p:extLst>
      <p:ext uri="{BB962C8B-B14F-4D97-AF65-F5344CB8AC3E}">
        <p14:creationId xmlns:p14="http://schemas.microsoft.com/office/powerpoint/2010/main" val="143952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1298</TotalTime>
  <Words>1459</Words>
  <Application>Microsoft Office PowerPoint</Application>
  <PresentationFormat>Affichage à l'écran (4:3)</PresentationFormat>
  <Paragraphs>71</Paragraphs>
  <Slides>32</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32</vt:i4>
      </vt:variant>
    </vt:vector>
  </HeadingPairs>
  <TitlesOfParts>
    <vt:vector size="36" baseType="lpstr">
      <vt:lpstr>Arial</vt:lpstr>
      <vt:lpstr>Calibri</vt:lpstr>
      <vt:lpstr>Cambria</vt:lpstr>
      <vt:lpstr>Office Theme</vt:lpstr>
      <vt:lpstr>The wines of Domaine AF Gros, Bourgogne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Jean-Pierre Lemoine</dc:creator>
  <cp:lastModifiedBy>utilisateur afgros</cp:lastModifiedBy>
  <cp:revision>86</cp:revision>
  <cp:lastPrinted>2015-12-12T23:53:39Z</cp:lastPrinted>
  <dcterms:created xsi:type="dcterms:W3CDTF">2015-12-03T00:20:31Z</dcterms:created>
  <dcterms:modified xsi:type="dcterms:W3CDTF">2018-06-22T14:51:51Z</dcterms:modified>
</cp:coreProperties>
</file>