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68" r:id="rId8"/>
    <p:sldId id="269" r:id="rId9"/>
    <p:sldId id="282" r:id="rId10"/>
    <p:sldId id="257" r:id="rId11"/>
    <p:sldId id="258" r:id="rId12"/>
    <p:sldId id="259" r:id="rId13"/>
    <p:sldId id="284" r:id="rId14"/>
    <p:sldId id="260" r:id="rId15"/>
    <p:sldId id="264" r:id="rId16"/>
    <p:sldId id="261" r:id="rId17"/>
    <p:sldId id="273" r:id="rId18"/>
    <p:sldId id="274" r:id="rId19"/>
    <p:sldId id="262" r:id="rId20"/>
    <p:sldId id="263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1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9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0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8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4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11DFD-2F03-3941-A23C-37AB61AB2AAB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55F7A-4445-024B-92B4-0FF5F4AA8BD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0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571" y="2540559"/>
            <a:ext cx="7772400" cy="2439065"/>
          </a:xfrm>
        </p:spPr>
        <p:txBody>
          <a:bodyPr/>
          <a:lstStyle/>
          <a:p>
            <a:r>
              <a:rPr lang="en-US" b="1" dirty="0" smtClean="0"/>
              <a:t>The wines of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Caroline </a:t>
            </a:r>
            <a:r>
              <a:rPr lang="en-US" b="1" dirty="0" smtClean="0"/>
              <a:t>PARENT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088" y="342704"/>
            <a:ext cx="1629366" cy="2061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06" y="342704"/>
            <a:ext cx="1701660" cy="62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Meursault</a:t>
            </a:r>
            <a:endParaRPr lang="en-US" b="1" dirty="0"/>
          </a:p>
        </p:txBody>
      </p:sp>
      <p:pic>
        <p:nvPicPr>
          <p:cNvPr id="6" name="Picture 5" descr="Meursaul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04" y="1984232"/>
            <a:ext cx="4327953" cy="3068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Green-gold color,  limpid and brilliant. Redolent aromas of </a:t>
            </a:r>
            <a:r>
              <a:rPr lang="en-US" b="1" dirty="0"/>
              <a:t>toasted almonds and hazelnuts in a floral (mayflower, elder, bracken, lime, verbena) and mineral (flint) </a:t>
            </a:r>
            <a:r>
              <a:rPr lang="en-US" b="1" dirty="0" smtClean="0"/>
              <a:t>setting. </a:t>
            </a:r>
            <a:r>
              <a:rPr lang="en-US" b="1" dirty="0"/>
              <a:t>R</a:t>
            </a:r>
            <a:r>
              <a:rPr lang="en-US" b="1" dirty="0" smtClean="0"/>
              <a:t>ich </a:t>
            </a:r>
            <a:r>
              <a:rPr lang="en-US" b="1" dirty="0"/>
              <a:t>and fat with a cheerful and appealing taste of hazelnut. 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97" y="2341393"/>
            <a:ext cx="4220349" cy="2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Meursault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Poruzots</a:t>
            </a:r>
            <a:endParaRPr lang="en-US" b="1" dirty="0"/>
          </a:p>
        </p:txBody>
      </p:sp>
      <p:pic>
        <p:nvPicPr>
          <p:cNvPr id="4" name="Picture 3" descr="Meursault Poruzot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11" y="2142970"/>
            <a:ext cx="3126009" cy="221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Light canary yellow color, </a:t>
            </a:r>
            <a:r>
              <a:rPr lang="en-US" b="1" dirty="0"/>
              <a:t>leaning towards bronze as it ages. </a:t>
            </a:r>
            <a:r>
              <a:rPr lang="en-US" b="1" dirty="0" smtClean="0"/>
              <a:t>Butter</a:t>
            </a:r>
            <a:r>
              <a:rPr lang="en-US" b="1" dirty="0"/>
              <a:t>, honey, and citrus fruits </a:t>
            </a:r>
            <a:r>
              <a:rPr lang="en-US" b="1" dirty="0" smtClean="0"/>
              <a:t>aromas are present. </a:t>
            </a:r>
            <a:r>
              <a:rPr lang="en-US" b="1" dirty="0"/>
              <a:t>Unctuousness and freshness are in silky balance. Long and structured, it needs time to mature </a:t>
            </a:r>
            <a:r>
              <a:rPr lang="en-US" b="1" dirty="0" smtClean="0"/>
              <a:t>–  </a:t>
            </a:r>
            <a:r>
              <a:rPr lang="en-US" b="1" dirty="0"/>
              <a:t>great white wine for laying down.</a:t>
            </a:r>
          </a:p>
        </p:txBody>
      </p:sp>
      <p:pic>
        <p:nvPicPr>
          <p:cNvPr id="3" name="Picture 2" descr="116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405" y="1647532"/>
            <a:ext cx="5446962" cy="3257422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58135" y="26953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5786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Puligny</a:t>
            </a:r>
            <a:r>
              <a:rPr lang="en-US" b="1" dirty="0" smtClean="0"/>
              <a:t> </a:t>
            </a:r>
            <a:r>
              <a:rPr lang="en-US" b="1" dirty="0" err="1" smtClean="0"/>
              <a:t>Montrachet</a:t>
            </a:r>
            <a:r>
              <a:rPr lang="en-US" b="1" dirty="0" smtClean="0"/>
              <a:t> </a:t>
            </a:r>
            <a:r>
              <a:rPr lang="en-US" b="1" dirty="0" err="1" smtClean="0"/>
              <a:t>Vielles</a:t>
            </a:r>
            <a:r>
              <a:rPr lang="en-US" b="1" dirty="0" smtClean="0"/>
              <a:t> </a:t>
            </a:r>
            <a:r>
              <a:rPr lang="en-US" b="1" dirty="0" err="1" smtClean="0"/>
              <a:t>Vignes</a:t>
            </a:r>
            <a:r>
              <a:rPr lang="en-US" b="1" dirty="0" smtClean="0"/>
              <a:t> (50+ years old)</a:t>
            </a:r>
            <a:endParaRPr lang="en-US" b="1" dirty="0"/>
          </a:p>
        </p:txBody>
      </p:sp>
      <p:pic>
        <p:nvPicPr>
          <p:cNvPr id="4" name="Picture 3" descr="Puligny V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88" y="1731295"/>
            <a:ext cx="4248755" cy="3012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118100"/>
            <a:ext cx="781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</a:t>
            </a:r>
            <a:r>
              <a:rPr lang="en-US" b="1" dirty="0" smtClean="0"/>
              <a:t>right </a:t>
            </a:r>
            <a:r>
              <a:rPr lang="en-US" b="1" dirty="0"/>
              <a:t>gold </a:t>
            </a:r>
            <a:r>
              <a:rPr lang="en-US" b="1" dirty="0" smtClean="0"/>
              <a:t>color </a:t>
            </a:r>
            <a:r>
              <a:rPr lang="en-US" b="1" dirty="0"/>
              <a:t>with greenish highlights, becoming more intense with </a:t>
            </a:r>
            <a:r>
              <a:rPr lang="en-US" b="1" dirty="0" smtClean="0"/>
              <a:t>age. Bouquet of </a:t>
            </a:r>
            <a:r>
              <a:rPr lang="en-US" b="1" dirty="0"/>
              <a:t>ripe grapes, marzipan, hazelnut, amber, lemon-grass and green apple. Milky (butter, hot croissant) and mineral aromas (flint) are commonplace, as is honey. Body and bouquet blend into a subtle harmony. This wine combines grace with a </a:t>
            </a:r>
            <a:r>
              <a:rPr lang="en-US" b="1" dirty="0" smtClean="0"/>
              <a:t>well defined </a:t>
            </a:r>
            <a:r>
              <a:rPr lang="en-US" b="1" dirty="0"/>
              <a:t>character and a remarkable concentration.</a:t>
            </a:r>
          </a:p>
        </p:txBody>
      </p:sp>
      <p:pic>
        <p:nvPicPr>
          <p:cNvPr id="3" name="Picture 2" descr="1160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218" y="1638300"/>
            <a:ext cx="2829011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Rouges</a:t>
            </a:r>
            <a:endParaRPr lang="en-US" b="1" dirty="0"/>
          </a:p>
        </p:txBody>
      </p:sp>
      <p:pic>
        <p:nvPicPr>
          <p:cNvPr id="4" name="Content Placeholder 3" descr="PICT00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621" y="4129297"/>
            <a:ext cx="4136834" cy="2275099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0" y="2143566"/>
            <a:ext cx="3123281" cy="31232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1222871"/>
            <a:ext cx="4129949" cy="27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Bourgogne Pinot Noir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89230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207000"/>
            <a:ext cx="839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  <a:r>
              <a:rPr lang="en-US" b="1" dirty="0" smtClean="0"/>
              <a:t>ichly colored </a:t>
            </a:r>
            <a:r>
              <a:rPr lang="en-US" b="1" dirty="0"/>
              <a:t>- crimson at first then, with age, shading towards </a:t>
            </a:r>
            <a:r>
              <a:rPr lang="en-US" b="1" dirty="0" smtClean="0"/>
              <a:t>dark ruby. Red </a:t>
            </a:r>
            <a:r>
              <a:rPr lang="en-US" b="1" dirty="0"/>
              <a:t>and black </a:t>
            </a:r>
            <a:r>
              <a:rPr lang="en-US" b="1" dirty="0" smtClean="0"/>
              <a:t>fruit aromas (</a:t>
            </a:r>
            <a:r>
              <a:rPr lang="en-US" b="1" dirty="0"/>
              <a:t>strawberry, cherry, blackcurrant, bilberry) later evolving into cooked prune, peppery notes, and notes of animal, underbrush, moss and mushroom. L</a:t>
            </a:r>
            <a:r>
              <a:rPr lang="en-US" b="1" dirty="0" smtClean="0"/>
              <a:t>ively </a:t>
            </a:r>
            <a:r>
              <a:rPr lang="en-US" b="1" dirty="0"/>
              <a:t>and structured in the mouth with a well-rounded and supple backbone. </a:t>
            </a:r>
          </a:p>
        </p:txBody>
      </p:sp>
    </p:spTree>
    <p:extLst>
      <p:ext uri="{BB962C8B-B14F-4D97-AF65-F5344CB8AC3E}">
        <p14:creationId xmlns:p14="http://schemas.microsoft.com/office/powerpoint/2010/main" val="28407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Pommard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1er Cru </a:t>
            </a:r>
            <a:r>
              <a:rPr lang="en-US" b="1" dirty="0" err="1" smtClean="0"/>
              <a:t>Pezerolles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2025650"/>
            <a:ext cx="43307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"Les </a:t>
            </a:r>
            <a:r>
              <a:rPr lang="en-US" b="1" dirty="0" err="1"/>
              <a:t>Pézerolles</a:t>
            </a:r>
            <a:r>
              <a:rPr lang="en-US" b="1" dirty="0"/>
              <a:t>", Premier Cru, produces a refined </a:t>
            </a:r>
            <a:r>
              <a:rPr lang="en-US" b="1" dirty="0" err="1"/>
              <a:t>Pommard</a:t>
            </a:r>
            <a:r>
              <a:rPr lang="en-US" b="1" dirty="0"/>
              <a:t>, akin to </a:t>
            </a:r>
            <a:r>
              <a:rPr lang="en-US" b="1" dirty="0" err="1"/>
              <a:t>Volnay</a:t>
            </a:r>
            <a:r>
              <a:rPr lang="en-US" b="1" dirty="0"/>
              <a:t>. The name comes from the old French "</a:t>
            </a:r>
            <a:r>
              <a:rPr lang="en-US" b="1" dirty="0" err="1"/>
              <a:t>Poizerolles</a:t>
            </a:r>
            <a:r>
              <a:rPr lang="en-US" b="1" dirty="0"/>
              <a:t>", which meant "chickpeas”,  likely cultivated next to the vines in the Middle Ages. The wine has floral notes, subtle red fruit aromas, and a very elegant structure. </a:t>
            </a:r>
          </a:p>
        </p:txBody>
      </p:sp>
      <p:pic>
        <p:nvPicPr>
          <p:cNvPr id="6" name="Picture 5" descr="115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1625600"/>
            <a:ext cx="3603934" cy="363220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601802" y="3118664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3202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Savigny</a:t>
            </a:r>
            <a:r>
              <a:rPr lang="en-US" b="1" dirty="0" smtClean="0"/>
              <a:t> Les </a:t>
            </a:r>
            <a:r>
              <a:rPr lang="en-US" b="1" dirty="0" err="1" smtClean="0"/>
              <a:t>Beaune</a:t>
            </a:r>
            <a:r>
              <a:rPr lang="en-US" b="1" dirty="0" smtClean="0"/>
              <a:t> 1er Cru Clos des </a:t>
            </a:r>
            <a:r>
              <a:rPr lang="en-US" b="1" dirty="0" err="1" smtClean="0"/>
              <a:t>Guettes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809750"/>
            <a:ext cx="4330700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416550"/>
            <a:ext cx="78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“Clos des </a:t>
            </a:r>
            <a:r>
              <a:rPr lang="en-US" b="1" dirty="0" err="1" smtClean="0"/>
              <a:t>Guettes</a:t>
            </a:r>
            <a:r>
              <a:rPr lang="en-US" b="1" dirty="0" smtClean="0"/>
              <a:t>” is a vineyard that is high up on the hill in </a:t>
            </a:r>
            <a:r>
              <a:rPr lang="en-US" b="1" dirty="0" err="1" smtClean="0"/>
              <a:t>Savigny</a:t>
            </a:r>
            <a:r>
              <a:rPr lang="en-US" b="1" dirty="0" smtClean="0"/>
              <a:t>; it was used in ancient times as a watching post. With great aromas and balance, the full-bodied wines it produces will age very well up to 12 years.</a:t>
            </a:r>
            <a:endParaRPr lang="en-US" b="1" dirty="0"/>
          </a:p>
        </p:txBody>
      </p:sp>
      <p:pic>
        <p:nvPicPr>
          <p:cNvPr id="3" name="Picture 2" descr="1159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0" y="1930399"/>
            <a:ext cx="4028298" cy="3093733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2733119">
            <a:off x="6631310" y="23778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096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0px-Vignobles_cotes_de_nuits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507" r="-48507"/>
          <a:stretch>
            <a:fillRect/>
          </a:stretch>
        </p:blipFill>
        <p:spPr>
          <a:xfrm>
            <a:off x="-1004524" y="349068"/>
            <a:ext cx="10091434" cy="5549900"/>
          </a:xfrm>
        </p:spPr>
      </p:pic>
      <p:sp>
        <p:nvSpPr>
          <p:cNvPr id="5" name="TextBox 4"/>
          <p:cNvSpPr txBox="1"/>
          <p:nvPr/>
        </p:nvSpPr>
        <p:spPr>
          <a:xfrm>
            <a:off x="1911350" y="13335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 smtClean="0"/>
              <a:t>Nuits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603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5492750"/>
            <a:ext cx="895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Part of the name of </a:t>
            </a:r>
            <a:r>
              <a:rPr lang="en-US" b="1" dirty="0" err="1" smtClean="0"/>
              <a:t>Chambolle</a:t>
            </a:r>
            <a:r>
              <a:rPr lang="en-US" b="1" dirty="0" err="1"/>
              <a:t>-</a:t>
            </a:r>
            <a:r>
              <a:rPr lang="en-US" b="1" dirty="0" err="1" smtClean="0"/>
              <a:t>Musigny</a:t>
            </a:r>
            <a:r>
              <a:rPr lang="en-US" b="1" dirty="0" smtClean="0"/>
              <a:t>, </a:t>
            </a:r>
            <a:r>
              <a:rPr lang="en-US" b="1" dirty="0" err="1" smtClean="0"/>
              <a:t>Chambolle</a:t>
            </a:r>
            <a:r>
              <a:rPr lang="en-US" b="1" dirty="0" smtClean="0"/>
              <a:t>, comes from “champs </a:t>
            </a:r>
            <a:r>
              <a:rPr lang="en-US" b="1" dirty="0" err="1" smtClean="0"/>
              <a:t>bouillants</a:t>
            </a:r>
            <a:r>
              <a:rPr lang="en-US" b="1" dirty="0" smtClean="0"/>
              <a:t>”, in reference to the water running down the vineyards during heavy rains. The wine is refined, perfumed, and has an unmistakable elegance</a:t>
            </a:r>
            <a:r>
              <a:rPr lang="en-US" u="sng" dirty="0" smtClean="0"/>
              <a:t>.</a:t>
            </a:r>
            <a:endParaRPr lang="en-US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Chambolle</a:t>
            </a:r>
            <a:r>
              <a:rPr lang="en-US" b="1" dirty="0" smtClean="0"/>
              <a:t> </a:t>
            </a:r>
            <a:r>
              <a:rPr lang="en-US" b="1" dirty="0" err="1" smtClean="0"/>
              <a:t>Musigny</a:t>
            </a:r>
            <a:endParaRPr lang="en-US" b="1" dirty="0"/>
          </a:p>
        </p:txBody>
      </p:sp>
      <p:pic>
        <p:nvPicPr>
          <p:cNvPr id="8" name="Picture 7" descr="11587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152" y="1822450"/>
            <a:ext cx="4371931" cy="2621534"/>
          </a:xfrm>
          <a:prstGeom prst="rect">
            <a:avLst/>
          </a:prstGeom>
        </p:spPr>
      </p:pic>
      <p:pic>
        <p:nvPicPr>
          <p:cNvPr id="2" name="Picture 1" descr="Chambolle Musigny La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16956"/>
            <a:ext cx="3823716" cy="26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Caroline Parent </a:t>
            </a:r>
            <a:r>
              <a:rPr lang="en-US" b="1" dirty="0" err="1" smtClean="0"/>
              <a:t>Vosne</a:t>
            </a:r>
            <a:r>
              <a:rPr lang="en-US" b="1" dirty="0" smtClean="0"/>
              <a:t> </a:t>
            </a:r>
            <a:r>
              <a:rPr lang="en-US" b="1" dirty="0" err="1" smtClean="0"/>
              <a:t>Romanee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905000"/>
            <a:ext cx="3999635" cy="283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05735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</a:t>
            </a:r>
            <a:r>
              <a:rPr lang="en-US" b="1" dirty="0" smtClean="0"/>
              <a:t>iery </a:t>
            </a:r>
            <a:r>
              <a:rPr lang="en-US" b="1" dirty="0"/>
              <a:t>red </a:t>
            </a:r>
            <a:r>
              <a:rPr lang="en-US" b="1" dirty="0" smtClean="0"/>
              <a:t>color. Bouquet of ripe fruit, red berries. On </a:t>
            </a:r>
            <a:r>
              <a:rPr lang="en-US" b="1" dirty="0"/>
              <a:t>the palate the wine is velvety and </a:t>
            </a:r>
            <a:r>
              <a:rPr lang="en-US" b="1" dirty="0" smtClean="0"/>
              <a:t>distinguished-Pinot </a:t>
            </a:r>
            <a:r>
              <a:rPr lang="en-US" b="1" dirty="0"/>
              <a:t>Noir at the top of its form. The wine may seem a little austere in its youth; it needs time in the bottle to develop structure and fleshy texture. Often full-bodied and voluptuous, this wine </a:t>
            </a:r>
            <a:r>
              <a:rPr lang="en-US" b="1" dirty="0" smtClean="0"/>
              <a:t>reminds us of </a:t>
            </a:r>
            <a:r>
              <a:rPr lang="en-US" b="1" dirty="0"/>
              <a:t>a Rubens nude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  <a:endParaRPr lang="en-US" b="1" dirty="0"/>
          </a:p>
        </p:txBody>
      </p:sp>
      <p:pic>
        <p:nvPicPr>
          <p:cNvPr id="3" name="Picture 2" descr="1158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1987236"/>
            <a:ext cx="4688686" cy="28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5287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Caroline Parent-</a:t>
            </a:r>
            <a:r>
              <a:rPr lang="en-US" b="1" dirty="0" err="1" smtClean="0"/>
              <a:t>Gros</a:t>
            </a:r>
            <a:r>
              <a:rPr lang="en-US" b="1" dirty="0" smtClean="0"/>
              <a:t> is the daughter of </a:t>
            </a:r>
            <a:r>
              <a:rPr lang="en-US" b="1" dirty="0"/>
              <a:t>A</a:t>
            </a:r>
            <a:r>
              <a:rPr lang="en-US" b="1" dirty="0" smtClean="0"/>
              <a:t>nne-Francoise </a:t>
            </a:r>
            <a:r>
              <a:rPr lang="en-US" b="1" dirty="0" err="1" smtClean="0"/>
              <a:t>Gros</a:t>
            </a:r>
            <a:r>
              <a:rPr lang="en-US" b="1" dirty="0" smtClean="0"/>
              <a:t> (</a:t>
            </a:r>
            <a:r>
              <a:rPr lang="en-US" b="1" dirty="0" err="1" smtClean="0"/>
              <a:t>Domaine</a:t>
            </a:r>
            <a:r>
              <a:rPr lang="en-US" b="1" dirty="0" smtClean="0"/>
              <a:t> AF </a:t>
            </a:r>
            <a:r>
              <a:rPr lang="en-US" b="1" dirty="0" err="1" smtClean="0"/>
              <a:t>Gros</a:t>
            </a:r>
            <a:r>
              <a:rPr lang="en-US" b="1" dirty="0" smtClean="0"/>
              <a:t>, </a:t>
            </a:r>
            <a:r>
              <a:rPr lang="en-US" b="1" dirty="0" err="1" smtClean="0"/>
              <a:t>Beaune</a:t>
            </a:r>
            <a:r>
              <a:rPr lang="en-US" b="1" dirty="0" smtClean="0"/>
              <a:t>) and Francois Parent (</a:t>
            </a:r>
            <a:r>
              <a:rPr lang="en-US" b="1" dirty="0" err="1" smtClean="0"/>
              <a:t>Pommard</a:t>
            </a:r>
            <a:r>
              <a:rPr lang="en-US" b="1" dirty="0" smtClean="0"/>
              <a:t>).</a:t>
            </a:r>
          </a:p>
          <a:p>
            <a:r>
              <a:rPr lang="en-US" b="1" dirty="0" smtClean="0"/>
              <a:t>As such she incarnates the union between Cote de </a:t>
            </a:r>
            <a:r>
              <a:rPr lang="en-US" b="1" dirty="0" err="1" smtClean="0"/>
              <a:t>Nuits</a:t>
            </a:r>
            <a:r>
              <a:rPr lang="en-US" b="1" dirty="0" smtClean="0"/>
              <a:t> and Cote de </a:t>
            </a:r>
            <a:r>
              <a:rPr lang="en-US" b="1" dirty="0" err="1" smtClean="0"/>
              <a:t>Beaune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Caroline sells primarily wines from her family’s holdings along with a few select wines from long term contracts.</a:t>
            </a:r>
          </a:p>
          <a:p>
            <a:r>
              <a:rPr lang="en-US" b="1" dirty="0" smtClean="0"/>
              <a:t>Caroline’s focus is to provide the market with ready-to-drink premium and super premium Burgundies for mid to upscale restaurants and a few select wine shops.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6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2805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Caroline Parent Clos </a:t>
            </a:r>
            <a:r>
              <a:rPr lang="en-US" b="1" dirty="0" err="1" smtClean="0"/>
              <a:t>Vougeot</a:t>
            </a:r>
            <a:r>
              <a:rPr lang="en-US" b="1" dirty="0" smtClean="0"/>
              <a:t> Grand Cru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732"/>
            <a:ext cx="4005808" cy="2831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150" y="5022850"/>
            <a:ext cx="78168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dirty="0" smtClean="0"/>
              <a:t>ery </a:t>
            </a:r>
            <a:r>
              <a:rPr lang="en-US" b="1" dirty="0"/>
              <a:t>intense </a:t>
            </a:r>
            <a:r>
              <a:rPr lang="en-US" b="1" dirty="0" smtClean="0"/>
              <a:t>color, </a:t>
            </a:r>
            <a:r>
              <a:rPr lang="en-US" b="1" dirty="0"/>
              <a:t>a suave bouquet, redolent of springtime of blown roses at dawn, of violets in the morning dew, </a:t>
            </a:r>
            <a:r>
              <a:rPr lang="en-US" b="1" dirty="0" smtClean="0"/>
              <a:t>blackberries, licorice </a:t>
            </a:r>
            <a:r>
              <a:rPr lang="en-US" b="1" dirty="0"/>
              <a:t>and truffle... On the palate, the taste is masterful, rich, succulent and mellow, combining elegance and delicacy with meaty fullness. A long finish in the mouth and long aging potential (anything from 10 to 30 years and sometimes even more).</a:t>
            </a:r>
          </a:p>
          <a:p>
            <a:pPr algn="ctr"/>
            <a:r>
              <a:rPr lang="en-US" b="1" dirty="0"/>
              <a:t> </a:t>
            </a:r>
          </a:p>
        </p:txBody>
      </p:sp>
      <p:pic>
        <p:nvPicPr>
          <p:cNvPr id="3" name="Picture 2" descr="115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686" y="1919732"/>
            <a:ext cx="4490114" cy="2692400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19946962">
            <a:off x="5091435" y="2923931"/>
            <a:ext cx="431800" cy="720725"/>
          </a:xfrm>
          <a:prstGeom prst="downArrow">
            <a:avLst>
              <a:gd name="adj1" fmla="val 50000"/>
              <a:gd name="adj2" fmla="val 4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18770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75093"/>
            <a:ext cx="7895205" cy="2725358"/>
          </a:xfrm>
        </p:spPr>
        <p:txBody>
          <a:bodyPr/>
          <a:lstStyle/>
          <a:p>
            <a:r>
              <a:rPr lang="en-US" b="1" dirty="0" smtClean="0"/>
              <a:t>An exclusive offering from Caroline </a:t>
            </a:r>
            <a:r>
              <a:rPr lang="en-US" b="1" dirty="0"/>
              <a:t>P</a:t>
            </a:r>
            <a:r>
              <a:rPr lang="en-US" b="1" dirty="0" smtClean="0"/>
              <a:t>arent et </a:t>
            </a:r>
            <a:r>
              <a:rPr lang="en-US" b="1" dirty="0" err="1" smtClean="0"/>
              <a:t>Associes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err="1" smtClean="0"/>
              <a:t>Beaune</a:t>
            </a:r>
            <a:r>
              <a:rPr lang="en-US" sz="3600" b="1" dirty="0" smtClean="0"/>
              <a:t>, France</a:t>
            </a:r>
            <a:endParaRPr lang="en-US" sz="3600" b="1" dirty="0"/>
          </a:p>
        </p:txBody>
      </p:sp>
      <p:pic>
        <p:nvPicPr>
          <p:cNvPr id="4" name="Picture 3" descr="iMac HD:Users:JP:Desktop:CPA-HARLEY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270" y="3270250"/>
            <a:ext cx="4674380" cy="3079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404" y="1046819"/>
            <a:ext cx="8229600" cy="3717517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Traditional vineyard management based on sustainability </a:t>
            </a:r>
            <a:r>
              <a:rPr lang="en-GB" sz="2400" b="1" dirty="0"/>
              <a:t>principles.   </a:t>
            </a:r>
            <a:endParaRPr lang="en-GB" sz="2400" b="1" dirty="0" smtClean="0"/>
          </a:p>
          <a:p>
            <a:r>
              <a:rPr lang="en-GB" sz="2400" b="1" dirty="0" smtClean="0"/>
              <a:t>Selective pruning </a:t>
            </a:r>
            <a:r>
              <a:rPr lang="en-GB" sz="2400" b="1" dirty="0"/>
              <a:t>to optimize yield and vigour, along with </a:t>
            </a:r>
            <a:r>
              <a:rPr lang="en-GB" sz="2400" b="1" dirty="0" smtClean="0"/>
              <a:t>optimized </a:t>
            </a:r>
            <a:r>
              <a:rPr lang="en-GB" sz="2400" b="1" dirty="0"/>
              <a:t>leaf pulling, green harvest when needed, and ploughing of the soils. </a:t>
            </a:r>
            <a:endParaRPr lang="en-US" sz="2400" b="1" dirty="0"/>
          </a:p>
          <a:p>
            <a:r>
              <a:rPr lang="en-GB" sz="2400" b="1" dirty="0"/>
              <a:t>N</a:t>
            </a:r>
            <a:r>
              <a:rPr lang="en-GB" sz="2400" b="1" dirty="0" smtClean="0"/>
              <a:t>o </a:t>
            </a:r>
            <a:r>
              <a:rPr lang="en-GB" sz="2400" b="1" dirty="0"/>
              <a:t>pesticides and no insecticides</a:t>
            </a:r>
            <a:r>
              <a:rPr lang="en-GB" sz="2400" b="1" dirty="0" smtClean="0"/>
              <a:t>, </a:t>
            </a:r>
            <a:r>
              <a:rPr lang="en-GB" sz="2400" b="1" dirty="0"/>
              <a:t>use </a:t>
            </a:r>
            <a:r>
              <a:rPr lang="en-GB" sz="2400" b="1" dirty="0" smtClean="0"/>
              <a:t>of  sexual </a:t>
            </a:r>
            <a:r>
              <a:rPr lang="en-GB" sz="2400" b="1" dirty="0"/>
              <a:t>confusion.</a:t>
            </a:r>
            <a:endParaRPr lang="en-US" sz="2400" b="1" dirty="0"/>
          </a:p>
          <a:p>
            <a:r>
              <a:rPr lang="en-GB" sz="2400" b="1" dirty="0" smtClean="0"/>
              <a:t>100</a:t>
            </a:r>
            <a:r>
              <a:rPr lang="en-GB" sz="2400" b="1" dirty="0"/>
              <a:t>% </a:t>
            </a:r>
            <a:r>
              <a:rPr lang="en-GB" sz="2400" b="1" dirty="0" smtClean="0"/>
              <a:t>manual harvesting.</a:t>
            </a:r>
            <a:endParaRPr lang="en-US" sz="2400" b="1" dirty="0"/>
          </a:p>
          <a:p>
            <a:r>
              <a:rPr lang="en-GB" sz="2400" b="1" dirty="0"/>
              <a:t>The grapes are </a:t>
            </a:r>
            <a:r>
              <a:rPr lang="en-GB" sz="2400" b="1" dirty="0" smtClean="0"/>
              <a:t>brought </a:t>
            </a:r>
            <a:r>
              <a:rPr lang="en-GB" sz="2400" b="1" dirty="0"/>
              <a:t>to the winery in small cases to avoid any tamping down, </a:t>
            </a:r>
            <a:r>
              <a:rPr lang="en-GB" sz="2400" b="1" dirty="0" smtClean="0"/>
              <a:t>within  </a:t>
            </a:r>
            <a:r>
              <a:rPr lang="en-GB" sz="2400" b="1" dirty="0"/>
              <a:t>20 minutes </a:t>
            </a:r>
            <a:r>
              <a:rPr lang="en-GB" sz="2400" b="1" dirty="0" smtClean="0"/>
              <a:t>of their being </a:t>
            </a:r>
            <a:r>
              <a:rPr lang="en-GB" sz="2400" b="1" dirty="0"/>
              <a:t>c</a:t>
            </a:r>
            <a:r>
              <a:rPr lang="en-GB" sz="2400" b="1" dirty="0" smtClean="0"/>
              <a:t>ut.</a:t>
            </a:r>
            <a:endParaRPr lang="en-US" sz="2400" b="1" dirty="0"/>
          </a:p>
        </p:txBody>
      </p:sp>
      <p:pic>
        <p:nvPicPr>
          <p:cNvPr id="2" name="Picture 1" descr="PICT00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211" y="4764336"/>
            <a:ext cx="2689951" cy="2017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022" y="310023"/>
            <a:ext cx="747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Viticulture  principles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561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026291"/>
            <a:ext cx="8089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Comprehensive sorting in 4 steps: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In the vineyard,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With a dynamic sorting table at the arrival in the winery,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Manual sorting by 6 persons. </a:t>
            </a:r>
            <a:r>
              <a:rPr lang="en-GB" sz="2400" b="1" dirty="0" smtClean="0"/>
              <a:t> </a:t>
            </a:r>
            <a:r>
              <a:rPr lang="en-GB" sz="2400" b="1" dirty="0"/>
              <a:t>100% </a:t>
            </a:r>
            <a:r>
              <a:rPr lang="en-GB" sz="2400" b="1" dirty="0" smtClean="0"/>
              <a:t>de-stemming. </a:t>
            </a:r>
            <a:endParaRPr lang="en-US" sz="2400" b="1" dirty="0"/>
          </a:p>
          <a:p>
            <a:pPr marL="514350" lvl="0" indent="-514350">
              <a:buFont typeface="+mj-lt"/>
              <a:buAutoNum type="arabicPeriod"/>
            </a:pPr>
            <a:r>
              <a:rPr lang="en-GB" sz="2400" b="1" dirty="0"/>
              <a:t> Final </a:t>
            </a:r>
            <a:r>
              <a:rPr lang="en-GB" sz="2400" b="1" dirty="0" smtClean="0"/>
              <a:t>sorting </a:t>
            </a:r>
            <a:r>
              <a:rPr lang="en-GB" sz="2400" b="1" dirty="0"/>
              <a:t>is done after </a:t>
            </a:r>
            <a:r>
              <a:rPr lang="en-GB" sz="2400" b="1" dirty="0" smtClean="0"/>
              <a:t>de-stemming</a:t>
            </a:r>
            <a:r>
              <a:rPr lang="en-GB" sz="2400" b="1" dirty="0"/>
              <a:t>. </a:t>
            </a:r>
            <a:endParaRPr lang="en-US" sz="2400" b="1" dirty="0"/>
          </a:p>
          <a:p>
            <a:r>
              <a:rPr lang="en-GB" sz="2400" b="1" dirty="0" smtClean="0"/>
              <a:t>The </a:t>
            </a:r>
            <a:r>
              <a:rPr lang="en-GB" sz="2400" b="1" dirty="0"/>
              <a:t>new generation of de-stemmer that we use preserves the skin of the clusters (berries) so that the sugars will spread slowly and regularly </a:t>
            </a:r>
            <a:r>
              <a:rPr lang="en-GB" sz="2400" b="1" dirty="0" smtClean="0"/>
              <a:t>to </a:t>
            </a:r>
            <a:r>
              <a:rPr lang="en-GB" sz="2400" b="1" dirty="0"/>
              <a:t>avoid any break in the fermentation. 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0017" y="250018"/>
            <a:ext cx="758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Red wine winemaking principles</a:t>
            </a:r>
            <a:endParaRPr lang="en-US" sz="3600" b="1" dirty="0"/>
          </a:p>
        </p:txBody>
      </p:sp>
      <p:pic>
        <p:nvPicPr>
          <p:cNvPr id="6" name="Picture 5" descr="photo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822" y="4224195"/>
            <a:ext cx="2651316" cy="25541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7" y="4178315"/>
            <a:ext cx="3899971" cy="25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0" y="781051"/>
            <a:ext cx="8407400" cy="5848350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For the </a:t>
            </a:r>
            <a:r>
              <a:rPr lang="en-GB" sz="2400" b="1" dirty="0" err="1" smtClean="0"/>
              <a:t>vinification</a:t>
            </a:r>
            <a:r>
              <a:rPr lang="en-GB" sz="2400" b="1" dirty="0" smtClean="0"/>
              <a:t>, we use stainless steel and wood tanks.</a:t>
            </a:r>
          </a:p>
          <a:p>
            <a:r>
              <a:rPr lang="en-GB" sz="2400" b="1" dirty="0" smtClean="0"/>
              <a:t>Cold </a:t>
            </a:r>
            <a:r>
              <a:rPr lang="en-GB" sz="2400" b="1" dirty="0"/>
              <a:t>maceration (5°</a:t>
            </a:r>
            <a:r>
              <a:rPr lang="en-GB" sz="2400" b="1" dirty="0" smtClean="0"/>
              <a:t>C) for about 4-5 days to extract flavours and colour. During that time, we do some </a:t>
            </a:r>
            <a:r>
              <a:rPr lang="en-GB" sz="2400" b="1" dirty="0" err="1" smtClean="0"/>
              <a:t>remontage</a:t>
            </a:r>
            <a:r>
              <a:rPr lang="en-GB" sz="2400" b="1" dirty="0" smtClean="0"/>
              <a:t> (pump over) to keep a good contact between solid and liquid parts. </a:t>
            </a:r>
            <a:endParaRPr lang="en-US" sz="2400" b="1" dirty="0" smtClean="0"/>
          </a:p>
          <a:p>
            <a:r>
              <a:rPr lang="en-GB" sz="2400" b="1" dirty="0" smtClean="0"/>
              <a:t>After 5 days, the alcoholic fermentation starts. Tanks are heated up to 25-30°C for over 10 days.</a:t>
            </a:r>
            <a:endParaRPr lang="en-US" sz="2400" b="1" dirty="0" smtClean="0"/>
          </a:p>
          <a:p>
            <a:r>
              <a:rPr lang="en-GB" sz="2400" b="1" dirty="0" err="1" smtClean="0"/>
              <a:t>Pigeage</a:t>
            </a:r>
            <a:r>
              <a:rPr lang="en-GB" sz="2400" b="1" dirty="0" smtClean="0"/>
              <a:t> (punch-down) depends on the appellation and  structure of the wine. For each tank, 2 to 4 </a:t>
            </a:r>
            <a:r>
              <a:rPr lang="en-GB" sz="2400" b="1" dirty="0" err="1" smtClean="0"/>
              <a:t>pigeages</a:t>
            </a:r>
            <a:r>
              <a:rPr lang="en-GB" sz="2400" b="1" dirty="0" smtClean="0"/>
              <a:t>, </a:t>
            </a:r>
            <a:r>
              <a:rPr lang="en-GB" sz="2400" b="1" dirty="0" smtClean="0"/>
              <a:t>at the </a:t>
            </a:r>
            <a:r>
              <a:rPr lang="en-GB" sz="2400" b="1" dirty="0" smtClean="0"/>
              <a:t>end </a:t>
            </a:r>
            <a:r>
              <a:rPr lang="en-GB" sz="2400" b="1" dirty="0" smtClean="0"/>
              <a:t>of the fermentation; also 2-3 daily pumping over.</a:t>
            </a:r>
            <a:endParaRPr lang="en-US" sz="2400" b="1" dirty="0" smtClean="0"/>
          </a:p>
          <a:p>
            <a:r>
              <a:rPr lang="en-GB" sz="2400" b="1" dirty="0" smtClean="0"/>
              <a:t>After a gentle pressing with a pneumatic press, wines are decanted during 2-3 days at 12°C, and are barrelled. </a:t>
            </a:r>
            <a:endParaRPr lang="en-US" sz="2400" b="1" dirty="0" smtClean="0"/>
          </a:p>
          <a:p>
            <a:r>
              <a:rPr lang="en-GB" sz="2400" b="1" dirty="0" err="1" smtClean="0"/>
              <a:t>Malo</a:t>
            </a:r>
            <a:r>
              <a:rPr lang="en-GB" sz="2400" b="1" dirty="0" smtClean="0"/>
              <a:t>-lactic fermentation is done in barrels. Low temperature, about 45 days. Monitored for minimal use of SO2</a:t>
            </a:r>
            <a:r>
              <a:rPr lang="en-GB" sz="2400" b="1" dirty="0" smtClean="0"/>
              <a:t>.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endParaRPr lang="en-GB" sz="2400" b="1" i="1" dirty="0" smtClean="0"/>
          </a:p>
          <a:p>
            <a:pPr marL="0" indent="0">
              <a:buNone/>
            </a:pPr>
            <a:r>
              <a:rPr lang="en-GB" sz="2400" b="1" dirty="0" smtClean="0"/>
              <a:t> 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58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850" y="279400"/>
            <a:ext cx="8394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 i="1" u="sng" dirty="0" smtClean="0"/>
              <a:t>Ageing</a:t>
            </a:r>
            <a:r>
              <a:rPr lang="en-US" sz="2400" b="1" dirty="0" smtClean="0"/>
              <a:t> between </a:t>
            </a:r>
            <a:r>
              <a:rPr lang="en-US" sz="2400" b="1" dirty="0"/>
              <a:t>12 to 18 months in French oak </a:t>
            </a:r>
            <a:r>
              <a:rPr lang="en-US" sz="2400" b="1" dirty="0" smtClean="0"/>
              <a:t>barrels, from the forests </a:t>
            </a:r>
            <a:r>
              <a:rPr lang="en-US" sz="2400" b="1" dirty="0"/>
              <a:t>of </a:t>
            </a:r>
            <a:r>
              <a:rPr lang="en-US" sz="2400" b="1" dirty="0" err="1" smtClean="0"/>
              <a:t>Chatillonais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Belleme</a:t>
            </a:r>
            <a:r>
              <a:rPr lang="en-US" sz="2400" b="1" dirty="0" smtClean="0"/>
              <a:t> </a:t>
            </a:r>
            <a:r>
              <a:rPr lang="en-US" sz="2400" b="1" dirty="0"/>
              <a:t>and Fontainebleau. 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GB" sz="2400" b="1" dirty="0" err="1" smtClean="0"/>
              <a:t>Elevage</a:t>
            </a:r>
            <a:r>
              <a:rPr lang="en-GB" sz="2400" b="1" dirty="0" smtClean="0"/>
              <a:t> (ageing)lasts an </a:t>
            </a:r>
            <a:r>
              <a:rPr lang="en-GB" sz="2400" b="1" dirty="0"/>
              <a:t>average of 12 months for village wines (50% new oak), 15 months for the 1er crus (65% </a:t>
            </a:r>
            <a:r>
              <a:rPr lang="en-GB" sz="2400" b="1" dirty="0" smtClean="0"/>
              <a:t>-85% new </a:t>
            </a:r>
            <a:r>
              <a:rPr lang="en-GB" sz="2400" b="1" dirty="0"/>
              <a:t>oak) and 18 months for the Grands Crus (100% new oak). 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The </a:t>
            </a:r>
            <a:r>
              <a:rPr lang="en-US" sz="2400" b="1" dirty="0"/>
              <a:t>wines are racked and placed in tanks for the last 3 </a:t>
            </a:r>
            <a:r>
              <a:rPr lang="en-US" sz="2400" b="1" dirty="0" smtClean="0"/>
              <a:t>months </a:t>
            </a:r>
            <a:r>
              <a:rPr lang="en-US" sz="2400" b="1" dirty="0"/>
              <a:t>so that the fine lees can settle down.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If necessary</a:t>
            </a:r>
            <a:r>
              <a:rPr lang="en-US" sz="2400" b="1" dirty="0"/>
              <a:t>, </a:t>
            </a:r>
            <a:r>
              <a:rPr lang="en-US" sz="2400" b="1" dirty="0" smtClean="0"/>
              <a:t>light </a:t>
            </a:r>
            <a:r>
              <a:rPr lang="en-US" sz="2400" b="1" dirty="0"/>
              <a:t>filtration </a:t>
            </a:r>
            <a:r>
              <a:rPr lang="en-GB" sz="2400" b="1" dirty="0"/>
              <a:t>(lenticular filer </a:t>
            </a:r>
            <a:r>
              <a:rPr lang="en-GB" sz="2400" b="1" dirty="0" smtClean="0"/>
              <a:t>system), </a:t>
            </a:r>
            <a:r>
              <a:rPr lang="en-GB" sz="2400" b="1" dirty="0"/>
              <a:t>no </a:t>
            </a:r>
            <a:r>
              <a:rPr lang="en-GB" sz="2400" b="1" dirty="0" smtClean="0"/>
              <a:t>fining.</a:t>
            </a:r>
            <a:endParaRPr lang="en-US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5" y="3431254"/>
            <a:ext cx="4351663" cy="30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68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8950" y="901700"/>
            <a:ext cx="67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Dijon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47980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Chambole</a:t>
            </a:r>
            <a:r>
              <a:rPr lang="en-US" dirty="0" smtClean="0"/>
              <a:t> </a:t>
            </a:r>
            <a:r>
              <a:rPr lang="en-US" dirty="0" err="1" smtClean="0"/>
              <a:t>Musigny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0650" y="4051300"/>
            <a:ext cx="181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Vosne</a:t>
            </a:r>
            <a:r>
              <a:rPr lang="en-US" dirty="0" smtClean="0"/>
              <a:t> </a:t>
            </a:r>
            <a:r>
              <a:rPr lang="en-US" dirty="0" err="1" smtClean="0"/>
              <a:t>Romanee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8350" y="5149334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Beaune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94000" y="5269468"/>
            <a:ext cx="11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Pommard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59208" y="4420632"/>
            <a:ext cx="173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Nuits</a:t>
            </a:r>
            <a:r>
              <a:rPr lang="en-US" dirty="0" smtClean="0"/>
              <a:t> St Georges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71900" y="3568700"/>
            <a:ext cx="99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 de </a:t>
            </a:r>
            <a:r>
              <a:rPr lang="en-US" dirty="0" err="1" smtClean="0"/>
              <a:t>Vougeot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8350" y="4789964"/>
            <a:ext cx="233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Savigny</a:t>
            </a:r>
            <a:r>
              <a:rPr lang="en-US" dirty="0" smtClean="0"/>
              <a:t> les </a:t>
            </a:r>
            <a:r>
              <a:rPr lang="en-US" dirty="0" err="1" smtClean="0"/>
              <a:t>Beaune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2000px-Vignobles_cotes_de_beaune-fr.svg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-304251" y="1727200"/>
            <a:ext cx="8648151" cy="4756150"/>
          </a:xfrm>
        </p:spPr>
      </p:pic>
      <p:sp>
        <p:nvSpPr>
          <p:cNvPr id="4" name="TextBox 3"/>
          <p:cNvSpPr txBox="1"/>
          <p:nvPr/>
        </p:nvSpPr>
        <p:spPr>
          <a:xfrm>
            <a:off x="1924050" y="254000"/>
            <a:ext cx="471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Cote de </a:t>
            </a:r>
            <a:r>
              <a:rPr lang="en-US" sz="4800" b="1" dirty="0" err="1"/>
              <a:t>B</a:t>
            </a:r>
            <a:r>
              <a:rPr lang="en-US" sz="4800" b="1" dirty="0" err="1" smtClean="0"/>
              <a:t>eaune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107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Vins</a:t>
            </a:r>
            <a:r>
              <a:rPr lang="en-US" b="1" dirty="0" smtClean="0"/>
              <a:t> </a:t>
            </a:r>
            <a:r>
              <a:rPr lang="en-US" b="1" dirty="0" err="1" smtClean="0"/>
              <a:t>Blancs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5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1092</Words>
  <Application>Microsoft Office PowerPoint</Application>
  <PresentationFormat>Affichage à l'écran (4:3)</PresentationFormat>
  <Paragraphs>64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The wines of  Caroline PARENT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Vins Blancs</vt:lpstr>
      <vt:lpstr>Caroline Parent Meursault</vt:lpstr>
      <vt:lpstr>Caroline Parent Meursault  1er Cru Poruzots</vt:lpstr>
      <vt:lpstr>Caroline Parent Puligny Montrachet Vielles Vignes (50+ years old)</vt:lpstr>
      <vt:lpstr>Vins Rouges</vt:lpstr>
      <vt:lpstr>Caroline Parent Bourgogne Pinot Noir</vt:lpstr>
      <vt:lpstr>Caroline Parent Pommard  1er Cru Pezerolles</vt:lpstr>
      <vt:lpstr>Caroline Parent Savigny Les Beaune 1er Cru Clos des Guettes</vt:lpstr>
      <vt:lpstr>Présentation PowerPoint</vt:lpstr>
      <vt:lpstr>Caroline Parent Chambolle Musigny</vt:lpstr>
      <vt:lpstr>Caroline Parent Vosne Romanee</vt:lpstr>
      <vt:lpstr>Caroline Parent Clos Vougeot Grand Cru</vt:lpstr>
      <vt:lpstr>An exclusive offering from Caroline Parent et Associes Beaune, France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wines of Caroline PARENT</dc:title>
  <dc:subject/>
  <dc:creator>Caroline Parent et Associes</dc:creator>
  <cp:keywords/>
  <dc:description/>
  <cp:lastModifiedBy>utilisateur afgros</cp:lastModifiedBy>
  <cp:revision>25</cp:revision>
  <cp:lastPrinted>2016-02-04T02:49:14Z</cp:lastPrinted>
  <dcterms:created xsi:type="dcterms:W3CDTF">2016-01-23T23:47:08Z</dcterms:created>
  <dcterms:modified xsi:type="dcterms:W3CDTF">2017-06-14T13:10:53Z</dcterms:modified>
  <cp:category/>
</cp:coreProperties>
</file>