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83" r:id="rId5"/>
    <p:sldId id="284" r:id="rId6"/>
    <p:sldId id="285" r:id="rId7"/>
    <p:sldId id="282" r:id="rId8"/>
    <p:sldId id="281" r:id="rId9"/>
    <p:sldId id="288" r:id="rId10"/>
    <p:sldId id="297" r:id="rId11"/>
    <p:sldId id="270" r:id="rId12"/>
    <p:sldId id="289" r:id="rId13"/>
    <p:sldId id="280" r:id="rId14"/>
    <p:sldId id="291" r:id="rId15"/>
    <p:sldId id="269" r:id="rId16"/>
    <p:sldId id="292" r:id="rId17"/>
    <p:sldId id="298" r:id="rId18"/>
    <p:sldId id="276" r:id="rId19"/>
    <p:sldId id="287" r:id="rId20"/>
    <p:sldId id="275" r:id="rId21"/>
    <p:sldId id="293" r:id="rId22"/>
    <p:sldId id="294" r:id="rId23"/>
    <p:sldId id="295" r:id="rId24"/>
    <p:sldId id="271" r:id="rId25"/>
    <p:sldId id="272"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139" autoAdjust="0"/>
  </p:normalViewPr>
  <p:slideViewPr>
    <p:cSldViewPr snapToGrid="0" snapToObjects="1">
      <p:cViewPr varScale="1">
        <p:scale>
          <a:sx n="85" d="100"/>
          <a:sy n="85" d="100"/>
        </p:scale>
        <p:origin x="115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22F186-F5A2-4742-8103-1A643B4C47C8}"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3378634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22F186-F5A2-4742-8103-1A643B4C47C8}"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854119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22F186-F5A2-4742-8103-1A643B4C47C8}"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2397182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22F186-F5A2-4742-8103-1A643B4C47C8}"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1528127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22F186-F5A2-4742-8103-1A643B4C47C8}"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2840914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22F186-F5A2-4742-8103-1A643B4C47C8}" type="datetimeFigureOut">
              <a:rPr lang="en-US" smtClean="0"/>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1070590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22F186-F5A2-4742-8103-1A643B4C47C8}" type="datetimeFigureOut">
              <a:rPr lang="en-US" smtClean="0"/>
              <a:t>4/6/2016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3831894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22F186-F5A2-4742-8103-1A643B4C47C8}" type="datetimeFigureOut">
              <a:rPr lang="en-US" smtClean="0"/>
              <a:t>4/6/2016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4209169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22F186-F5A2-4742-8103-1A643B4C47C8}" type="datetimeFigureOut">
              <a:rPr lang="en-US" smtClean="0"/>
              <a:t>4/6/2016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398933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22F186-F5A2-4742-8103-1A643B4C47C8}" type="datetimeFigureOut">
              <a:rPr lang="en-US" smtClean="0"/>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68146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22F186-F5A2-4742-8103-1A643B4C47C8}" type="datetimeFigureOut">
              <a:rPr lang="en-US" smtClean="0"/>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2856351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22F186-F5A2-4742-8103-1A643B4C47C8}" type="datetimeFigureOut">
              <a:rPr lang="en-US" smtClean="0"/>
              <a:t>4/6/2016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13C63-C282-084E-A40C-0207F663A4FA}" type="slidenum">
              <a:rPr lang="en-US" smtClean="0"/>
              <a:t>‹N°›</a:t>
            </a:fld>
            <a:endParaRPr lang="en-US"/>
          </a:p>
        </p:txBody>
      </p:sp>
    </p:spTree>
    <p:extLst>
      <p:ext uri="{BB962C8B-B14F-4D97-AF65-F5344CB8AC3E}">
        <p14:creationId xmlns:p14="http://schemas.microsoft.com/office/powerpoint/2010/main" val="694911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Bourgogne</a:t>
            </a:r>
            <a:br>
              <a:rPr lang="en-US" dirty="0" smtClean="0"/>
            </a:br>
            <a:r>
              <a:rPr lang="en-US" dirty="0" smtClean="0"/>
              <a:t>Mathias PARENT</a:t>
            </a:r>
            <a:endParaRPr lang="en-US" dirty="0"/>
          </a:p>
        </p:txBody>
      </p:sp>
      <p:pic>
        <p:nvPicPr>
          <p:cNvPr id="4" name="Image 2"/>
          <p:cNvPicPr>
            <a:picLocks noGrp="1"/>
          </p:cNvPicPr>
          <p:nvPr>
            <p:ph idx="1"/>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1658104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034"/>
            <a:ext cx="8229600" cy="1143000"/>
          </a:xfrm>
        </p:spPr>
        <p:txBody>
          <a:bodyPr>
            <a:normAutofit fontScale="90000"/>
          </a:bodyPr>
          <a:lstStyle/>
          <a:p>
            <a:r>
              <a:rPr lang="en-US" sz="3600" dirty="0" smtClean="0"/>
              <a:t>Mathias Parent </a:t>
            </a:r>
            <a:r>
              <a:rPr lang="en-US" sz="3600" dirty="0" err="1" smtClean="0"/>
              <a:t>Chassagne</a:t>
            </a:r>
            <a:r>
              <a:rPr lang="en-US" sz="3600" dirty="0" smtClean="0"/>
              <a:t> </a:t>
            </a:r>
            <a:r>
              <a:rPr lang="en-US" sz="3600" dirty="0" err="1" smtClean="0"/>
              <a:t>Montrachet</a:t>
            </a:r>
            <a:r>
              <a:rPr lang="en-US" sz="3600" dirty="0" smtClean="0"/>
              <a:t> </a:t>
            </a:r>
            <a:br>
              <a:rPr lang="en-US" sz="3600" dirty="0" smtClean="0"/>
            </a:br>
            <a:r>
              <a:rPr lang="en-US" sz="3600" dirty="0" smtClean="0"/>
              <a:t>1er Cru </a:t>
            </a:r>
            <a:r>
              <a:rPr lang="en-US" sz="3600" dirty="0" err="1" smtClean="0"/>
              <a:t>Morgeots</a:t>
            </a:r>
            <a:endParaRPr lang="en-US" sz="3600" dirty="0"/>
          </a:p>
        </p:txBody>
      </p:sp>
      <p:pic>
        <p:nvPicPr>
          <p:cNvPr id="5" name="Picture 4" descr="20017.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3700" y="1360034"/>
            <a:ext cx="5245100" cy="4297485"/>
          </a:xfrm>
          <a:prstGeom prst="rect">
            <a:avLst/>
          </a:prstGeom>
        </p:spPr>
      </p:pic>
      <p:sp>
        <p:nvSpPr>
          <p:cNvPr id="6" name="AutoShape 7"/>
          <p:cNvSpPr>
            <a:spLocks noChangeArrowheads="1"/>
          </p:cNvSpPr>
          <p:nvPr/>
        </p:nvSpPr>
        <p:spPr bwMode="auto">
          <a:xfrm>
            <a:off x="1478284" y="2950389"/>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a:p>
        </p:txBody>
      </p:sp>
      <p:sp>
        <p:nvSpPr>
          <p:cNvPr id="7" name="TextBox 6"/>
          <p:cNvSpPr txBox="1"/>
          <p:nvPr/>
        </p:nvSpPr>
        <p:spPr>
          <a:xfrm>
            <a:off x="508000" y="5723235"/>
            <a:ext cx="8356600" cy="923330"/>
          </a:xfrm>
          <a:prstGeom prst="rect">
            <a:avLst/>
          </a:prstGeom>
          <a:noFill/>
        </p:spPr>
        <p:txBody>
          <a:bodyPr wrap="square" rtlCol="0">
            <a:spAutoFit/>
          </a:bodyPr>
          <a:lstStyle/>
          <a:p>
            <a:pPr algn="ctr"/>
            <a:r>
              <a:rPr lang="en-US" b="1" dirty="0" smtClean="0"/>
              <a:t>Handsome golden highlights. Aromas </a:t>
            </a:r>
            <a:r>
              <a:rPr lang="en-US" b="1" dirty="0"/>
              <a:t>w</a:t>
            </a:r>
            <a:r>
              <a:rPr lang="en-US" b="1" dirty="0" smtClean="0"/>
              <a:t>ith </a:t>
            </a:r>
            <a:r>
              <a:rPr lang="en-US" b="1" dirty="0"/>
              <a:t>notes of </a:t>
            </a:r>
            <a:r>
              <a:rPr lang="en-US" b="1" dirty="0" smtClean="0"/>
              <a:t>acacia, mayflowers</a:t>
            </a:r>
            <a:r>
              <a:rPr lang="en-US" b="1" dirty="0"/>
              <a:t>, </a:t>
            </a:r>
            <a:r>
              <a:rPr lang="en-US" b="1" dirty="0" err="1"/>
              <a:t>Reinette</a:t>
            </a:r>
            <a:r>
              <a:rPr lang="en-US" b="1" dirty="0"/>
              <a:t> apple, and fresh hazelnut. In the mouth, its mellow taste is backed by the degree of acidity which is a sine qua non of great white wine</a:t>
            </a:r>
            <a:r>
              <a:rPr lang="en-US" dirty="0"/>
              <a:t>s</a:t>
            </a:r>
          </a:p>
        </p:txBody>
      </p:sp>
      <p:pic>
        <p:nvPicPr>
          <p:cNvPr id="3" name="Picture 2" descr="MP MORGEOTS.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04357" y="2100153"/>
            <a:ext cx="3281052" cy="2474988"/>
          </a:xfrm>
          <a:prstGeom prst="rect">
            <a:avLst/>
          </a:prstGeom>
        </p:spPr>
      </p:pic>
    </p:spTree>
    <p:extLst>
      <p:ext uri="{BB962C8B-B14F-4D97-AF65-F5344CB8AC3E}">
        <p14:creationId xmlns:p14="http://schemas.microsoft.com/office/powerpoint/2010/main" val="30383338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833" y="715434"/>
            <a:ext cx="7780867" cy="732365"/>
          </a:xfrm>
        </p:spPr>
        <p:txBody>
          <a:bodyPr>
            <a:normAutofit fontScale="90000"/>
          </a:bodyPr>
          <a:lstStyle/>
          <a:p>
            <a:r>
              <a:rPr lang="en-US" dirty="0" smtClean="0"/>
              <a:t>Mathias Parent </a:t>
            </a:r>
            <a:r>
              <a:rPr lang="en-US" dirty="0" err="1" smtClean="0"/>
              <a:t>Corton</a:t>
            </a:r>
            <a:r>
              <a:rPr lang="en-US" dirty="0" smtClean="0"/>
              <a:t> Blanc </a:t>
            </a:r>
            <a:br>
              <a:rPr lang="en-US" dirty="0" smtClean="0"/>
            </a:br>
            <a:r>
              <a:rPr lang="en-US" dirty="0" smtClean="0"/>
              <a:t>Grand Cru</a:t>
            </a:r>
            <a:br>
              <a:rPr lang="en-US" dirty="0" smtClean="0"/>
            </a:br>
            <a:endParaRPr lang="en-US" dirty="0"/>
          </a:p>
        </p:txBody>
      </p:sp>
      <p:sp>
        <p:nvSpPr>
          <p:cNvPr id="4" name="Rectangle 3"/>
          <p:cNvSpPr/>
          <p:nvPr/>
        </p:nvSpPr>
        <p:spPr>
          <a:xfrm>
            <a:off x="143933" y="5571065"/>
            <a:ext cx="8614834" cy="1200329"/>
          </a:xfrm>
          <a:prstGeom prst="rect">
            <a:avLst/>
          </a:prstGeom>
        </p:spPr>
        <p:txBody>
          <a:bodyPr wrap="square">
            <a:spAutoFit/>
          </a:bodyPr>
          <a:lstStyle/>
          <a:p>
            <a:pPr algn="ctr"/>
            <a:r>
              <a:rPr lang="en-US" b="1" dirty="0" smtClean="0"/>
              <a:t>A rare  white </a:t>
            </a:r>
            <a:r>
              <a:rPr lang="en-US" b="1" dirty="0"/>
              <a:t>(grown mainly in the </a:t>
            </a:r>
            <a:r>
              <a:rPr lang="en-US" b="1" dirty="0" err="1"/>
              <a:t>Climats</a:t>
            </a:r>
            <a:r>
              <a:rPr lang="en-US" b="1" dirty="0"/>
              <a:t> of Vergennes and </a:t>
            </a:r>
            <a:r>
              <a:rPr lang="en-US" b="1" dirty="0" err="1" smtClean="0"/>
              <a:t>Languettes</a:t>
            </a:r>
            <a:r>
              <a:rPr lang="en-US" b="1" dirty="0"/>
              <a:t>)</a:t>
            </a:r>
            <a:r>
              <a:rPr lang="en-US" b="1" dirty="0" smtClean="0"/>
              <a:t>. </a:t>
            </a:r>
            <a:r>
              <a:rPr lang="en-US" b="1" dirty="0"/>
              <a:t>P</a:t>
            </a:r>
            <a:r>
              <a:rPr lang="en-US" b="1" dirty="0" smtClean="0"/>
              <a:t>ale </a:t>
            </a:r>
            <a:r>
              <a:rPr lang="en-US" b="1" dirty="0"/>
              <a:t>gold </a:t>
            </a:r>
            <a:r>
              <a:rPr lang="en-US" b="1" dirty="0" smtClean="0"/>
              <a:t>color, with </a:t>
            </a:r>
            <a:r>
              <a:rPr lang="en-US" b="1" dirty="0"/>
              <a:t>green highlights. Mineral aromas (flint) blend with butter, baked apple, bracken, cinnamon and honey. Elegant and highly-bred, supple and well rounded, this unusual Chardonnay </a:t>
            </a:r>
            <a:r>
              <a:rPr lang="en-US" b="1" dirty="0" smtClean="0"/>
              <a:t>can age and improve up to 10 years.</a:t>
            </a:r>
            <a:endParaRPr lang="en-US" b="1" dirty="0"/>
          </a:p>
        </p:txBody>
      </p:sp>
      <p:pic>
        <p:nvPicPr>
          <p:cNvPr id="5" name="Picture 4" descr="11593.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30417" y="1540932"/>
            <a:ext cx="5247569" cy="4030133"/>
          </a:xfrm>
          <a:prstGeom prst="rect">
            <a:avLst/>
          </a:prstGeom>
        </p:spPr>
      </p:pic>
      <p:sp>
        <p:nvSpPr>
          <p:cNvPr id="6" name="AutoShape 7"/>
          <p:cNvSpPr>
            <a:spLocks noChangeArrowheads="1"/>
          </p:cNvSpPr>
          <p:nvPr/>
        </p:nvSpPr>
        <p:spPr bwMode="auto">
          <a:xfrm>
            <a:off x="3607651" y="3631956"/>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a:p>
        </p:txBody>
      </p:sp>
    </p:spTree>
    <p:extLst>
      <p:ext uri="{BB962C8B-B14F-4D97-AF65-F5344CB8AC3E}">
        <p14:creationId xmlns:p14="http://schemas.microsoft.com/office/powerpoint/2010/main" val="422558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Vins</a:t>
            </a:r>
            <a:r>
              <a:rPr lang="en-US" b="1" dirty="0" smtClean="0"/>
              <a:t> Rouges</a:t>
            </a:r>
            <a:endParaRPr lang="en-US" b="1" dirty="0"/>
          </a:p>
        </p:txBody>
      </p:sp>
      <p:pic>
        <p:nvPicPr>
          <p:cNvPr id="4" name="Content Placeholder 3" descr="PICT0075.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823981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4001" y="5318565"/>
            <a:ext cx="8551332" cy="1200329"/>
          </a:xfrm>
          <a:prstGeom prst="rect">
            <a:avLst/>
          </a:prstGeom>
          <a:noFill/>
        </p:spPr>
        <p:txBody>
          <a:bodyPr wrap="square" rtlCol="0">
            <a:spAutoFit/>
          </a:bodyPr>
          <a:lstStyle/>
          <a:p>
            <a:pPr algn="ctr"/>
            <a:r>
              <a:rPr lang="en-US" b="1" dirty="0"/>
              <a:t>Richly colored - crimson at first then, with age, shading towards dark ruby. Red and black fruit aromas (strawberry, cherry, blackcurrant, bilberry) later evolving into cooked prune, peppery notes, and notes of animal, underbrush, moss and mushroom. Lively and structured in the mouth with a well-rounded and supple backbone. </a:t>
            </a:r>
          </a:p>
        </p:txBody>
      </p:sp>
      <p:pic>
        <p:nvPicPr>
          <p:cNvPr id="2" name="Picture 1" descr="MP=BRG.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68501" y="1360034"/>
            <a:ext cx="5322494" cy="3787449"/>
          </a:xfrm>
          <a:prstGeom prst="rect">
            <a:avLst/>
          </a:prstGeom>
        </p:spPr>
      </p:pic>
      <p:sp>
        <p:nvSpPr>
          <p:cNvPr id="4" name="Title 1"/>
          <p:cNvSpPr>
            <a:spLocks noGrp="1"/>
          </p:cNvSpPr>
          <p:nvPr>
            <p:ph type="title"/>
          </p:nvPr>
        </p:nvSpPr>
        <p:spPr>
          <a:xfrm>
            <a:off x="457200" y="217034"/>
            <a:ext cx="8229600" cy="1143000"/>
          </a:xfrm>
        </p:spPr>
        <p:txBody>
          <a:bodyPr>
            <a:normAutofit/>
          </a:bodyPr>
          <a:lstStyle/>
          <a:p>
            <a:r>
              <a:rPr lang="en-US" sz="3600" dirty="0" smtClean="0"/>
              <a:t>Mathias Parent Bourgogne</a:t>
            </a:r>
            <a:endParaRPr lang="en-US" sz="3600" dirty="0"/>
          </a:p>
        </p:txBody>
      </p:sp>
    </p:spTree>
    <p:extLst>
      <p:ext uri="{BB962C8B-B14F-4D97-AF65-F5344CB8AC3E}">
        <p14:creationId xmlns:p14="http://schemas.microsoft.com/office/powerpoint/2010/main" val="20538938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4120" y="5042722"/>
            <a:ext cx="8282379" cy="356191"/>
          </a:xfrm>
        </p:spPr>
        <p:txBody>
          <a:bodyPr>
            <a:normAutofit fontScale="25000" lnSpcReduction="20000"/>
          </a:bodyPr>
          <a:lstStyle/>
          <a:p>
            <a:pPr marL="0" indent="0">
              <a:buNone/>
            </a:pPr>
            <a:r>
              <a:rPr lang="en-US" sz="7200" b="1" dirty="0" smtClean="0"/>
              <a:t>The geological fault of </a:t>
            </a:r>
            <a:r>
              <a:rPr lang="en-US" sz="7200" b="1" dirty="0" err="1" smtClean="0"/>
              <a:t>Pommard</a:t>
            </a:r>
            <a:r>
              <a:rPr lang="en-US" sz="7200" b="1" dirty="0" smtClean="0"/>
              <a:t> runs through the vineyard and separates 2 regions;</a:t>
            </a:r>
          </a:p>
          <a:p>
            <a:pPr>
              <a:spcBef>
                <a:spcPct val="50000"/>
              </a:spcBef>
            </a:pPr>
            <a:r>
              <a:rPr lang="fr-FR" sz="7200" b="1" dirty="0"/>
              <a:t>The </a:t>
            </a:r>
            <a:r>
              <a:rPr lang="fr-FR" sz="7200" b="1" dirty="0" err="1"/>
              <a:t>side</a:t>
            </a:r>
            <a:r>
              <a:rPr lang="fr-FR" sz="7200" b="1" dirty="0"/>
              <a:t> of </a:t>
            </a:r>
            <a:r>
              <a:rPr lang="fr-FR" sz="7200" b="1" u="sng" dirty="0">
                <a:solidFill>
                  <a:srgbClr val="0000FF"/>
                </a:solidFill>
              </a:rPr>
              <a:t>Volnay</a:t>
            </a:r>
            <a:r>
              <a:rPr lang="fr-FR" sz="7200" b="1" u="sng" dirty="0"/>
              <a:t> </a:t>
            </a:r>
            <a:r>
              <a:rPr lang="fr-FR" sz="7200" b="1" dirty="0" err="1"/>
              <a:t>with</a:t>
            </a:r>
            <a:r>
              <a:rPr lang="fr-FR" sz="7200" b="1" dirty="0"/>
              <a:t> </a:t>
            </a:r>
            <a:r>
              <a:rPr lang="fr-FR" sz="7200" b="1" dirty="0" err="1" smtClean="0"/>
              <a:t>iron</a:t>
            </a:r>
            <a:r>
              <a:rPr lang="fr-FR" sz="7200" b="1" dirty="0" smtClean="0"/>
              <a:t> </a:t>
            </a:r>
            <a:r>
              <a:rPr lang="fr-FR" sz="7200" b="1" dirty="0" err="1" smtClean="0"/>
              <a:t>rich</a:t>
            </a:r>
            <a:r>
              <a:rPr lang="fr-FR" sz="7200" b="1" dirty="0" smtClean="0"/>
              <a:t> </a:t>
            </a:r>
            <a:r>
              <a:rPr lang="fr-FR" sz="7200" b="1" dirty="0" err="1" smtClean="0"/>
              <a:t>soils</a:t>
            </a:r>
            <a:r>
              <a:rPr lang="fr-FR" sz="7200" b="1" dirty="0" smtClean="0"/>
              <a:t>, </a:t>
            </a:r>
            <a:r>
              <a:rPr lang="fr-FR" sz="7200" b="1" dirty="0" err="1" smtClean="0"/>
              <a:t>giving</a:t>
            </a:r>
            <a:r>
              <a:rPr lang="fr-FR" sz="7200" b="1" dirty="0" smtClean="0"/>
              <a:t>  more </a:t>
            </a:r>
            <a:r>
              <a:rPr lang="fr-FR" sz="7200" b="1" dirty="0" err="1" smtClean="0"/>
              <a:t>powerful</a:t>
            </a:r>
            <a:r>
              <a:rPr lang="fr-FR" sz="7200" b="1" dirty="0" smtClean="0"/>
              <a:t>,  </a:t>
            </a:r>
            <a:r>
              <a:rPr lang="fr-FR" sz="7200" b="1" dirty="0" err="1" smtClean="0"/>
              <a:t>tannic</a:t>
            </a:r>
            <a:r>
              <a:rPr lang="fr-FR" sz="7200" b="1" dirty="0" smtClean="0"/>
              <a:t>, </a:t>
            </a:r>
            <a:r>
              <a:rPr lang="fr-FR" sz="7200" b="1" dirty="0" err="1" smtClean="0"/>
              <a:t>wines</a:t>
            </a:r>
            <a:r>
              <a:rPr lang="fr-FR" sz="7200" b="1" dirty="0" smtClean="0"/>
              <a:t>  </a:t>
            </a:r>
            <a:r>
              <a:rPr lang="fr-FR" sz="7200" b="1" dirty="0" err="1"/>
              <a:t>like</a:t>
            </a:r>
            <a:r>
              <a:rPr lang="fr-FR" sz="7200" b="1" dirty="0"/>
              <a:t> the Pommard 1er cru les </a:t>
            </a:r>
            <a:r>
              <a:rPr lang="fr-FR" sz="7200" b="1" dirty="0" err="1" smtClean="0"/>
              <a:t>Rugiens</a:t>
            </a:r>
            <a:r>
              <a:rPr lang="fr-FR" sz="7200" b="1" dirty="0" smtClean="0"/>
              <a:t>.</a:t>
            </a:r>
          </a:p>
          <a:p>
            <a:pPr>
              <a:spcBef>
                <a:spcPct val="50000"/>
              </a:spcBef>
            </a:pPr>
            <a:r>
              <a:rPr lang="fr-FR" sz="7200" b="1" dirty="0"/>
              <a:t>The </a:t>
            </a:r>
            <a:r>
              <a:rPr lang="fr-FR" sz="7200" b="1" dirty="0" err="1"/>
              <a:t>side</a:t>
            </a:r>
            <a:r>
              <a:rPr lang="fr-FR" sz="7200" b="1" dirty="0"/>
              <a:t> of </a:t>
            </a:r>
            <a:r>
              <a:rPr lang="fr-FR" sz="7200" b="1" u="sng" dirty="0">
                <a:solidFill>
                  <a:srgbClr val="0000FF"/>
                </a:solidFill>
              </a:rPr>
              <a:t>Beaune</a:t>
            </a:r>
            <a:r>
              <a:rPr lang="fr-FR" sz="7200" b="1" dirty="0"/>
              <a:t>, </a:t>
            </a:r>
            <a:r>
              <a:rPr lang="fr-FR" sz="7200" b="1" dirty="0" err="1" smtClean="0"/>
              <a:t>with</a:t>
            </a:r>
            <a:r>
              <a:rPr lang="fr-FR" sz="7200" b="1" dirty="0" smtClean="0"/>
              <a:t> more </a:t>
            </a:r>
            <a:r>
              <a:rPr lang="fr-FR" sz="7200" b="1" dirty="0" err="1" smtClean="0"/>
              <a:t>limestone</a:t>
            </a:r>
            <a:r>
              <a:rPr lang="fr-FR" sz="7200" b="1" dirty="0" smtClean="0"/>
              <a:t>  in </a:t>
            </a:r>
            <a:r>
              <a:rPr lang="fr-FR" sz="7200" b="1" dirty="0"/>
              <a:t>the </a:t>
            </a:r>
            <a:r>
              <a:rPr lang="fr-FR" sz="7200" b="1" dirty="0" err="1" smtClean="0"/>
              <a:t>soil</a:t>
            </a:r>
            <a:r>
              <a:rPr lang="fr-FR" sz="7200" b="1" dirty="0" smtClean="0"/>
              <a:t>, </a:t>
            </a:r>
            <a:r>
              <a:rPr lang="fr-FR" sz="7200" b="1" dirty="0" err="1" smtClean="0"/>
              <a:t>producing</a:t>
            </a:r>
            <a:r>
              <a:rPr lang="fr-FR" sz="7200" b="1" dirty="0" smtClean="0"/>
              <a:t> </a:t>
            </a:r>
            <a:r>
              <a:rPr lang="fr-FR" sz="7200" b="1" dirty="0" err="1" smtClean="0"/>
              <a:t>deep</a:t>
            </a:r>
            <a:r>
              <a:rPr lang="fr-FR" sz="7200" b="1" dirty="0" smtClean="0"/>
              <a:t>, </a:t>
            </a:r>
            <a:r>
              <a:rPr lang="fr-FR" sz="7200" b="1" dirty="0" err="1" smtClean="0"/>
              <a:t>very</a:t>
            </a:r>
            <a:r>
              <a:rPr lang="fr-FR" sz="7200" b="1" dirty="0" smtClean="0"/>
              <a:t> </a:t>
            </a:r>
            <a:r>
              <a:rPr lang="fr-FR" sz="7200" b="1" dirty="0" err="1" smtClean="0"/>
              <a:t>elegant</a:t>
            </a:r>
            <a:r>
              <a:rPr lang="fr-FR" sz="7200" b="1" dirty="0" smtClean="0"/>
              <a:t> </a:t>
            </a:r>
            <a:r>
              <a:rPr lang="fr-FR" sz="7200" b="1" dirty="0" err="1" smtClean="0"/>
              <a:t>wines</a:t>
            </a:r>
            <a:r>
              <a:rPr lang="fr-FR" sz="7200" b="1" dirty="0" smtClean="0"/>
              <a:t>  </a:t>
            </a:r>
            <a:r>
              <a:rPr lang="fr-FR" sz="7200" b="1" dirty="0" err="1" smtClean="0"/>
              <a:t>like</a:t>
            </a:r>
            <a:r>
              <a:rPr lang="fr-FR" sz="7200" b="1" dirty="0" smtClean="0"/>
              <a:t> the Beaune 1</a:t>
            </a:r>
            <a:r>
              <a:rPr lang="fr-FR" sz="7200" b="1" baseline="30000" dirty="0" smtClean="0"/>
              <a:t>er</a:t>
            </a:r>
            <a:r>
              <a:rPr lang="fr-FR" sz="7200" b="1" dirty="0" smtClean="0"/>
              <a:t> Cru </a:t>
            </a:r>
            <a:r>
              <a:rPr lang="fr-FR" sz="7200" b="1" dirty="0" err="1" smtClean="0"/>
              <a:t>Boucherottes</a:t>
            </a:r>
            <a:r>
              <a:rPr lang="fr-FR" sz="7200" b="1" dirty="0" smtClean="0"/>
              <a:t>.</a:t>
            </a:r>
            <a:endParaRPr lang="fr-FR" sz="7200" b="1" dirty="0"/>
          </a:p>
          <a:p>
            <a:pPr>
              <a:spcBef>
                <a:spcPct val="50000"/>
              </a:spcBef>
            </a:pPr>
            <a:endParaRPr lang="fr-FR" b="1" dirty="0"/>
          </a:p>
          <a:p>
            <a:endParaRPr lang="en-US" dirty="0"/>
          </a:p>
        </p:txBody>
      </p:sp>
      <p:pic>
        <p:nvPicPr>
          <p:cNvPr id="2" name="Picture 1" descr="11596.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146300" y="130331"/>
            <a:ext cx="4787900" cy="4825452"/>
          </a:xfrm>
          <a:prstGeom prst="rect">
            <a:avLst/>
          </a:prstGeom>
        </p:spPr>
      </p:pic>
      <p:sp>
        <p:nvSpPr>
          <p:cNvPr id="6" name="Line 6"/>
          <p:cNvSpPr>
            <a:spLocks noChangeShapeType="1"/>
          </p:cNvSpPr>
          <p:nvPr/>
        </p:nvSpPr>
        <p:spPr bwMode="auto">
          <a:xfrm flipH="1">
            <a:off x="3622699" y="536731"/>
            <a:ext cx="1729725" cy="4246412"/>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kern="1200"/>
          </a:p>
        </p:txBody>
      </p:sp>
    </p:spTree>
    <p:extLst>
      <p:ext uri="{BB962C8B-B14F-4D97-AF65-F5344CB8AC3E}">
        <p14:creationId xmlns:p14="http://schemas.microsoft.com/office/powerpoint/2010/main" val="22134132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P=VolnayFremiets.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81000" y="1879600"/>
            <a:ext cx="4417921" cy="3251199"/>
          </a:xfrm>
          <a:prstGeom prst="rect">
            <a:avLst/>
          </a:prstGeom>
        </p:spPr>
      </p:pic>
      <p:sp>
        <p:nvSpPr>
          <p:cNvPr id="3" name="Title 1"/>
          <p:cNvSpPr>
            <a:spLocks noGrp="1"/>
          </p:cNvSpPr>
          <p:nvPr>
            <p:ph type="title"/>
          </p:nvPr>
        </p:nvSpPr>
        <p:spPr>
          <a:xfrm>
            <a:off x="457200" y="274638"/>
            <a:ext cx="8229600" cy="1143000"/>
          </a:xfrm>
        </p:spPr>
        <p:txBody>
          <a:bodyPr>
            <a:normAutofit fontScale="90000"/>
          </a:bodyPr>
          <a:lstStyle/>
          <a:p>
            <a:r>
              <a:rPr lang="en-US" b="1" dirty="0" smtClean="0"/>
              <a:t>Mathias Parent </a:t>
            </a:r>
            <a:r>
              <a:rPr lang="en-US" b="1" dirty="0" err="1" smtClean="0"/>
              <a:t>Volnay</a:t>
            </a:r>
            <a:r>
              <a:rPr lang="en-US" b="1" dirty="0" smtClean="0"/>
              <a:t> </a:t>
            </a:r>
            <a:br>
              <a:rPr lang="en-US" b="1" dirty="0" smtClean="0"/>
            </a:br>
            <a:r>
              <a:rPr lang="en-US" b="1" dirty="0" smtClean="0"/>
              <a:t>1er Cru </a:t>
            </a:r>
            <a:r>
              <a:rPr lang="en-US" b="1" dirty="0" err="1" smtClean="0"/>
              <a:t>Fremiets</a:t>
            </a:r>
            <a:endParaRPr lang="en-US" b="1" dirty="0"/>
          </a:p>
        </p:txBody>
      </p:sp>
      <p:sp>
        <p:nvSpPr>
          <p:cNvPr id="4" name="TextBox 3"/>
          <p:cNvSpPr txBox="1"/>
          <p:nvPr/>
        </p:nvSpPr>
        <p:spPr>
          <a:xfrm>
            <a:off x="270933" y="5477934"/>
            <a:ext cx="8712200" cy="1200329"/>
          </a:xfrm>
          <a:prstGeom prst="rect">
            <a:avLst/>
          </a:prstGeom>
          <a:noFill/>
        </p:spPr>
        <p:txBody>
          <a:bodyPr wrap="square" rtlCol="0">
            <a:spAutoFit/>
          </a:bodyPr>
          <a:lstStyle/>
          <a:p>
            <a:pPr algn="ctr"/>
            <a:r>
              <a:rPr lang="en-US" b="1" dirty="0" smtClean="0"/>
              <a:t>Bright ruby color. Aromas of </a:t>
            </a:r>
            <a:r>
              <a:rPr lang="en-US" b="1" dirty="0"/>
              <a:t>violet, gooseberry, cherry, and - with age - spices, game and cooked prune. I</a:t>
            </a:r>
            <a:r>
              <a:rPr lang="en-US" b="1" dirty="0" smtClean="0"/>
              <a:t>mmediate </a:t>
            </a:r>
            <a:r>
              <a:rPr lang="en-US" b="1" dirty="0"/>
              <a:t>appeal which, added to a slight natural precocity, means it can be fully open while still relatively young. The attack is fresh, the finish is warm. Drinking this wine, one seems to bite into a fresh fruit and breath in its heady aroma.</a:t>
            </a:r>
          </a:p>
        </p:txBody>
      </p:sp>
      <p:pic>
        <p:nvPicPr>
          <p:cNvPr id="7" name="Picture 6" descr="11597.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35033" y="1621536"/>
            <a:ext cx="3886200" cy="3864864"/>
          </a:xfrm>
          <a:prstGeom prst="rect">
            <a:avLst/>
          </a:prstGeom>
        </p:spPr>
      </p:pic>
      <p:sp>
        <p:nvSpPr>
          <p:cNvPr id="8" name="AutoShape 7"/>
          <p:cNvSpPr>
            <a:spLocks noChangeArrowheads="1"/>
          </p:cNvSpPr>
          <p:nvPr/>
        </p:nvSpPr>
        <p:spPr bwMode="auto">
          <a:xfrm>
            <a:off x="7741503" y="2479430"/>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a:p>
        </p:txBody>
      </p:sp>
    </p:spTree>
    <p:extLst>
      <p:ext uri="{BB962C8B-B14F-4D97-AF65-F5344CB8AC3E}">
        <p14:creationId xmlns:p14="http://schemas.microsoft.com/office/powerpoint/2010/main" val="30810994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Pommard</a:t>
            </a:r>
            <a:r>
              <a:rPr lang="en-US" b="1" dirty="0" smtClean="0"/>
              <a:t> 1er Cru Les </a:t>
            </a:r>
            <a:r>
              <a:rPr lang="en-US" b="1" dirty="0" err="1" smtClean="0"/>
              <a:t>Pezerolles</a:t>
            </a:r>
            <a:endParaRPr lang="en-US" b="1" dirty="0"/>
          </a:p>
        </p:txBody>
      </p:sp>
      <p:sp>
        <p:nvSpPr>
          <p:cNvPr id="5" name="TextBox 4"/>
          <p:cNvSpPr txBox="1"/>
          <p:nvPr/>
        </p:nvSpPr>
        <p:spPr>
          <a:xfrm>
            <a:off x="381000" y="5416550"/>
            <a:ext cx="7816850" cy="1200329"/>
          </a:xfrm>
          <a:prstGeom prst="rect">
            <a:avLst/>
          </a:prstGeom>
          <a:noFill/>
        </p:spPr>
        <p:txBody>
          <a:bodyPr wrap="square" rtlCol="0">
            <a:spAutoFit/>
          </a:bodyPr>
          <a:lstStyle/>
          <a:p>
            <a:pPr algn="ctr"/>
            <a:r>
              <a:rPr lang="en-US" b="1" dirty="0"/>
              <a:t>"Les </a:t>
            </a:r>
            <a:r>
              <a:rPr lang="en-US" b="1" dirty="0" err="1"/>
              <a:t>Pézerolles</a:t>
            </a:r>
            <a:r>
              <a:rPr lang="en-US" b="1" dirty="0"/>
              <a:t>", Premier Cru, produces a refined </a:t>
            </a:r>
            <a:r>
              <a:rPr lang="en-US" b="1" dirty="0" err="1"/>
              <a:t>Pommard</a:t>
            </a:r>
            <a:r>
              <a:rPr lang="en-US" b="1" dirty="0"/>
              <a:t>, akin to </a:t>
            </a:r>
            <a:r>
              <a:rPr lang="en-US" b="1" dirty="0" err="1"/>
              <a:t>Volnay</a:t>
            </a:r>
            <a:r>
              <a:rPr lang="en-US" b="1" dirty="0"/>
              <a:t>. The name comes from the old French "</a:t>
            </a:r>
            <a:r>
              <a:rPr lang="en-US" b="1" dirty="0" err="1"/>
              <a:t>Poizerolles</a:t>
            </a:r>
            <a:r>
              <a:rPr lang="en-US" b="1" dirty="0"/>
              <a:t>", which meant "chickpeas”,  likely cultivated next to the vines in the Middle Ages. The wine has floral notes, subtle red fruit aromas, and a very elegant structure. </a:t>
            </a:r>
          </a:p>
        </p:txBody>
      </p:sp>
      <p:pic>
        <p:nvPicPr>
          <p:cNvPr id="6" name="Picture 5" descr="11596.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07000" y="1625600"/>
            <a:ext cx="3603934" cy="3632200"/>
          </a:xfrm>
          <a:prstGeom prst="rect">
            <a:avLst/>
          </a:prstGeom>
        </p:spPr>
      </p:pic>
      <p:sp>
        <p:nvSpPr>
          <p:cNvPr id="7" name="AutoShape 7"/>
          <p:cNvSpPr>
            <a:spLocks noChangeArrowheads="1"/>
          </p:cNvSpPr>
          <p:nvPr/>
        </p:nvSpPr>
        <p:spPr bwMode="auto">
          <a:xfrm>
            <a:off x="7601802" y="3118664"/>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a:p>
        </p:txBody>
      </p:sp>
    </p:spTree>
    <p:extLst>
      <p:ext uri="{BB962C8B-B14F-4D97-AF65-F5344CB8AC3E}">
        <p14:creationId xmlns:p14="http://schemas.microsoft.com/office/powerpoint/2010/main" val="32577400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Mathias Parent </a:t>
            </a:r>
            <a:r>
              <a:rPr lang="en-US" b="1" dirty="0" err="1" smtClean="0"/>
              <a:t>Pommard</a:t>
            </a:r>
            <a:r>
              <a:rPr lang="en-US" b="1" dirty="0" smtClean="0"/>
              <a:t> </a:t>
            </a:r>
            <a:br>
              <a:rPr lang="en-US" b="1" dirty="0" smtClean="0"/>
            </a:br>
            <a:r>
              <a:rPr lang="en-US" b="1" dirty="0" smtClean="0"/>
              <a:t>1er Cru Les </a:t>
            </a:r>
            <a:r>
              <a:rPr lang="en-US" b="1" dirty="0" err="1" smtClean="0"/>
              <a:t>Arvelets</a:t>
            </a:r>
            <a:endParaRPr lang="en-US" b="1" dirty="0"/>
          </a:p>
        </p:txBody>
      </p:sp>
      <p:sp>
        <p:nvSpPr>
          <p:cNvPr id="5" name="TextBox 4"/>
          <p:cNvSpPr txBox="1"/>
          <p:nvPr/>
        </p:nvSpPr>
        <p:spPr>
          <a:xfrm>
            <a:off x="203201" y="5192184"/>
            <a:ext cx="8623402" cy="1477328"/>
          </a:xfrm>
          <a:prstGeom prst="rect">
            <a:avLst/>
          </a:prstGeom>
          <a:noFill/>
        </p:spPr>
        <p:txBody>
          <a:bodyPr wrap="square" rtlCol="0">
            <a:spAutoFit/>
          </a:bodyPr>
          <a:lstStyle/>
          <a:p>
            <a:r>
              <a:rPr lang="en-US" b="1" dirty="0" smtClean="0"/>
              <a:t>The  </a:t>
            </a:r>
            <a:r>
              <a:rPr lang="en-US" b="1" dirty="0" err="1"/>
              <a:t>Arvelets</a:t>
            </a:r>
            <a:r>
              <a:rPr lang="en-US" b="1" dirty="0"/>
              <a:t> </a:t>
            </a:r>
            <a:r>
              <a:rPr lang="en-US" b="1" dirty="0" smtClean="0"/>
              <a:t>Premier Cru vineyard is situated uphill from  </a:t>
            </a:r>
            <a:r>
              <a:rPr lang="en-US" b="1" dirty="0" err="1" smtClean="0"/>
              <a:t>Pommard</a:t>
            </a:r>
            <a:r>
              <a:rPr lang="en-US" b="1" dirty="0" smtClean="0"/>
              <a:t> </a:t>
            </a:r>
            <a:r>
              <a:rPr lang="en-US" b="1" dirty="0" err="1" smtClean="0"/>
              <a:t>Epenots</a:t>
            </a:r>
            <a:r>
              <a:rPr lang="en-US" b="1" dirty="0" smtClean="0"/>
              <a:t>; the word </a:t>
            </a:r>
            <a:r>
              <a:rPr lang="en-US" b="1" dirty="0" err="1" smtClean="0"/>
              <a:t>Arvelets</a:t>
            </a:r>
            <a:r>
              <a:rPr lang="en-US" b="1" dirty="0" smtClean="0"/>
              <a:t> comes from the </a:t>
            </a:r>
            <a:r>
              <a:rPr lang="en-US" b="1" dirty="0" err="1" smtClean="0"/>
              <a:t>latin</a:t>
            </a:r>
            <a:r>
              <a:rPr lang="en-US" b="1" dirty="0" smtClean="0"/>
              <a:t> “</a:t>
            </a:r>
            <a:r>
              <a:rPr lang="en-US" b="1" dirty="0" err="1" smtClean="0"/>
              <a:t>Arva</a:t>
            </a:r>
            <a:r>
              <a:rPr lang="en-US" b="1" dirty="0" smtClean="0"/>
              <a:t>”, which means a cultivated field. Deep</a:t>
            </a:r>
            <a:r>
              <a:rPr lang="en-US" b="1" dirty="0"/>
              <a:t>, dark red </a:t>
            </a:r>
            <a:r>
              <a:rPr lang="en-US" b="1" dirty="0" err="1" smtClean="0"/>
              <a:t>colour</a:t>
            </a:r>
            <a:r>
              <a:rPr lang="en-US" b="1" dirty="0" smtClean="0"/>
              <a:t>, with </a:t>
            </a:r>
            <a:r>
              <a:rPr lang="en-US" b="1" dirty="0"/>
              <a:t>mauve </a:t>
            </a:r>
            <a:r>
              <a:rPr lang="en-US" b="1" dirty="0" smtClean="0"/>
              <a:t>highlights. </a:t>
            </a:r>
            <a:r>
              <a:rPr lang="en-US" b="1" dirty="0"/>
              <a:t>Its aromas are redolent of blackberry, bilberry, or gooseberry, cherry pit and ripe plum. Often, wild and feline notes develop with age. At full maturity, it tends towards leather, chocolate and pepper</a:t>
            </a:r>
            <a:r>
              <a:rPr lang="en-US" b="1" dirty="0" smtClean="0"/>
              <a:t>.</a:t>
            </a:r>
            <a:endParaRPr lang="en-US" b="1" dirty="0"/>
          </a:p>
        </p:txBody>
      </p:sp>
      <p:pic>
        <p:nvPicPr>
          <p:cNvPr id="6" name="Picture 5" descr="11596.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22669" y="1417638"/>
            <a:ext cx="3603934" cy="3632200"/>
          </a:xfrm>
          <a:prstGeom prst="rect">
            <a:avLst/>
          </a:prstGeom>
        </p:spPr>
      </p:pic>
      <p:sp>
        <p:nvSpPr>
          <p:cNvPr id="7" name="AutoShape 7"/>
          <p:cNvSpPr>
            <a:spLocks noChangeArrowheads="1"/>
          </p:cNvSpPr>
          <p:nvPr/>
        </p:nvSpPr>
        <p:spPr bwMode="auto">
          <a:xfrm>
            <a:off x="7064169" y="2318564"/>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a:p>
        </p:txBody>
      </p:sp>
      <p:pic>
        <p:nvPicPr>
          <p:cNvPr id="8" name="Picture 7" descr="MP=P-Arvelets.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9758" y="1799167"/>
            <a:ext cx="4087310" cy="2865967"/>
          </a:xfrm>
          <a:prstGeom prst="rect">
            <a:avLst/>
          </a:prstGeom>
        </p:spPr>
      </p:pic>
    </p:spTree>
    <p:extLst>
      <p:ext uri="{BB962C8B-B14F-4D97-AF65-F5344CB8AC3E}">
        <p14:creationId xmlns:p14="http://schemas.microsoft.com/office/powerpoint/2010/main" val="10727927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00px-Vignobles_cotes_de_nuits-fr.svg.png"/>
          <p:cNvPicPr>
            <a:picLocks noGrp="1" noChangeAspect="1"/>
          </p:cNvPicPr>
          <p:nvPr>
            <p:ph idx="1"/>
          </p:nvPr>
        </p:nvPicPr>
        <p:blipFill>
          <a:blip r:embed="rId2" cstate="print">
            <a:extLst>
              <a:ext uri="{28A0092B-C50C-407E-A947-70E740481C1C}">
                <a14:useLocalDpi xmlns:a14="http://schemas.microsoft.com/office/drawing/2010/main"/>
              </a:ext>
            </a:extLst>
          </a:blip>
          <a:srcRect l="-48507" r="-48507"/>
          <a:stretch>
            <a:fillRect/>
          </a:stretch>
        </p:blipFill>
        <p:spPr>
          <a:xfrm>
            <a:off x="-1004524" y="679450"/>
            <a:ext cx="10091434" cy="5549900"/>
          </a:xfrm>
        </p:spPr>
      </p:pic>
      <p:sp>
        <p:nvSpPr>
          <p:cNvPr id="5" name="TextBox 4"/>
          <p:cNvSpPr txBox="1"/>
          <p:nvPr/>
        </p:nvSpPr>
        <p:spPr>
          <a:xfrm>
            <a:off x="1911350" y="133350"/>
            <a:ext cx="6553200" cy="830997"/>
          </a:xfrm>
          <a:prstGeom prst="rect">
            <a:avLst/>
          </a:prstGeom>
          <a:noFill/>
        </p:spPr>
        <p:txBody>
          <a:bodyPr wrap="square" rtlCol="0">
            <a:spAutoFit/>
          </a:bodyPr>
          <a:lstStyle/>
          <a:p>
            <a:pPr algn="ctr"/>
            <a:r>
              <a:rPr lang="en-US" sz="4800" b="1" dirty="0" smtClean="0"/>
              <a:t>Cote de </a:t>
            </a:r>
            <a:r>
              <a:rPr lang="en-US" sz="4800" b="1" dirty="0" err="1" smtClean="0"/>
              <a:t>Nuits</a:t>
            </a:r>
            <a:endParaRPr lang="en-US" sz="4800" b="1" dirty="0"/>
          </a:p>
        </p:txBody>
      </p:sp>
    </p:spTree>
    <p:extLst>
      <p:ext uri="{BB962C8B-B14F-4D97-AF65-F5344CB8AC3E}">
        <p14:creationId xmlns:p14="http://schemas.microsoft.com/office/powerpoint/2010/main" val="37175536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P-Morey.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7200" y="2133600"/>
            <a:ext cx="3760580" cy="2627364"/>
          </a:xfrm>
          <a:prstGeom prst="rect">
            <a:avLst/>
          </a:prstGeom>
        </p:spPr>
      </p:pic>
      <p:sp>
        <p:nvSpPr>
          <p:cNvPr id="3" name="Title 1"/>
          <p:cNvSpPr>
            <a:spLocks noGrp="1"/>
          </p:cNvSpPr>
          <p:nvPr>
            <p:ph type="title"/>
          </p:nvPr>
        </p:nvSpPr>
        <p:spPr>
          <a:xfrm>
            <a:off x="457200" y="274638"/>
            <a:ext cx="8229600" cy="1143000"/>
          </a:xfrm>
        </p:spPr>
        <p:txBody>
          <a:bodyPr/>
          <a:lstStyle/>
          <a:p>
            <a:r>
              <a:rPr lang="en-US" b="1" dirty="0" smtClean="0"/>
              <a:t>Mathias Parent Morey </a:t>
            </a:r>
            <a:r>
              <a:rPr lang="en-US" b="1" dirty="0"/>
              <a:t>S</a:t>
            </a:r>
            <a:r>
              <a:rPr lang="en-US" b="1" dirty="0" smtClean="0"/>
              <a:t>aint Denis</a:t>
            </a:r>
            <a:endParaRPr lang="en-US" b="1" dirty="0"/>
          </a:p>
        </p:txBody>
      </p:sp>
      <p:sp>
        <p:nvSpPr>
          <p:cNvPr id="5" name="TextBox 4"/>
          <p:cNvSpPr txBox="1"/>
          <p:nvPr/>
        </p:nvSpPr>
        <p:spPr>
          <a:xfrm>
            <a:off x="169333" y="5225909"/>
            <a:ext cx="8690980" cy="1754327"/>
          </a:xfrm>
          <a:prstGeom prst="rect">
            <a:avLst/>
          </a:prstGeom>
          <a:noFill/>
        </p:spPr>
        <p:txBody>
          <a:bodyPr wrap="square" rtlCol="0">
            <a:spAutoFit/>
          </a:bodyPr>
          <a:lstStyle/>
          <a:p>
            <a:r>
              <a:rPr lang="en-US" b="1" dirty="0"/>
              <a:t>B</a:t>
            </a:r>
            <a:r>
              <a:rPr lang="en-US" b="1" dirty="0" smtClean="0"/>
              <a:t>right ruby color, </a:t>
            </a:r>
            <a:r>
              <a:rPr lang="en-US" b="1" dirty="0"/>
              <a:t>with purplish highlights. </a:t>
            </a:r>
            <a:r>
              <a:rPr lang="en-US" b="1" dirty="0" smtClean="0"/>
              <a:t>Bouquet of black fruits </a:t>
            </a:r>
            <a:r>
              <a:rPr lang="en-US" b="1" dirty="0"/>
              <a:t>(blackcurrant, bilberry) </a:t>
            </a:r>
            <a:r>
              <a:rPr lang="en-US" b="1" dirty="0" smtClean="0"/>
              <a:t>and red</a:t>
            </a:r>
            <a:r>
              <a:rPr lang="en-US" b="1" dirty="0"/>
              <a:t> </a:t>
            </a:r>
            <a:r>
              <a:rPr lang="en-US" b="1" dirty="0" smtClean="0"/>
              <a:t>fruits </a:t>
            </a:r>
            <a:r>
              <a:rPr lang="en-US" b="1" dirty="0"/>
              <a:t>such as </a:t>
            </a:r>
            <a:r>
              <a:rPr lang="en-US" b="1" dirty="0" smtClean="0"/>
              <a:t>cherries. </a:t>
            </a:r>
            <a:r>
              <a:rPr lang="en-US" b="1" dirty="0"/>
              <a:t>When older it often evokes the “wildwood” scents of game, leather, and moss, even </a:t>
            </a:r>
            <a:r>
              <a:rPr lang="en-US" b="1" dirty="0" smtClean="0"/>
              <a:t>truffle. Sustained </a:t>
            </a:r>
            <a:r>
              <a:rPr lang="en-US" b="1" dirty="0"/>
              <a:t>and structured, this wine lingers in the mouth </a:t>
            </a:r>
            <a:r>
              <a:rPr lang="en-US" b="1" dirty="0" smtClean="0"/>
              <a:t>with the </a:t>
            </a:r>
            <a:r>
              <a:rPr lang="en-US" b="1" dirty="0"/>
              <a:t>right balance between body and fruit. With its rounded tannins and mouth-filling generosity, it sings tenor, so to speak, in the </a:t>
            </a:r>
            <a:r>
              <a:rPr lang="en-US" b="1" dirty="0" err="1"/>
              <a:t>Burgundian</a:t>
            </a:r>
            <a:r>
              <a:rPr lang="en-US" b="1" dirty="0"/>
              <a:t> choir.</a:t>
            </a:r>
          </a:p>
          <a:p>
            <a:r>
              <a:rPr lang="en-US" b="1" dirty="0"/>
              <a:t> </a:t>
            </a:r>
          </a:p>
        </p:txBody>
      </p:sp>
      <p:pic>
        <p:nvPicPr>
          <p:cNvPr id="2" name="Picture 1" descr="1158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14334" y="1315031"/>
            <a:ext cx="3920066" cy="3910878"/>
          </a:xfrm>
          <a:prstGeom prst="rect">
            <a:avLst/>
          </a:prstGeom>
        </p:spPr>
      </p:pic>
      <p:sp>
        <p:nvSpPr>
          <p:cNvPr id="6" name="AutoShape 7"/>
          <p:cNvSpPr>
            <a:spLocks noChangeArrowheads="1"/>
          </p:cNvSpPr>
          <p:nvPr/>
        </p:nvSpPr>
        <p:spPr bwMode="auto">
          <a:xfrm rot="2009375">
            <a:off x="7034535" y="2884242"/>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a:p>
        </p:txBody>
      </p:sp>
    </p:spTree>
    <p:extLst>
      <p:ext uri="{BB962C8B-B14F-4D97-AF65-F5344CB8AC3E}">
        <p14:creationId xmlns:p14="http://schemas.microsoft.com/office/powerpoint/2010/main" val="31546718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Mathias and Francois Parent</a:t>
            </a:r>
            <a:endParaRPr lang="en-US" dirty="0"/>
          </a:p>
        </p:txBody>
      </p:sp>
      <p:pic>
        <p:nvPicPr>
          <p:cNvPr id="4" name="Image 10"/>
          <p:cNvPicPr>
            <a:picLocks noGrp="1"/>
          </p:cNvPicPr>
          <p:nvPr>
            <p:ph idx="1"/>
          </p:nvPr>
        </p:nvPicPr>
        <p:blipFill rotWithShape="1">
          <a:blip r:embed="rId2" cstate="print">
            <a:extLst>
              <a:ext uri="{28A0092B-C50C-407E-A947-70E740481C1C}">
                <a14:useLocalDpi xmlns:a14="http://schemas.microsoft.com/office/drawing/2010/main"/>
              </a:ext>
            </a:extLst>
          </a:blip>
          <a:srcRect/>
          <a:stretch/>
        </p:blipFill>
        <p:spPr bwMode="auto">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9938087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osne.pdf"/>
          <p:cNvPicPr>
            <a:picLocks noChangeAspect="1"/>
          </p:cNvPicPr>
          <p:nvPr/>
        </p:nvPicPr>
        <p:blipFill rotWithShape="1">
          <a:blip r:embed="rId2" cstate="screen">
            <a:extLst>
              <a:ext uri="{28A0092B-C50C-407E-A947-70E740481C1C}">
                <a14:useLocalDpi xmlns:a14="http://schemas.microsoft.com/office/drawing/2010/main"/>
              </a:ext>
            </a:extLst>
          </a:blip>
          <a:srcRect t="9012" r="13841" b="21075"/>
          <a:stretch/>
        </p:blipFill>
        <p:spPr>
          <a:xfrm>
            <a:off x="1408872" y="182402"/>
            <a:ext cx="6254313" cy="6567649"/>
          </a:xfrm>
          <a:prstGeom prst="rect">
            <a:avLst/>
          </a:prstGeom>
        </p:spPr>
      </p:pic>
      <p:sp>
        <p:nvSpPr>
          <p:cNvPr id="5" name="AutoShape 7"/>
          <p:cNvSpPr>
            <a:spLocks noChangeArrowheads="1"/>
          </p:cNvSpPr>
          <p:nvPr/>
        </p:nvSpPr>
        <p:spPr bwMode="auto">
          <a:xfrm>
            <a:off x="7029356" y="3577981"/>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a:p>
        </p:txBody>
      </p:sp>
      <p:sp>
        <p:nvSpPr>
          <p:cNvPr id="6" name="AutoShape 7"/>
          <p:cNvSpPr>
            <a:spLocks noChangeArrowheads="1"/>
          </p:cNvSpPr>
          <p:nvPr/>
        </p:nvSpPr>
        <p:spPr bwMode="auto">
          <a:xfrm>
            <a:off x="2900685" y="5251206"/>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a:p>
        </p:txBody>
      </p:sp>
      <p:sp>
        <p:nvSpPr>
          <p:cNvPr id="7" name="AutoShape 7"/>
          <p:cNvSpPr>
            <a:spLocks noChangeArrowheads="1"/>
          </p:cNvSpPr>
          <p:nvPr/>
        </p:nvSpPr>
        <p:spPr bwMode="auto">
          <a:xfrm>
            <a:off x="6145535" y="2046044"/>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a:p>
        </p:txBody>
      </p:sp>
    </p:spTree>
    <p:extLst>
      <p:ext uri="{BB962C8B-B14F-4D97-AF65-F5344CB8AC3E}">
        <p14:creationId xmlns:p14="http://schemas.microsoft.com/office/powerpoint/2010/main" val="39735767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Mathias Parent </a:t>
            </a:r>
            <a:r>
              <a:rPr lang="en-US" b="1" dirty="0" err="1" smtClean="0"/>
              <a:t>Vosne</a:t>
            </a:r>
            <a:r>
              <a:rPr lang="en-US" b="1" dirty="0" smtClean="0"/>
              <a:t> </a:t>
            </a:r>
            <a:r>
              <a:rPr lang="en-US" b="1" dirty="0" err="1" smtClean="0"/>
              <a:t>Romanee</a:t>
            </a:r>
            <a:endParaRPr lang="en-US" b="1" dirty="0"/>
          </a:p>
        </p:txBody>
      </p:sp>
      <p:sp>
        <p:nvSpPr>
          <p:cNvPr id="5" name="TextBox 4"/>
          <p:cNvSpPr txBox="1"/>
          <p:nvPr/>
        </p:nvSpPr>
        <p:spPr>
          <a:xfrm>
            <a:off x="364175" y="5198533"/>
            <a:ext cx="8415757" cy="1477328"/>
          </a:xfrm>
          <a:prstGeom prst="rect">
            <a:avLst/>
          </a:prstGeom>
          <a:noFill/>
        </p:spPr>
        <p:txBody>
          <a:bodyPr wrap="square" rtlCol="0">
            <a:spAutoFit/>
          </a:bodyPr>
          <a:lstStyle/>
          <a:p>
            <a:pPr algn="ctr"/>
            <a:r>
              <a:rPr lang="en-US" b="1" dirty="0"/>
              <a:t>F</a:t>
            </a:r>
            <a:r>
              <a:rPr lang="en-US" b="1" dirty="0" smtClean="0"/>
              <a:t>iery </a:t>
            </a:r>
            <a:r>
              <a:rPr lang="en-US" b="1" dirty="0"/>
              <a:t>red </a:t>
            </a:r>
            <a:r>
              <a:rPr lang="en-US" b="1" dirty="0" smtClean="0"/>
              <a:t>color. Bouquet of ripe fruit, red berries. On </a:t>
            </a:r>
            <a:r>
              <a:rPr lang="en-US" b="1" dirty="0"/>
              <a:t>the palate the wine is velvety and </a:t>
            </a:r>
            <a:r>
              <a:rPr lang="en-US" b="1" dirty="0" smtClean="0"/>
              <a:t>distinguished-Pinot </a:t>
            </a:r>
            <a:r>
              <a:rPr lang="en-US" b="1" dirty="0"/>
              <a:t>Noir at the top of its form. The wine may seem a little austere in its youth; it needs time in the bottle to develop structure and fleshy texture. Often full-bodied and voluptuous, this wine </a:t>
            </a:r>
            <a:r>
              <a:rPr lang="en-US" b="1" dirty="0" smtClean="0"/>
              <a:t>reminds us of </a:t>
            </a:r>
            <a:r>
              <a:rPr lang="en-US" b="1" dirty="0"/>
              <a:t>a Rubens nude</a:t>
            </a:r>
            <a:r>
              <a:rPr lang="en-US" dirty="0"/>
              <a:t>.</a:t>
            </a:r>
          </a:p>
          <a:p>
            <a:r>
              <a:rPr lang="en-US" dirty="0"/>
              <a:t> </a:t>
            </a:r>
            <a:endParaRPr lang="en-US" b="1" dirty="0"/>
          </a:p>
        </p:txBody>
      </p:sp>
      <p:pic>
        <p:nvPicPr>
          <p:cNvPr id="3" name="Picture 2" descr="11588.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10050" y="1987236"/>
            <a:ext cx="4688686" cy="2823271"/>
          </a:xfrm>
          <a:prstGeom prst="rect">
            <a:avLst/>
          </a:prstGeom>
        </p:spPr>
      </p:pic>
      <p:pic>
        <p:nvPicPr>
          <p:cNvPr id="6" name="Picture 5" descr="MP-Vosne.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4176" y="2048592"/>
            <a:ext cx="3599442" cy="2625008"/>
          </a:xfrm>
          <a:prstGeom prst="rect">
            <a:avLst/>
          </a:prstGeom>
        </p:spPr>
      </p:pic>
      <p:sp>
        <p:nvSpPr>
          <p:cNvPr id="7" name="AutoShape 7"/>
          <p:cNvSpPr>
            <a:spLocks noChangeArrowheads="1"/>
          </p:cNvSpPr>
          <p:nvPr/>
        </p:nvSpPr>
        <p:spPr bwMode="auto">
          <a:xfrm rot="19946962">
            <a:off x="5332736" y="3216031"/>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a:p>
        </p:txBody>
      </p:sp>
    </p:spTree>
    <p:extLst>
      <p:ext uri="{BB962C8B-B14F-4D97-AF65-F5344CB8AC3E}">
        <p14:creationId xmlns:p14="http://schemas.microsoft.com/office/powerpoint/2010/main" val="15768772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50" y="274638"/>
            <a:ext cx="8629650" cy="1143000"/>
          </a:xfrm>
        </p:spPr>
        <p:txBody>
          <a:bodyPr>
            <a:normAutofit fontScale="90000"/>
          </a:bodyPr>
          <a:lstStyle/>
          <a:p>
            <a:r>
              <a:rPr lang="en-US" b="1" dirty="0" smtClean="0"/>
              <a:t>Mathias Parent Clos </a:t>
            </a:r>
            <a:r>
              <a:rPr lang="en-US" b="1" dirty="0" err="1" smtClean="0"/>
              <a:t>Vougeot</a:t>
            </a:r>
            <a:r>
              <a:rPr lang="en-US" b="1" dirty="0" smtClean="0"/>
              <a:t> Grand Cru</a:t>
            </a:r>
            <a:endParaRPr lang="en-US" b="1" dirty="0"/>
          </a:p>
        </p:txBody>
      </p:sp>
      <p:sp>
        <p:nvSpPr>
          <p:cNvPr id="5" name="TextBox 4"/>
          <p:cNvSpPr txBox="1"/>
          <p:nvPr/>
        </p:nvSpPr>
        <p:spPr>
          <a:xfrm>
            <a:off x="184150" y="5022850"/>
            <a:ext cx="8629650" cy="1754327"/>
          </a:xfrm>
          <a:prstGeom prst="rect">
            <a:avLst/>
          </a:prstGeom>
          <a:noFill/>
        </p:spPr>
        <p:txBody>
          <a:bodyPr wrap="square" rtlCol="0">
            <a:spAutoFit/>
          </a:bodyPr>
          <a:lstStyle/>
          <a:p>
            <a:pPr algn="ctr"/>
            <a:r>
              <a:rPr lang="en-US" b="1" dirty="0"/>
              <a:t>V</a:t>
            </a:r>
            <a:r>
              <a:rPr lang="en-US" b="1" dirty="0" smtClean="0"/>
              <a:t>ery </a:t>
            </a:r>
            <a:r>
              <a:rPr lang="en-US" b="1" dirty="0"/>
              <a:t>intense </a:t>
            </a:r>
            <a:r>
              <a:rPr lang="en-US" b="1" dirty="0" smtClean="0"/>
              <a:t>color, </a:t>
            </a:r>
            <a:r>
              <a:rPr lang="en-US" b="1" dirty="0"/>
              <a:t>a suave bouquet, redolent of springtime of blown roses at dawn, of violets in the morning dew, </a:t>
            </a:r>
            <a:r>
              <a:rPr lang="en-US" b="1" dirty="0" smtClean="0"/>
              <a:t>blackberries, licorice </a:t>
            </a:r>
            <a:r>
              <a:rPr lang="en-US" b="1" dirty="0"/>
              <a:t>and truffle... On the palate, the taste is masterful, rich, succulent and mellow, combining elegance and delicacy with meaty fullness. A long finish in the mouth and long aging potential (anything from 10 to 30 years and sometimes even more).</a:t>
            </a:r>
          </a:p>
          <a:p>
            <a:pPr algn="ctr"/>
            <a:r>
              <a:rPr lang="en-US" b="1" dirty="0"/>
              <a:t> </a:t>
            </a:r>
          </a:p>
        </p:txBody>
      </p:sp>
      <p:pic>
        <p:nvPicPr>
          <p:cNvPr id="3" name="Picture 2" descr="11587.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23686" y="1919732"/>
            <a:ext cx="4490114" cy="2692400"/>
          </a:xfrm>
          <a:prstGeom prst="rect">
            <a:avLst/>
          </a:prstGeom>
        </p:spPr>
      </p:pic>
      <p:sp>
        <p:nvSpPr>
          <p:cNvPr id="6" name="AutoShape 7"/>
          <p:cNvSpPr>
            <a:spLocks noChangeArrowheads="1"/>
          </p:cNvSpPr>
          <p:nvPr/>
        </p:nvSpPr>
        <p:spPr bwMode="auto">
          <a:xfrm rot="19946962">
            <a:off x="5180334" y="3063632"/>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a:p>
        </p:txBody>
      </p:sp>
      <p:pic>
        <p:nvPicPr>
          <p:cNvPr id="7" name="Picture 6" descr="MP-Vougeot.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33516" y="2091269"/>
            <a:ext cx="3225132" cy="2336800"/>
          </a:xfrm>
          <a:prstGeom prst="rect">
            <a:avLst/>
          </a:prstGeom>
        </p:spPr>
      </p:pic>
    </p:spTree>
    <p:extLst>
      <p:ext uri="{BB962C8B-B14F-4D97-AF65-F5344CB8AC3E}">
        <p14:creationId xmlns:p14="http://schemas.microsoft.com/office/powerpoint/2010/main" val="19274050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5534526"/>
            <a:ext cx="7816850" cy="1200329"/>
          </a:xfrm>
          <a:prstGeom prst="rect">
            <a:avLst/>
          </a:prstGeom>
          <a:noFill/>
        </p:spPr>
        <p:txBody>
          <a:bodyPr wrap="square" rtlCol="0">
            <a:spAutoFit/>
          </a:bodyPr>
          <a:lstStyle/>
          <a:p>
            <a:pPr algn="ctr"/>
            <a:r>
              <a:rPr lang="en-US" b="1" dirty="0" smtClean="0"/>
              <a:t>The wine comes from </a:t>
            </a:r>
            <a:r>
              <a:rPr lang="en-US" b="1" dirty="0"/>
              <a:t>the “lieu </a:t>
            </a:r>
            <a:r>
              <a:rPr lang="en-US" b="1" dirty="0" err="1"/>
              <a:t>dit</a:t>
            </a:r>
            <a:r>
              <a:rPr lang="en-US" b="1" dirty="0"/>
              <a:t> Les Champs </a:t>
            </a:r>
            <a:r>
              <a:rPr lang="en-US" b="1" dirty="0" err="1"/>
              <a:t>Traversin</a:t>
            </a:r>
            <a:r>
              <a:rPr lang="en-US" b="1" dirty="0"/>
              <a:t>,” the premier site in </a:t>
            </a:r>
            <a:r>
              <a:rPr lang="en-US" b="1" dirty="0" err="1"/>
              <a:t>Echezeaux</a:t>
            </a:r>
            <a:r>
              <a:rPr lang="en-US" b="1" dirty="0"/>
              <a:t> whose neighbor “Les </a:t>
            </a:r>
            <a:r>
              <a:rPr lang="en-US" b="1" dirty="0" err="1"/>
              <a:t>Poulalierre</a:t>
            </a:r>
            <a:r>
              <a:rPr lang="en-US" b="1" dirty="0"/>
              <a:t>,” is home to the </a:t>
            </a:r>
            <a:r>
              <a:rPr lang="en-US" b="1" dirty="0" smtClean="0"/>
              <a:t>section  </a:t>
            </a:r>
            <a:r>
              <a:rPr lang="en-US" b="1" dirty="0"/>
              <a:t>of </a:t>
            </a:r>
            <a:r>
              <a:rPr lang="en-US" b="1" dirty="0" err="1" smtClean="0"/>
              <a:t>Domaine</a:t>
            </a:r>
            <a:r>
              <a:rPr lang="en-US" b="1" dirty="0" smtClean="0"/>
              <a:t> </a:t>
            </a:r>
            <a:r>
              <a:rPr lang="en-US" b="1" dirty="0"/>
              <a:t>de la </a:t>
            </a:r>
            <a:r>
              <a:rPr lang="en-US" b="1" dirty="0" err="1"/>
              <a:t>Romanee</a:t>
            </a:r>
            <a:r>
              <a:rPr lang="en-US" b="1" dirty="0"/>
              <a:t> Conti. </a:t>
            </a:r>
            <a:r>
              <a:rPr lang="en-US" b="1" dirty="0" smtClean="0"/>
              <a:t>The 75 + year old vines are </a:t>
            </a:r>
            <a:r>
              <a:rPr lang="en-US" b="1" dirty="0"/>
              <a:t>planted in a perfect location, halfway up the </a:t>
            </a:r>
            <a:r>
              <a:rPr lang="en-US" b="1" dirty="0" smtClean="0"/>
              <a:t>slope. </a:t>
            </a:r>
            <a:r>
              <a:rPr lang="en-US" b="1" dirty="0"/>
              <a:t>Only 125 cases </a:t>
            </a:r>
            <a:r>
              <a:rPr lang="en-US" b="1" dirty="0" smtClean="0"/>
              <a:t>produced.</a:t>
            </a:r>
            <a:endParaRPr lang="en-US" b="1" dirty="0"/>
          </a:p>
        </p:txBody>
      </p:sp>
      <p:pic>
        <p:nvPicPr>
          <p:cNvPr id="4" name="Picture 3" descr="11588.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69834" y="1881910"/>
            <a:ext cx="4745531" cy="2857500"/>
          </a:xfrm>
          <a:prstGeom prst="rect">
            <a:avLst/>
          </a:prstGeom>
        </p:spPr>
      </p:pic>
      <p:pic>
        <p:nvPicPr>
          <p:cNvPr id="6" name="Picture 5" descr="MP-Echezeaux.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3841" y="2243666"/>
            <a:ext cx="3593452" cy="2580411"/>
          </a:xfrm>
          <a:prstGeom prst="rect">
            <a:avLst/>
          </a:prstGeom>
        </p:spPr>
      </p:pic>
      <p:sp>
        <p:nvSpPr>
          <p:cNvPr id="9" name="AutoShape 7"/>
          <p:cNvSpPr>
            <a:spLocks noChangeArrowheads="1"/>
          </p:cNvSpPr>
          <p:nvPr/>
        </p:nvSpPr>
        <p:spPr bwMode="auto">
          <a:xfrm rot="1042550">
            <a:off x="7246202" y="1594665"/>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a:p>
        </p:txBody>
      </p:sp>
      <p:sp>
        <p:nvSpPr>
          <p:cNvPr id="10" name="Title 1"/>
          <p:cNvSpPr>
            <a:spLocks noGrp="1"/>
          </p:cNvSpPr>
          <p:nvPr>
            <p:ph type="title"/>
          </p:nvPr>
        </p:nvSpPr>
        <p:spPr>
          <a:xfrm>
            <a:off x="285750" y="274638"/>
            <a:ext cx="8528050" cy="1143000"/>
          </a:xfrm>
        </p:spPr>
        <p:txBody>
          <a:bodyPr>
            <a:normAutofit fontScale="90000"/>
          </a:bodyPr>
          <a:lstStyle/>
          <a:p>
            <a:r>
              <a:rPr lang="en-US" b="1" dirty="0" smtClean="0"/>
              <a:t>Mathias Parent </a:t>
            </a:r>
            <a:r>
              <a:rPr lang="en-US" b="1" dirty="0" err="1" smtClean="0"/>
              <a:t>Echezeaux</a:t>
            </a:r>
            <a:r>
              <a:rPr lang="en-US" b="1" dirty="0" smtClean="0"/>
              <a:t> Grand Cru</a:t>
            </a:r>
            <a:endParaRPr lang="en-US" b="1" dirty="0"/>
          </a:p>
        </p:txBody>
      </p:sp>
    </p:spTree>
    <p:extLst>
      <p:ext uri="{BB962C8B-B14F-4D97-AF65-F5344CB8AC3E}">
        <p14:creationId xmlns:p14="http://schemas.microsoft.com/office/powerpoint/2010/main" val="29782784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5999" y="914399"/>
            <a:ext cx="7069667" cy="5632312"/>
          </a:xfrm>
          <a:prstGeom prst="rect">
            <a:avLst/>
          </a:prstGeom>
        </p:spPr>
        <p:txBody>
          <a:bodyPr wrap="square">
            <a:spAutoFit/>
          </a:bodyPr>
          <a:lstStyle/>
          <a:p>
            <a:pPr algn="ctr"/>
            <a:r>
              <a:rPr lang="en-US" sz="3600" b="1" dirty="0" smtClean="0"/>
              <a:t>The motto of Mathias PARENT is to make “haute couture” wines with a very small production, but with complex and pure flavors, paying homage to their respective </a:t>
            </a:r>
            <a:r>
              <a:rPr lang="en-US" sz="3600" b="1" dirty="0" err="1" smtClean="0"/>
              <a:t>terroirs</a:t>
            </a:r>
            <a:r>
              <a:rPr lang="en-US" sz="3600" b="1" dirty="0" smtClean="0"/>
              <a:t>. To that end, everything is done in the vineyards and in the winery to get concentrated fruit that capture the authentic finesse and elegance of each appellation</a:t>
            </a:r>
            <a:r>
              <a:rPr lang="en-US" sz="2000" b="1" dirty="0" smtClean="0"/>
              <a:t>.</a:t>
            </a:r>
            <a:endParaRPr lang="en-US" sz="2000" b="1" dirty="0"/>
          </a:p>
        </p:txBody>
      </p:sp>
    </p:spTree>
    <p:extLst>
      <p:ext uri="{BB962C8B-B14F-4D97-AF65-F5344CB8AC3E}">
        <p14:creationId xmlns:p14="http://schemas.microsoft.com/office/powerpoint/2010/main" val="30773061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Merci pour </a:t>
            </a:r>
            <a:r>
              <a:rPr lang="en-US" dirty="0" err="1" smtClean="0"/>
              <a:t>votre</a:t>
            </a:r>
            <a:r>
              <a:rPr lang="en-US" dirty="0" smtClean="0"/>
              <a:t> attention!</a:t>
            </a:r>
            <a:endParaRPr lang="en-US" dirty="0"/>
          </a:p>
        </p:txBody>
      </p:sp>
      <p:pic>
        <p:nvPicPr>
          <p:cNvPr id="5" name="Picture 2" descr="http://img04.tooopen.com/images/20130308/tooopen_09340523.jpg"/>
          <p:cNvPicPr>
            <a:picLocks noGrp="1" noChangeAspect="1" noChangeArrowheads="1"/>
          </p:cNvPicPr>
          <p:nvPr>
            <p:ph idx="1"/>
          </p:nvPr>
        </p:nvPicPr>
        <p:blipFill>
          <a:blip r:embed="rId2" cstate="print">
            <a:extLst>
              <a:ext uri="{28A0092B-C50C-407E-A947-70E740481C1C}">
                <a14:useLocalDpi xmlns:a14="http://schemas.microsoft.com/office/drawing/2010/main"/>
              </a:ext>
            </a:extLst>
          </a:blip>
          <a:srcRect l="-40827" r="-40827"/>
          <a:stretch>
            <a:fillRect/>
          </a:stretch>
        </p:blipFill>
        <p:spPr bwMode="auto">
          <a:prstGeom prst="rect">
            <a:avLst/>
          </a:prstGeom>
          <a:noFill/>
        </p:spPr>
      </p:pic>
    </p:spTree>
    <p:extLst>
      <p:ext uri="{BB962C8B-B14F-4D97-AF65-F5344CB8AC3E}">
        <p14:creationId xmlns:p14="http://schemas.microsoft.com/office/powerpoint/2010/main" val="19592489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469900"/>
            <a:ext cx="8153400" cy="5397500"/>
          </a:xfrm>
        </p:spPr>
        <p:txBody>
          <a:bodyPr>
            <a:normAutofit fontScale="77500" lnSpcReduction="20000"/>
          </a:bodyPr>
          <a:lstStyle/>
          <a:p>
            <a:r>
              <a:rPr lang="en-US" b="1" dirty="0"/>
              <a:t>Mathias Parent is the son of François Parent and Anne Françoise </a:t>
            </a:r>
            <a:r>
              <a:rPr lang="en-US" b="1" dirty="0" err="1"/>
              <a:t>Gros</a:t>
            </a:r>
            <a:r>
              <a:rPr lang="en-US" b="1" dirty="0"/>
              <a:t>, two great families of Burgundy;</a:t>
            </a:r>
          </a:p>
          <a:p>
            <a:r>
              <a:rPr lang="en-US" b="1" dirty="0"/>
              <a:t>- The </a:t>
            </a:r>
            <a:r>
              <a:rPr lang="en-US" b="1" dirty="0" err="1"/>
              <a:t>Gros</a:t>
            </a:r>
            <a:r>
              <a:rPr lang="en-US" b="1" dirty="0"/>
              <a:t> family, growers in the Côte de </a:t>
            </a:r>
            <a:r>
              <a:rPr lang="en-US" b="1" dirty="0" err="1"/>
              <a:t>Nuits</a:t>
            </a:r>
            <a:r>
              <a:rPr lang="en-US" b="1" dirty="0"/>
              <a:t>, with prestigious </a:t>
            </a:r>
            <a:r>
              <a:rPr lang="en-US" b="1" i="1" dirty="0"/>
              <a:t>appellations</a:t>
            </a:r>
            <a:r>
              <a:rPr lang="en-US" b="1" dirty="0"/>
              <a:t> like  </a:t>
            </a:r>
            <a:r>
              <a:rPr lang="en-US" b="1" dirty="0" err="1"/>
              <a:t>Echezeaux</a:t>
            </a:r>
            <a:r>
              <a:rPr lang="en-US" b="1" dirty="0"/>
              <a:t> and </a:t>
            </a:r>
            <a:r>
              <a:rPr lang="en-US" b="1" dirty="0" err="1"/>
              <a:t>Richebourg</a:t>
            </a:r>
            <a:r>
              <a:rPr lang="en-US" b="1" dirty="0"/>
              <a:t>.</a:t>
            </a:r>
          </a:p>
          <a:p>
            <a:r>
              <a:rPr lang="en-US" b="1" dirty="0"/>
              <a:t>- The Parent family, growers in </a:t>
            </a:r>
            <a:r>
              <a:rPr lang="en-US" b="1" dirty="0" err="1"/>
              <a:t>Pommard</a:t>
            </a:r>
            <a:r>
              <a:rPr lang="en-US" b="1" dirty="0"/>
              <a:t> and Côte de </a:t>
            </a:r>
            <a:r>
              <a:rPr lang="en-US" b="1" dirty="0" err="1"/>
              <a:t>Beaune</a:t>
            </a:r>
            <a:r>
              <a:rPr lang="en-US" b="1" dirty="0"/>
              <a:t>, where Mathias’ father, François, perpetuates the </a:t>
            </a:r>
            <a:r>
              <a:rPr lang="en-US" b="1" i="1" dirty="0"/>
              <a:t>savoir-faire</a:t>
            </a:r>
            <a:r>
              <a:rPr lang="en-US" b="1" dirty="0"/>
              <a:t> of the great lineage of which he is the thirteenth winemaker.</a:t>
            </a:r>
          </a:p>
          <a:p>
            <a:r>
              <a:rPr lang="en-GB" b="1" dirty="0"/>
              <a:t>Mathias is the 14th generation of wine grower in the Parent’s family. His forefather, Etienne Parent, then a cooper in </a:t>
            </a:r>
            <a:r>
              <a:rPr lang="en-GB" b="1" dirty="0" err="1"/>
              <a:t>Beaune</a:t>
            </a:r>
            <a:r>
              <a:rPr lang="en-GB" b="1" dirty="0"/>
              <a:t>, befriended Thomas Jefferson during his travel in Burgundy and was requested by the latter to provide him with “sound wine for drinking”.  </a:t>
            </a:r>
            <a:r>
              <a:rPr lang="en-US" b="1" dirty="0"/>
              <a:t>He is also the winemaker at </a:t>
            </a:r>
            <a:r>
              <a:rPr lang="en-US" b="1" dirty="0" err="1"/>
              <a:t>Domaine</a:t>
            </a:r>
            <a:r>
              <a:rPr lang="en-US" b="1" dirty="0"/>
              <a:t> AF GROS, with his father François, as he is taking over this family estate with his sister Caroline. </a:t>
            </a:r>
          </a:p>
          <a:p>
            <a:endParaRPr lang="en-US" b="1" dirty="0"/>
          </a:p>
        </p:txBody>
      </p:sp>
    </p:spTree>
    <p:extLst>
      <p:ext uri="{BB962C8B-B14F-4D97-AF65-F5344CB8AC3E}">
        <p14:creationId xmlns:p14="http://schemas.microsoft.com/office/powerpoint/2010/main" val="2047280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01650"/>
            <a:ext cx="8229600" cy="4525963"/>
          </a:xfrm>
        </p:spPr>
        <p:txBody>
          <a:bodyPr>
            <a:noAutofit/>
          </a:bodyPr>
          <a:lstStyle/>
          <a:p>
            <a:r>
              <a:rPr lang="en-GB" sz="2400" b="1" dirty="0" smtClean="0"/>
              <a:t>Traditional vineyard management based on sustainability </a:t>
            </a:r>
            <a:r>
              <a:rPr lang="en-GB" sz="2400" b="1" dirty="0"/>
              <a:t>principles.   </a:t>
            </a:r>
            <a:endParaRPr lang="en-GB" sz="2400" b="1" dirty="0" smtClean="0"/>
          </a:p>
          <a:p>
            <a:r>
              <a:rPr lang="en-GB" sz="2400" b="1" dirty="0" smtClean="0"/>
              <a:t>Selective pruning </a:t>
            </a:r>
            <a:r>
              <a:rPr lang="en-GB" sz="2400" b="1" dirty="0"/>
              <a:t>to optimize yield and vigour, along with </a:t>
            </a:r>
            <a:r>
              <a:rPr lang="en-GB" sz="2400" b="1" dirty="0" smtClean="0"/>
              <a:t>optimized </a:t>
            </a:r>
            <a:r>
              <a:rPr lang="en-GB" sz="2400" b="1" dirty="0"/>
              <a:t>leaf pulling, green harvest when needed, and ploughing of the soils. </a:t>
            </a:r>
            <a:endParaRPr lang="en-US" sz="2400" b="1" dirty="0"/>
          </a:p>
          <a:p>
            <a:r>
              <a:rPr lang="en-GB" sz="2400" b="1" dirty="0"/>
              <a:t>N</a:t>
            </a:r>
            <a:r>
              <a:rPr lang="en-GB" sz="2400" b="1" dirty="0" smtClean="0"/>
              <a:t>o </a:t>
            </a:r>
            <a:r>
              <a:rPr lang="en-GB" sz="2400" b="1" dirty="0"/>
              <a:t>pesticides and no insecticides</a:t>
            </a:r>
            <a:r>
              <a:rPr lang="en-GB" sz="2400" b="1" dirty="0" smtClean="0"/>
              <a:t>, </a:t>
            </a:r>
            <a:r>
              <a:rPr lang="en-GB" sz="2400" b="1" dirty="0"/>
              <a:t>use </a:t>
            </a:r>
            <a:r>
              <a:rPr lang="en-GB" sz="2400" b="1" dirty="0" smtClean="0"/>
              <a:t>of  sexual </a:t>
            </a:r>
            <a:r>
              <a:rPr lang="en-GB" sz="2400" b="1" dirty="0"/>
              <a:t>confusion.</a:t>
            </a:r>
            <a:endParaRPr lang="en-US" sz="2400" b="1" dirty="0"/>
          </a:p>
          <a:p>
            <a:r>
              <a:rPr lang="en-GB" sz="2400" b="1" dirty="0" smtClean="0"/>
              <a:t>100</a:t>
            </a:r>
            <a:r>
              <a:rPr lang="en-GB" sz="2400" b="1" dirty="0"/>
              <a:t>% </a:t>
            </a:r>
            <a:r>
              <a:rPr lang="en-GB" sz="2400" b="1" dirty="0" smtClean="0"/>
              <a:t>manual harvesting.</a:t>
            </a:r>
            <a:endParaRPr lang="en-US" sz="2400" b="1" dirty="0"/>
          </a:p>
          <a:p>
            <a:r>
              <a:rPr lang="en-GB" sz="2400" b="1" dirty="0"/>
              <a:t>The grapes are brought back to the winery in small cases to avoid any tamping down, in less than 20 minutes after they are cut</a:t>
            </a:r>
            <a:r>
              <a:rPr lang="en-GB" sz="2400" b="1" dirty="0" smtClean="0"/>
              <a:t>.</a:t>
            </a:r>
            <a:endParaRPr lang="en-US" sz="2400" b="1" dirty="0"/>
          </a:p>
        </p:txBody>
      </p:sp>
      <p:pic>
        <p:nvPicPr>
          <p:cNvPr id="2" name="Picture 1" descr="PICT0024.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70201" y="4273550"/>
            <a:ext cx="3344333" cy="2508250"/>
          </a:xfrm>
          <a:prstGeom prst="rect">
            <a:avLst/>
          </a:prstGeom>
        </p:spPr>
      </p:pic>
    </p:spTree>
    <p:extLst>
      <p:ext uri="{BB962C8B-B14F-4D97-AF65-F5344CB8AC3E}">
        <p14:creationId xmlns:p14="http://schemas.microsoft.com/office/powerpoint/2010/main" val="1725099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0850" y="476251"/>
            <a:ext cx="8089900" cy="3785652"/>
          </a:xfrm>
          <a:prstGeom prst="rect">
            <a:avLst/>
          </a:prstGeom>
        </p:spPr>
        <p:txBody>
          <a:bodyPr wrap="square">
            <a:spAutoFit/>
          </a:bodyPr>
          <a:lstStyle/>
          <a:p>
            <a:r>
              <a:rPr lang="en-GB" sz="2400" b="1" dirty="0"/>
              <a:t>Comprehensive sorting in 4 steps:</a:t>
            </a:r>
            <a:endParaRPr lang="en-US" sz="2400" b="1" dirty="0"/>
          </a:p>
          <a:p>
            <a:pPr marL="514350" lvl="0" indent="-514350">
              <a:buFont typeface="+mj-lt"/>
              <a:buAutoNum type="arabicPeriod"/>
            </a:pPr>
            <a:r>
              <a:rPr lang="en-GB" sz="2400" b="1" dirty="0"/>
              <a:t>In the vineyard,</a:t>
            </a:r>
            <a:endParaRPr lang="en-US" sz="2400" b="1" dirty="0"/>
          </a:p>
          <a:p>
            <a:pPr marL="514350" lvl="0" indent="-514350">
              <a:buFont typeface="+mj-lt"/>
              <a:buAutoNum type="arabicPeriod"/>
            </a:pPr>
            <a:r>
              <a:rPr lang="en-GB" sz="2400" b="1" dirty="0"/>
              <a:t>With a dynamic sorting table at the arrival in the winery, </a:t>
            </a:r>
            <a:endParaRPr lang="en-US" sz="2400" b="1" dirty="0"/>
          </a:p>
          <a:p>
            <a:pPr marL="514350" lvl="0" indent="-514350">
              <a:buFont typeface="+mj-lt"/>
              <a:buAutoNum type="arabicPeriod"/>
            </a:pPr>
            <a:r>
              <a:rPr lang="en-GB" sz="2400" b="1" dirty="0"/>
              <a:t>Manual sorting by 6 persons. The clusters are 100% </a:t>
            </a:r>
            <a:r>
              <a:rPr lang="en-GB" sz="2400" b="1" dirty="0" smtClean="0"/>
              <a:t>de-stemmed</a:t>
            </a:r>
            <a:r>
              <a:rPr lang="en-GB" sz="2400" b="1" dirty="0"/>
              <a:t>. </a:t>
            </a:r>
            <a:endParaRPr lang="en-US" sz="2400" b="1" dirty="0"/>
          </a:p>
          <a:p>
            <a:pPr marL="514350" lvl="0" indent="-514350">
              <a:buFont typeface="+mj-lt"/>
              <a:buAutoNum type="arabicPeriod"/>
            </a:pPr>
            <a:r>
              <a:rPr lang="en-GB" sz="2400" b="1" dirty="0"/>
              <a:t> Final </a:t>
            </a:r>
            <a:r>
              <a:rPr lang="en-GB" sz="2400" b="1" dirty="0" smtClean="0"/>
              <a:t>sorting </a:t>
            </a:r>
            <a:r>
              <a:rPr lang="en-GB" sz="2400" b="1" dirty="0"/>
              <a:t>is done after </a:t>
            </a:r>
            <a:r>
              <a:rPr lang="en-GB" sz="2400" b="1" dirty="0" smtClean="0"/>
              <a:t>de-stemming</a:t>
            </a:r>
            <a:r>
              <a:rPr lang="en-GB" sz="2400" b="1" dirty="0"/>
              <a:t>. </a:t>
            </a:r>
            <a:endParaRPr lang="en-US" sz="2400" b="1" dirty="0"/>
          </a:p>
          <a:p>
            <a:endParaRPr lang="en-GB" sz="2400" b="1" dirty="0"/>
          </a:p>
          <a:p>
            <a:r>
              <a:rPr lang="en-GB" sz="2400" b="1" dirty="0"/>
              <a:t>The new generation of de-stemmer that we use preserves the skin of the clusters (berries) so that the sugars will spread slowly and regularly </a:t>
            </a:r>
            <a:r>
              <a:rPr lang="en-GB" sz="2400" b="1" dirty="0" smtClean="0"/>
              <a:t>to </a:t>
            </a:r>
            <a:r>
              <a:rPr lang="en-GB" sz="2400" b="1" dirty="0"/>
              <a:t>avoid any break in the fermentation. </a:t>
            </a:r>
            <a:endParaRPr lang="en-US" sz="2400" b="1" dirty="0"/>
          </a:p>
        </p:txBody>
      </p:sp>
      <p:pic>
        <p:nvPicPr>
          <p:cNvPr id="5" name="Content Placeholder 4" descr="francois PARENT p en professeur de pommard"/>
          <p:cNvPicPr>
            <a:picLocks noGrp="1" noChangeAspect="1" noChangeArrowheads="1"/>
          </p:cNvPicPr>
          <p:nvPr>
            <p:ph sz="half" idx="4294967295"/>
          </p:nvPr>
        </p:nvPicPr>
        <p:blipFill>
          <a:blip r:embed="rId2" cstate="screen">
            <a:extLst>
              <a:ext uri="{28A0092B-C50C-407E-A947-70E740481C1C}">
                <a14:useLocalDpi xmlns:a14="http://schemas.microsoft.com/office/drawing/2010/main"/>
              </a:ext>
            </a:extLst>
          </a:blip>
          <a:srcRect/>
          <a:stretch>
            <a:fillRect/>
          </a:stretch>
        </p:blipFill>
        <p:spPr>
          <a:xfrm>
            <a:off x="533400" y="4379653"/>
            <a:ext cx="3175000" cy="2379303"/>
          </a:xfrm>
          <a:prstGeom prst="rect">
            <a:avLst/>
          </a:prstGeom>
          <a:noFill/>
        </p:spPr>
      </p:pic>
      <p:pic>
        <p:nvPicPr>
          <p:cNvPr id="2" name="Picture 1" descr="big_crbst_DSCF126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88182" y="4280609"/>
            <a:ext cx="2919996" cy="2478347"/>
          </a:xfrm>
          <a:prstGeom prst="rect">
            <a:avLst/>
          </a:prstGeom>
        </p:spPr>
      </p:pic>
    </p:spTree>
    <p:extLst>
      <p:ext uri="{BB962C8B-B14F-4D97-AF65-F5344CB8AC3E}">
        <p14:creationId xmlns:p14="http://schemas.microsoft.com/office/powerpoint/2010/main" val="2368285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0" y="781051"/>
            <a:ext cx="8407400" cy="5848350"/>
          </a:xfrm>
        </p:spPr>
        <p:txBody>
          <a:bodyPr>
            <a:noAutofit/>
          </a:bodyPr>
          <a:lstStyle/>
          <a:p>
            <a:r>
              <a:rPr lang="en-GB" sz="2400" b="1" dirty="0" smtClean="0"/>
              <a:t>For the </a:t>
            </a:r>
            <a:r>
              <a:rPr lang="en-GB" sz="2400" b="1" dirty="0" err="1" smtClean="0"/>
              <a:t>vinification</a:t>
            </a:r>
            <a:r>
              <a:rPr lang="en-GB" sz="2400" b="1" dirty="0" smtClean="0"/>
              <a:t>, we use stainless steel and wood tanks.</a:t>
            </a:r>
          </a:p>
          <a:p>
            <a:r>
              <a:rPr lang="en-GB" sz="2400" b="1" dirty="0" smtClean="0"/>
              <a:t>Cold </a:t>
            </a:r>
            <a:r>
              <a:rPr lang="en-GB" sz="2400" b="1" dirty="0"/>
              <a:t>maceration (5°</a:t>
            </a:r>
            <a:r>
              <a:rPr lang="en-GB" sz="2400" b="1" dirty="0" smtClean="0"/>
              <a:t>C) for about 4-5 days to extract flavours and colour. During that time, we do some </a:t>
            </a:r>
            <a:r>
              <a:rPr lang="en-GB" sz="2400" b="1" dirty="0" err="1" smtClean="0"/>
              <a:t>remontage</a:t>
            </a:r>
            <a:r>
              <a:rPr lang="en-GB" sz="2400" b="1" dirty="0" smtClean="0"/>
              <a:t> (pump over) to keep a good contact between solid and liquid parts. </a:t>
            </a:r>
            <a:endParaRPr lang="en-US" sz="2400" b="1" dirty="0" smtClean="0"/>
          </a:p>
          <a:p>
            <a:r>
              <a:rPr lang="en-GB" sz="2400" b="1" dirty="0" smtClean="0"/>
              <a:t>After 5 days, the alcoholic fermentation starts. Tanks are heated up to 25-30°C for over 10 days.</a:t>
            </a:r>
            <a:endParaRPr lang="en-US" sz="2400" b="1" dirty="0" smtClean="0"/>
          </a:p>
          <a:p>
            <a:r>
              <a:rPr lang="en-GB" sz="2400" b="1" dirty="0" err="1" smtClean="0"/>
              <a:t>Pigeage</a:t>
            </a:r>
            <a:r>
              <a:rPr lang="en-GB" sz="2400" b="1" dirty="0" smtClean="0"/>
              <a:t> (punch-down) depends on the appellation and  structure of the wine. For each tank, 2 to 4 </a:t>
            </a:r>
            <a:r>
              <a:rPr lang="en-GB" sz="2400" b="1" dirty="0" err="1" smtClean="0"/>
              <a:t>pigeage</a:t>
            </a:r>
            <a:r>
              <a:rPr lang="en-GB" sz="2400" b="1" dirty="0" smtClean="0"/>
              <a:t>, at the beginning of the fermentation; also 2-3 daily pumping over.</a:t>
            </a:r>
            <a:endParaRPr lang="en-US" sz="2400" b="1" dirty="0" smtClean="0"/>
          </a:p>
          <a:p>
            <a:r>
              <a:rPr lang="en-GB" sz="2400" b="1" dirty="0" smtClean="0"/>
              <a:t>After a gentle pressing with a pneumatic press, wines are decanted during 2-3 days at 12°C, and are barrelled. </a:t>
            </a:r>
            <a:endParaRPr lang="en-US" sz="2400" b="1" dirty="0" smtClean="0"/>
          </a:p>
          <a:p>
            <a:r>
              <a:rPr lang="en-GB" sz="2400" b="1" dirty="0" err="1" smtClean="0"/>
              <a:t>Malo</a:t>
            </a:r>
            <a:r>
              <a:rPr lang="en-GB" sz="2400" b="1" dirty="0" smtClean="0"/>
              <a:t>-lactic fermentation is done in barrels. Low temperature, about 45 days. Monitored for minimal use of SO2.</a:t>
            </a:r>
            <a:endParaRPr lang="en-US" sz="2400" b="1" dirty="0" smtClean="0"/>
          </a:p>
          <a:p>
            <a:pPr marL="0" indent="0">
              <a:buNone/>
            </a:pPr>
            <a:endParaRPr lang="en-US" sz="2400" b="1" dirty="0" smtClean="0"/>
          </a:p>
          <a:p>
            <a:endParaRPr lang="en-GB" sz="2400" b="1" i="1" dirty="0" smtClean="0"/>
          </a:p>
          <a:p>
            <a:r>
              <a:rPr lang="en-GB" sz="2400" b="1" i="1" dirty="0" err="1" smtClean="0"/>
              <a:t>Elevage</a:t>
            </a:r>
            <a:r>
              <a:rPr lang="en-GB" sz="2400" b="1" dirty="0" smtClean="0"/>
              <a:t>: </a:t>
            </a:r>
            <a:r>
              <a:rPr lang="en-US" sz="2400" b="1" dirty="0" smtClean="0"/>
              <a:t>The wines are aged between 12 to 18 months in French oak barrel. The oaks come mainly from forest of </a:t>
            </a:r>
            <a:r>
              <a:rPr lang="en-US" sz="2400" b="1" dirty="0" err="1" smtClean="0"/>
              <a:t>Troncey</a:t>
            </a:r>
            <a:r>
              <a:rPr lang="en-US" sz="2400" b="1" dirty="0" smtClean="0"/>
              <a:t> in Allier,  </a:t>
            </a:r>
            <a:r>
              <a:rPr lang="en-US" sz="2400" b="1" dirty="0" err="1" smtClean="0"/>
              <a:t>Bertranges</a:t>
            </a:r>
            <a:r>
              <a:rPr lang="en-US" sz="2400" b="1" dirty="0" smtClean="0"/>
              <a:t> and Fontainebleau. We work with 3 main coopers and ask them for high toasted barrels, including a burning of the head of the barrels. </a:t>
            </a:r>
          </a:p>
          <a:p>
            <a:r>
              <a:rPr lang="en-US" sz="2400" b="1" dirty="0" smtClean="0"/>
              <a:t>Generics are aged in 5000 Liters tank (60%) and in oak barrels from 2-3 wines (40%).</a:t>
            </a:r>
          </a:p>
          <a:p>
            <a:r>
              <a:rPr lang="en-GB" sz="2400" b="1" dirty="0" err="1" smtClean="0"/>
              <a:t>Elevage</a:t>
            </a:r>
            <a:r>
              <a:rPr lang="en-GB" sz="2400" b="1" dirty="0" smtClean="0"/>
              <a:t> is done during an average of 12 months for village wines (50% new oak), 15 months for the 1er crus (65% new oak) and 18 months for the </a:t>
            </a:r>
            <a:r>
              <a:rPr lang="en-GB" sz="2400" b="1" dirty="0" err="1" smtClean="0"/>
              <a:t>Grands</a:t>
            </a:r>
            <a:r>
              <a:rPr lang="en-GB" sz="2400" b="1" dirty="0" smtClean="0"/>
              <a:t> Crus (100% new oak). </a:t>
            </a:r>
            <a:endParaRPr lang="en-US" sz="2400" b="1" dirty="0" smtClean="0"/>
          </a:p>
          <a:p>
            <a:r>
              <a:rPr lang="en-GB" sz="2400" b="1" dirty="0" smtClean="0"/>
              <a:t> </a:t>
            </a:r>
            <a:r>
              <a:rPr lang="en-US" sz="2400" b="1" dirty="0" smtClean="0"/>
              <a:t>The wines are racked and placed in tanks for the last 3 months of </a:t>
            </a:r>
            <a:r>
              <a:rPr lang="en-US" sz="2400" b="1" dirty="0" err="1" smtClean="0"/>
              <a:t>elevage</a:t>
            </a:r>
            <a:r>
              <a:rPr lang="en-US" sz="2400" b="1" dirty="0" smtClean="0"/>
              <a:t> so that the fine lees can settle down.</a:t>
            </a:r>
          </a:p>
          <a:p>
            <a:r>
              <a:rPr lang="en-US" sz="2400" b="1" dirty="0" smtClean="0"/>
              <a:t>We check the turbidity and, if necessary, do a light filtration </a:t>
            </a:r>
            <a:r>
              <a:rPr lang="en-GB" sz="2400" b="1" dirty="0" smtClean="0"/>
              <a:t>(lenticular filer system: cellulose sheets) but no fining.</a:t>
            </a:r>
            <a:endParaRPr lang="en-US" sz="2400" b="1" dirty="0" smtClean="0"/>
          </a:p>
          <a:p>
            <a:r>
              <a:rPr lang="en-US" sz="2400" b="1" dirty="0" smtClean="0"/>
              <a:t> </a:t>
            </a:r>
            <a:r>
              <a:rPr lang="en-GB" sz="2400" b="1" dirty="0" smtClean="0"/>
              <a:t>The wines are bottled by gravity. We pay attention to order our bottles with a bottleneck of 63 mm to avoid as much as possible leakage of the corks. </a:t>
            </a:r>
            <a:endParaRPr lang="en-US" sz="2400" b="1" dirty="0" smtClean="0"/>
          </a:p>
          <a:p>
            <a:pPr marL="0" indent="0">
              <a:buNone/>
            </a:pPr>
            <a:r>
              <a:rPr lang="en-GB" sz="2400" b="1" dirty="0" smtClean="0"/>
              <a:t> </a:t>
            </a:r>
            <a:endParaRPr lang="en-US" sz="2400" b="1" dirty="0"/>
          </a:p>
        </p:txBody>
      </p:sp>
    </p:spTree>
    <p:extLst>
      <p:ext uri="{BB962C8B-B14F-4D97-AF65-F5344CB8AC3E}">
        <p14:creationId xmlns:p14="http://schemas.microsoft.com/office/powerpoint/2010/main" val="912228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6850" y="279400"/>
            <a:ext cx="8394700" cy="3416320"/>
          </a:xfrm>
          <a:prstGeom prst="rect">
            <a:avLst/>
          </a:prstGeom>
        </p:spPr>
        <p:txBody>
          <a:bodyPr wrap="square">
            <a:spAutoFit/>
          </a:bodyPr>
          <a:lstStyle/>
          <a:p>
            <a:pPr marL="342900" indent="-342900">
              <a:buFont typeface="Arial"/>
              <a:buChar char="•"/>
            </a:pPr>
            <a:r>
              <a:rPr lang="en-GB" sz="2400" b="1" i="1" u="sng" dirty="0" smtClean="0"/>
              <a:t>Ageing</a:t>
            </a:r>
            <a:r>
              <a:rPr lang="en-US" sz="2400" b="1" dirty="0" smtClean="0"/>
              <a:t> between </a:t>
            </a:r>
            <a:r>
              <a:rPr lang="en-US" sz="2400" b="1" dirty="0"/>
              <a:t>12 to 18 months in French oak </a:t>
            </a:r>
            <a:r>
              <a:rPr lang="en-US" sz="2400" b="1" dirty="0" smtClean="0"/>
              <a:t>barrels, from the forests </a:t>
            </a:r>
            <a:r>
              <a:rPr lang="en-US" sz="2400" b="1" dirty="0"/>
              <a:t>of </a:t>
            </a:r>
            <a:r>
              <a:rPr lang="en-US" sz="2400" b="1" dirty="0" err="1" smtClean="0"/>
              <a:t>Tronçais</a:t>
            </a:r>
            <a:r>
              <a:rPr lang="en-US" sz="2400" b="1" dirty="0" smtClean="0"/>
              <a:t> </a:t>
            </a:r>
            <a:r>
              <a:rPr lang="en-US" sz="2400" b="1" dirty="0"/>
              <a:t>in Allier, </a:t>
            </a:r>
            <a:r>
              <a:rPr lang="en-US" sz="2400" b="1" dirty="0" err="1" smtClean="0"/>
              <a:t>Bertranges</a:t>
            </a:r>
            <a:r>
              <a:rPr lang="en-US" sz="2400" b="1" dirty="0" smtClean="0"/>
              <a:t> </a:t>
            </a:r>
            <a:r>
              <a:rPr lang="en-US" sz="2400" b="1" dirty="0"/>
              <a:t>and Fontainebleau. H</a:t>
            </a:r>
            <a:r>
              <a:rPr lang="en-US" sz="2400" b="1" dirty="0" smtClean="0"/>
              <a:t>igh </a:t>
            </a:r>
            <a:r>
              <a:rPr lang="en-US" sz="2400" b="1" dirty="0"/>
              <a:t>toasted </a:t>
            </a:r>
            <a:r>
              <a:rPr lang="en-US" sz="2400" b="1" dirty="0" smtClean="0"/>
              <a:t>barrels.</a:t>
            </a:r>
          </a:p>
          <a:p>
            <a:pPr marL="342900" indent="-342900">
              <a:buFont typeface="Arial"/>
              <a:buChar char="•"/>
            </a:pPr>
            <a:r>
              <a:rPr lang="en-GB" sz="2400" b="1" dirty="0" err="1" smtClean="0"/>
              <a:t>Elevage</a:t>
            </a:r>
            <a:r>
              <a:rPr lang="en-GB" sz="2400" b="1" dirty="0" smtClean="0"/>
              <a:t> (ageing)lasts an </a:t>
            </a:r>
            <a:r>
              <a:rPr lang="en-GB" sz="2400" b="1" dirty="0"/>
              <a:t>average of 12 months for village wines (50% new oak), 15 months for the 1er crus (65% new oak) and 18 months for the </a:t>
            </a:r>
            <a:r>
              <a:rPr lang="en-GB" sz="2400" b="1" dirty="0" err="1"/>
              <a:t>Grands</a:t>
            </a:r>
            <a:r>
              <a:rPr lang="en-GB" sz="2400" b="1" dirty="0"/>
              <a:t> Crus (100% new oak). </a:t>
            </a:r>
            <a:endParaRPr lang="en-US" sz="2400" b="1" dirty="0"/>
          </a:p>
          <a:p>
            <a:pPr marL="342900" indent="-342900">
              <a:buFont typeface="Arial"/>
              <a:buChar char="•"/>
            </a:pPr>
            <a:r>
              <a:rPr lang="en-US" sz="2400" b="1" dirty="0" smtClean="0"/>
              <a:t>The </a:t>
            </a:r>
            <a:r>
              <a:rPr lang="en-US" sz="2400" b="1" dirty="0"/>
              <a:t>wines are racked and placed in tanks for the last 3 </a:t>
            </a:r>
            <a:r>
              <a:rPr lang="en-US" sz="2400" b="1" dirty="0" smtClean="0"/>
              <a:t>months </a:t>
            </a:r>
            <a:r>
              <a:rPr lang="en-US" sz="2400" b="1" dirty="0"/>
              <a:t>so that the fine lees can settle down.</a:t>
            </a:r>
          </a:p>
          <a:p>
            <a:pPr marL="342900" indent="-342900">
              <a:buFont typeface="Arial"/>
              <a:buChar char="•"/>
            </a:pPr>
            <a:r>
              <a:rPr lang="en-US" sz="2400" b="1" dirty="0" smtClean="0"/>
              <a:t>If necessary</a:t>
            </a:r>
            <a:r>
              <a:rPr lang="en-US" sz="2400" b="1" dirty="0"/>
              <a:t>, </a:t>
            </a:r>
            <a:r>
              <a:rPr lang="en-US" sz="2400" b="1" dirty="0" smtClean="0"/>
              <a:t>light </a:t>
            </a:r>
            <a:r>
              <a:rPr lang="en-US" sz="2400" b="1" dirty="0"/>
              <a:t>filtration </a:t>
            </a:r>
            <a:r>
              <a:rPr lang="en-GB" sz="2400" b="1" dirty="0"/>
              <a:t>(lenticular filer </a:t>
            </a:r>
            <a:r>
              <a:rPr lang="en-GB" sz="2400" b="1" dirty="0" smtClean="0"/>
              <a:t>system), </a:t>
            </a:r>
            <a:r>
              <a:rPr lang="en-GB" sz="2400" b="1" dirty="0"/>
              <a:t>no </a:t>
            </a:r>
            <a:r>
              <a:rPr lang="en-GB" sz="2400" b="1" dirty="0" smtClean="0"/>
              <a:t>fining.</a:t>
            </a:r>
            <a:endParaRPr lang="en-US" sz="2400" b="1" dirty="0"/>
          </a:p>
        </p:txBody>
      </p:sp>
      <p:pic>
        <p:nvPicPr>
          <p:cNvPr id="2" name="Picture 1" descr="sl_crbst_Capture_20d_E2_80_99_C3_A9cran_202010-08-31_20_C3_A0_2000_37_44.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19600" y="3943349"/>
            <a:ext cx="2857500" cy="2161257"/>
          </a:xfrm>
          <a:prstGeom prst="rect">
            <a:avLst/>
          </a:prstGeom>
        </p:spPr>
      </p:pic>
      <p:pic>
        <p:nvPicPr>
          <p:cNvPr id="6" name="Picture 5" descr="sl_crbst_5_20alignement_20des_20futs_20de_20la_20cave_20.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16000" y="3695720"/>
            <a:ext cx="2235200" cy="2724150"/>
          </a:xfrm>
          <a:prstGeom prst="rect">
            <a:avLst/>
          </a:prstGeom>
        </p:spPr>
      </p:pic>
    </p:spTree>
    <p:extLst>
      <p:ext uri="{BB962C8B-B14F-4D97-AF65-F5344CB8AC3E}">
        <p14:creationId xmlns:p14="http://schemas.microsoft.com/office/powerpoint/2010/main" val="1134060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20900" y="0"/>
            <a:ext cx="4896809" cy="6858000"/>
          </a:xfrm>
          <a:prstGeom prst="rect">
            <a:avLst/>
          </a:prstGeom>
        </p:spPr>
      </p:pic>
      <p:sp>
        <p:nvSpPr>
          <p:cNvPr id="3" name="TextBox 2"/>
          <p:cNvSpPr txBox="1"/>
          <p:nvPr/>
        </p:nvSpPr>
        <p:spPr>
          <a:xfrm>
            <a:off x="4298950" y="901700"/>
            <a:ext cx="677890" cy="369332"/>
          </a:xfrm>
          <a:prstGeom prst="rect">
            <a:avLst/>
          </a:prstGeom>
          <a:noFill/>
        </p:spPr>
        <p:txBody>
          <a:bodyPr wrap="none" rtlCol="0">
            <a:spAutoFit/>
          </a:bodyPr>
          <a:lstStyle/>
          <a:p>
            <a:r>
              <a:rPr lang="en-US" dirty="0" smtClean="0"/>
              <a:t>Dijon</a:t>
            </a:r>
            <a:endParaRPr lang="en-US" dirty="0"/>
          </a:p>
        </p:txBody>
      </p:sp>
      <p:sp>
        <p:nvSpPr>
          <p:cNvPr id="8" name="TextBox 7"/>
          <p:cNvSpPr txBox="1"/>
          <p:nvPr/>
        </p:nvSpPr>
        <p:spPr>
          <a:xfrm>
            <a:off x="5257800" y="3479800"/>
            <a:ext cx="1993900" cy="369332"/>
          </a:xfrm>
          <a:prstGeom prst="rect">
            <a:avLst/>
          </a:prstGeom>
          <a:noFill/>
        </p:spPr>
        <p:txBody>
          <a:bodyPr wrap="square" rtlCol="0">
            <a:spAutoFit/>
          </a:bodyPr>
          <a:lstStyle/>
          <a:p>
            <a:r>
              <a:rPr lang="en-US" dirty="0" err="1" smtClean="0"/>
              <a:t>Chambole</a:t>
            </a:r>
            <a:r>
              <a:rPr lang="en-US" dirty="0" smtClean="0"/>
              <a:t> </a:t>
            </a:r>
            <a:r>
              <a:rPr lang="en-US" dirty="0" err="1" smtClean="0"/>
              <a:t>Musigny</a:t>
            </a:r>
            <a:endParaRPr lang="en-US" dirty="0"/>
          </a:p>
        </p:txBody>
      </p:sp>
      <p:sp>
        <p:nvSpPr>
          <p:cNvPr id="9" name="TextBox 8"/>
          <p:cNvSpPr txBox="1"/>
          <p:nvPr/>
        </p:nvSpPr>
        <p:spPr>
          <a:xfrm>
            <a:off x="5200650" y="4051300"/>
            <a:ext cx="1817059" cy="369332"/>
          </a:xfrm>
          <a:prstGeom prst="rect">
            <a:avLst/>
          </a:prstGeom>
          <a:noFill/>
        </p:spPr>
        <p:txBody>
          <a:bodyPr wrap="square" rtlCol="0">
            <a:spAutoFit/>
          </a:bodyPr>
          <a:lstStyle/>
          <a:p>
            <a:r>
              <a:rPr lang="en-US" dirty="0" err="1" smtClean="0"/>
              <a:t>Vosne</a:t>
            </a:r>
            <a:r>
              <a:rPr lang="en-US" dirty="0" smtClean="0"/>
              <a:t> </a:t>
            </a:r>
            <a:r>
              <a:rPr lang="en-US" dirty="0" err="1" smtClean="0"/>
              <a:t>Romanee</a:t>
            </a:r>
            <a:endParaRPr lang="en-US" dirty="0"/>
          </a:p>
        </p:txBody>
      </p:sp>
      <p:sp>
        <p:nvSpPr>
          <p:cNvPr id="10" name="TextBox 9"/>
          <p:cNvSpPr txBox="1"/>
          <p:nvPr/>
        </p:nvSpPr>
        <p:spPr>
          <a:xfrm>
            <a:off x="4578350" y="5149334"/>
            <a:ext cx="893055" cy="369332"/>
          </a:xfrm>
          <a:prstGeom prst="rect">
            <a:avLst/>
          </a:prstGeom>
          <a:noFill/>
        </p:spPr>
        <p:txBody>
          <a:bodyPr wrap="none" rtlCol="0">
            <a:spAutoFit/>
          </a:bodyPr>
          <a:lstStyle/>
          <a:p>
            <a:r>
              <a:rPr lang="en-US" dirty="0" err="1" smtClean="0"/>
              <a:t>Beaune</a:t>
            </a:r>
            <a:endParaRPr lang="en-US" dirty="0"/>
          </a:p>
        </p:txBody>
      </p:sp>
      <p:sp>
        <p:nvSpPr>
          <p:cNvPr id="11" name="TextBox 10"/>
          <p:cNvSpPr txBox="1"/>
          <p:nvPr/>
        </p:nvSpPr>
        <p:spPr>
          <a:xfrm>
            <a:off x="2794000" y="5269468"/>
            <a:ext cx="1106756" cy="369332"/>
          </a:xfrm>
          <a:prstGeom prst="rect">
            <a:avLst/>
          </a:prstGeom>
          <a:noFill/>
        </p:spPr>
        <p:txBody>
          <a:bodyPr wrap="none" rtlCol="0">
            <a:spAutoFit/>
          </a:bodyPr>
          <a:lstStyle/>
          <a:p>
            <a:r>
              <a:rPr lang="en-US" dirty="0" err="1" smtClean="0"/>
              <a:t>Pommard</a:t>
            </a:r>
            <a:endParaRPr lang="en-US" dirty="0"/>
          </a:p>
        </p:txBody>
      </p:sp>
      <p:sp>
        <p:nvSpPr>
          <p:cNvPr id="12" name="TextBox 11"/>
          <p:cNvSpPr txBox="1"/>
          <p:nvPr/>
        </p:nvSpPr>
        <p:spPr>
          <a:xfrm>
            <a:off x="2559208" y="4420632"/>
            <a:ext cx="1739742" cy="369332"/>
          </a:xfrm>
          <a:prstGeom prst="rect">
            <a:avLst/>
          </a:prstGeom>
          <a:noFill/>
        </p:spPr>
        <p:txBody>
          <a:bodyPr wrap="none" rtlCol="0">
            <a:spAutoFit/>
          </a:bodyPr>
          <a:lstStyle/>
          <a:p>
            <a:r>
              <a:rPr lang="en-US" dirty="0" err="1" smtClean="0"/>
              <a:t>Nuits</a:t>
            </a:r>
            <a:r>
              <a:rPr lang="en-US" dirty="0" smtClean="0"/>
              <a:t> St Georges</a:t>
            </a:r>
            <a:endParaRPr lang="en-US" dirty="0"/>
          </a:p>
        </p:txBody>
      </p:sp>
      <p:sp>
        <p:nvSpPr>
          <p:cNvPr id="13" name="TextBox 12"/>
          <p:cNvSpPr txBox="1"/>
          <p:nvPr/>
        </p:nvSpPr>
        <p:spPr>
          <a:xfrm>
            <a:off x="3771900" y="3568700"/>
            <a:ext cx="996950" cy="646331"/>
          </a:xfrm>
          <a:prstGeom prst="rect">
            <a:avLst/>
          </a:prstGeom>
          <a:noFill/>
        </p:spPr>
        <p:txBody>
          <a:bodyPr wrap="square" rtlCol="0">
            <a:spAutoFit/>
          </a:bodyPr>
          <a:lstStyle/>
          <a:p>
            <a:r>
              <a:rPr lang="en-US" dirty="0" smtClean="0"/>
              <a:t>Clos de </a:t>
            </a:r>
            <a:r>
              <a:rPr lang="en-US" dirty="0" err="1" smtClean="0"/>
              <a:t>Vougeot</a:t>
            </a:r>
            <a:endParaRPr lang="en-US" dirty="0"/>
          </a:p>
        </p:txBody>
      </p:sp>
      <p:sp>
        <p:nvSpPr>
          <p:cNvPr id="14" name="TextBox 13"/>
          <p:cNvSpPr txBox="1"/>
          <p:nvPr/>
        </p:nvSpPr>
        <p:spPr>
          <a:xfrm>
            <a:off x="4578350" y="4789964"/>
            <a:ext cx="2330450" cy="369332"/>
          </a:xfrm>
          <a:prstGeom prst="rect">
            <a:avLst/>
          </a:prstGeom>
          <a:noFill/>
        </p:spPr>
        <p:txBody>
          <a:bodyPr wrap="square" rtlCol="0">
            <a:spAutoFit/>
          </a:bodyPr>
          <a:lstStyle/>
          <a:p>
            <a:r>
              <a:rPr lang="en-US" dirty="0" err="1" smtClean="0"/>
              <a:t>Savigny</a:t>
            </a:r>
            <a:r>
              <a:rPr lang="en-US" dirty="0" smtClean="0"/>
              <a:t> les </a:t>
            </a:r>
            <a:r>
              <a:rPr lang="en-US" dirty="0" err="1" smtClean="0"/>
              <a:t>Beaune</a:t>
            </a:r>
            <a:endParaRPr lang="en-US" dirty="0"/>
          </a:p>
        </p:txBody>
      </p:sp>
    </p:spTree>
    <p:extLst>
      <p:ext uri="{BB962C8B-B14F-4D97-AF65-F5344CB8AC3E}">
        <p14:creationId xmlns:p14="http://schemas.microsoft.com/office/powerpoint/2010/main" val="3803294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Vins</a:t>
            </a:r>
            <a:r>
              <a:rPr lang="en-US" b="1" dirty="0" smtClean="0"/>
              <a:t> </a:t>
            </a:r>
            <a:r>
              <a:rPr lang="en-US" b="1" dirty="0" err="1" smtClean="0"/>
              <a:t>Blancs</a:t>
            </a:r>
            <a:endParaRPr lang="en-US" b="1" dirty="0"/>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0412247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148</TotalTime>
  <Words>1540</Words>
  <Application>Microsoft Office PowerPoint</Application>
  <PresentationFormat>Affichage à l'écran (4:3)</PresentationFormat>
  <Paragraphs>76</Paragraphs>
  <Slides>25</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25</vt:i4>
      </vt:variant>
    </vt:vector>
  </HeadingPairs>
  <TitlesOfParts>
    <vt:vector size="28" baseType="lpstr">
      <vt:lpstr>Arial</vt:lpstr>
      <vt:lpstr>Calibri</vt:lpstr>
      <vt:lpstr>Office Theme</vt:lpstr>
      <vt:lpstr>Bourgogne Mathias PARENT</vt:lpstr>
      <vt:lpstr>Mathias and Francois Parent</vt:lpstr>
      <vt:lpstr>Présentation PowerPoint</vt:lpstr>
      <vt:lpstr>Présentation PowerPoint</vt:lpstr>
      <vt:lpstr>Présentation PowerPoint</vt:lpstr>
      <vt:lpstr>Présentation PowerPoint</vt:lpstr>
      <vt:lpstr>Présentation PowerPoint</vt:lpstr>
      <vt:lpstr>Présentation PowerPoint</vt:lpstr>
      <vt:lpstr>Vins Blancs</vt:lpstr>
      <vt:lpstr>Mathias Parent Chassagne Montrachet  1er Cru Morgeots</vt:lpstr>
      <vt:lpstr>Mathias Parent Corton Blanc  Grand Cru </vt:lpstr>
      <vt:lpstr>Vins Rouges</vt:lpstr>
      <vt:lpstr>Mathias Parent Bourgogne</vt:lpstr>
      <vt:lpstr>Présentation PowerPoint</vt:lpstr>
      <vt:lpstr>Mathias Parent Volnay  1er Cru Fremiets</vt:lpstr>
      <vt:lpstr>Pommard 1er Cru Les Pezerolles</vt:lpstr>
      <vt:lpstr>Mathias Parent Pommard  1er Cru Les Arvelets</vt:lpstr>
      <vt:lpstr>Présentation PowerPoint</vt:lpstr>
      <vt:lpstr>Mathias Parent Morey Saint Denis</vt:lpstr>
      <vt:lpstr>Présentation PowerPoint</vt:lpstr>
      <vt:lpstr>Mathias Parent Vosne Romanee</vt:lpstr>
      <vt:lpstr>Mathias Parent Clos Vougeot Grand Cru</vt:lpstr>
      <vt:lpstr>Mathias Parent Echezeaux Grand Cru</vt:lpstr>
      <vt:lpstr>Présentation PowerPoint</vt:lpstr>
      <vt:lpstr>Merci pour votre attention!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Caroline Parent et Associes</dc:creator>
  <cp:keywords/>
  <dc:description/>
  <cp:lastModifiedBy>utilisateur afgros</cp:lastModifiedBy>
  <cp:revision>30</cp:revision>
  <cp:lastPrinted>2016-03-05T20:18:40Z</cp:lastPrinted>
  <dcterms:created xsi:type="dcterms:W3CDTF">2015-12-03T00:20:31Z</dcterms:created>
  <dcterms:modified xsi:type="dcterms:W3CDTF">2016-04-06T13:41:56Z</dcterms:modified>
  <cp:category/>
</cp:coreProperties>
</file>