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22"/>
  </p:notesMasterIdLst>
  <p:sldIdLst>
    <p:sldId id="331" r:id="rId5"/>
    <p:sldId id="327" r:id="rId6"/>
    <p:sldId id="332" r:id="rId7"/>
    <p:sldId id="334" r:id="rId8"/>
    <p:sldId id="335" r:id="rId9"/>
    <p:sldId id="336" r:id="rId10"/>
    <p:sldId id="338" r:id="rId11"/>
    <p:sldId id="339" r:id="rId12"/>
    <p:sldId id="340" r:id="rId13"/>
    <p:sldId id="341" r:id="rId14"/>
    <p:sldId id="342" r:id="rId15"/>
    <p:sldId id="343" r:id="rId16"/>
    <p:sldId id="345" r:id="rId17"/>
    <p:sldId id="344" r:id="rId18"/>
    <p:sldId id="346" r:id="rId19"/>
    <p:sldId id="347" r:id="rId20"/>
    <p:sldId id="354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2880" userDrawn="1">
          <p15:clr>
            <a:srgbClr val="A4A3A4"/>
          </p15:clr>
        </p15:guide>
        <p15:guide id="8" pos="476" userDrawn="1">
          <p15:clr>
            <a:srgbClr val="A4A3A4"/>
          </p15:clr>
        </p15:guide>
        <p15:guide id="9" pos="5193" userDrawn="1">
          <p15:clr>
            <a:srgbClr val="A4A3A4"/>
          </p15:clr>
        </p15:guide>
        <p15:guide id="10" pos="54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5997"/>
    <a:srgbClr val="000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46"/>
    <p:restoredTop sz="94660"/>
  </p:normalViewPr>
  <p:slideViewPr>
    <p:cSldViewPr showGuides="1">
      <p:cViewPr varScale="1">
        <p:scale>
          <a:sx n="153" d="100"/>
          <a:sy n="153" d="100"/>
        </p:scale>
        <p:origin x="1916" y="312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2880"/>
        <p:guide pos="476"/>
        <p:guide pos="5193"/>
        <p:guide pos="546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21/01/2026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5226529"/>
            <a:ext cx="324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 </a:t>
            </a:r>
            <a:br>
              <a:rPr lang="fr-FR" dirty="0"/>
            </a:br>
            <a:r>
              <a:rPr lang="fr-FR" dirty="0"/>
              <a:t>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1A7C50F-9B06-5065-CBCD-2E7D3B299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520" y="112142"/>
            <a:ext cx="5822021" cy="425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5C125928-0CA5-1A01-C34B-F4D8017B22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239630"/>
            <a:ext cx="3057081" cy="223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2522624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412776"/>
            <a:ext cx="9144000" cy="5446424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84000"/>
            <a:ext cx="8424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435997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Valider les demandes d’orientation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37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1200000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2448000"/>
            <a:ext cx="8424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7D13DEF6-F7EC-3B21-0A05-2D3F6B8C4D2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51520" y="112589"/>
            <a:ext cx="1132893" cy="8286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813" r:id="rId6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10" name="Espace réservé du texte 5"/>
          <p:cNvSpPr txBox="1">
            <a:spLocks/>
          </p:cNvSpPr>
          <p:nvPr/>
        </p:nvSpPr>
        <p:spPr>
          <a:xfrm>
            <a:off x="1187624" y="2852936"/>
            <a:ext cx="7254000" cy="272522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378">
              <a:lnSpc>
                <a:spcPct val="90000"/>
              </a:lnSpc>
              <a:spcAft>
                <a:spcPts val="0"/>
              </a:spcAft>
            </a:pPr>
            <a:r>
              <a:rPr lang="fr-FR" sz="3250" b="1" cap="all" dirty="0">
                <a:solidFill>
                  <a:srgbClr val="435997"/>
                </a:solidFill>
                <a:latin typeface="Marianne" panose="02000000000000000000" pitchFamily="2" charset="0"/>
              </a:rPr>
              <a:t>Service en ligne orientation</a:t>
            </a:r>
          </a:p>
          <a:p>
            <a:pPr lvl="0" defTabSz="914378">
              <a:lnSpc>
                <a:spcPct val="90000"/>
              </a:lnSpc>
              <a:spcAft>
                <a:spcPts val="0"/>
              </a:spcAft>
            </a:pPr>
            <a:endParaRPr lang="fr-FR" sz="3250" b="1" cap="all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r>
              <a:rPr lang="fr-FR" sz="2800" b="1" dirty="0">
                <a:solidFill>
                  <a:srgbClr val="435997"/>
                </a:solidFill>
                <a:latin typeface="Marianne" panose="02000000000000000000" pitchFamily="2" charset="0"/>
              </a:rPr>
              <a:t>Comment demander sa voie d’orientation après la 2</a:t>
            </a:r>
            <a:r>
              <a:rPr lang="fr-FR" sz="2800" b="1" baseline="30000" dirty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r>
              <a:rPr lang="fr-FR" sz="2800" b="1" dirty="0">
                <a:solidFill>
                  <a:srgbClr val="435997"/>
                </a:solidFill>
                <a:latin typeface="Marianne" panose="02000000000000000000" pitchFamily="2" charset="0"/>
              </a:rPr>
              <a:t> ?</a:t>
            </a: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endParaRPr lang="fr-FR" sz="3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r>
              <a:rPr lang="fr-FR" sz="2800" b="1" i="1" dirty="0">
                <a:solidFill>
                  <a:srgbClr val="435997"/>
                </a:solidFill>
                <a:latin typeface="Marianne" panose="02000000000000000000" pitchFamily="2" charset="0"/>
              </a:rPr>
              <a:t>Dialogue avec le conseil de classe</a:t>
            </a:r>
          </a:p>
          <a:p>
            <a:pPr marL="180000" lvl="1" indent="0">
              <a:buNone/>
            </a:pPr>
            <a:endParaRPr lang="fr-FR" sz="2800" b="1" dirty="0">
              <a:solidFill>
                <a:srgbClr val="435997"/>
              </a:solidFill>
            </a:endParaRPr>
          </a:p>
          <a:p>
            <a:pPr marL="180000" lvl="1" indent="0">
              <a:buNone/>
            </a:pPr>
            <a:endParaRPr lang="fr-FR" sz="3200" b="1" baseline="30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327980" y="241117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1200" b="1" baseline="30000" dirty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331" y="711000"/>
            <a:ext cx="7047945" cy="5436000"/>
          </a:xfrm>
          <a:prstGeom prst="rect">
            <a:avLst/>
          </a:prstGeom>
        </p:spPr>
      </p:pic>
      <p:sp>
        <p:nvSpPr>
          <p:cNvPr id="9" name="Titre 8"/>
          <p:cNvSpPr txBox="1">
            <a:spLocks/>
          </p:cNvSpPr>
          <p:nvPr/>
        </p:nvSpPr>
        <p:spPr bwMode="gray">
          <a:xfrm>
            <a:off x="323528" y="3212976"/>
            <a:ext cx="3024336" cy="93610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bouton + Ajouter un choix ouvre une pop-up qui permet la sélection d’une voie d’orientation.</a:t>
            </a:r>
          </a:p>
        </p:txBody>
      </p:sp>
    </p:spTree>
    <p:extLst>
      <p:ext uri="{BB962C8B-B14F-4D97-AF65-F5344CB8AC3E}">
        <p14:creationId xmlns:p14="http://schemas.microsoft.com/office/powerpoint/2010/main" val="3983678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508104" y="188640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1200" b="1" baseline="30000" dirty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sp>
        <p:nvSpPr>
          <p:cNvPr id="10" name="Titre 8"/>
          <p:cNvSpPr txBox="1">
            <a:spLocks/>
          </p:cNvSpPr>
          <p:nvPr/>
        </p:nvSpPr>
        <p:spPr bwMode="gray">
          <a:xfrm>
            <a:off x="448274" y="5245994"/>
            <a:ext cx="8681036" cy="93610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La sélection d’une voie se fait dans l’ordre de préférence, il est possible de modifier les choix jusqu’à la fermeture du service en ligne Orientation à la date indiquée par le chef d’établissement.</a:t>
            </a:r>
            <a:br>
              <a:rPr lang="fr-FR" sz="140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99183"/>
            <a:ext cx="8718606" cy="4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919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" y="1338000"/>
            <a:ext cx="9144000" cy="5076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Marianne" panose="02000000000000000000" pitchFamily="2" charset="0"/>
              </a:rPr>
              <a:t>Valider les demandes d’orientation</a:t>
            </a: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498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436096" y="121257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Valider les demandes d’orientation</a:t>
            </a:r>
          </a:p>
          <a:p>
            <a:endParaRPr lang="fr-FR" sz="1200" b="1" dirty="0"/>
          </a:p>
        </p:txBody>
      </p:sp>
      <p:sp>
        <p:nvSpPr>
          <p:cNvPr id="5" name="Titre 8"/>
          <p:cNvSpPr txBox="1">
            <a:spLocks/>
          </p:cNvSpPr>
          <p:nvPr/>
        </p:nvSpPr>
        <p:spPr bwMode="gray">
          <a:xfrm>
            <a:off x="414531" y="3140968"/>
            <a:ext cx="3240360" cy="100811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br>
              <a:rPr lang="fr-FR" sz="14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Les choix validés sont envoyés automatiquement à l’établissement pour le conseil de classe.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447" y="510000"/>
            <a:ext cx="4619553" cy="58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2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629473" y="154235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Valider les demandes d’orientation</a:t>
            </a:r>
          </a:p>
          <a:p>
            <a:endParaRPr lang="fr-FR" sz="1200" b="1" dirty="0"/>
          </a:p>
        </p:txBody>
      </p:sp>
      <p:sp>
        <p:nvSpPr>
          <p:cNvPr id="9" name="Rectangle 8"/>
          <p:cNvSpPr/>
          <p:nvPr/>
        </p:nvSpPr>
        <p:spPr>
          <a:xfrm>
            <a:off x="179512" y="1412776"/>
            <a:ext cx="2736304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Un courriel avec le récapitulatif des choix validés est transmis à chaque représentant légal. </a:t>
            </a:r>
          </a:p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Les choix peuvent être modifiés jusqu’à la fermeture du service.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832" y="615900"/>
            <a:ext cx="5703168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446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1412776"/>
            <a:ext cx="9143999" cy="5004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Marianne" panose="02000000000000000000" pitchFamily="2" charset="0"/>
              </a:rPr>
              <a:t>Voir l’avis du conseil de classe</a:t>
            </a: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22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912980" y="11663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Voir l’avis du conseil de classe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1560" y="5785319"/>
            <a:ext cx="8280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L’un ou l’autre des représentants légaux peut voir l’avis du conseil de classe.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515475"/>
            <a:ext cx="7166504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533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2160" y="11663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Voir l’avis du conseil de classe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393631"/>
            <a:ext cx="4371173" cy="586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9552" y="2564904"/>
            <a:ext cx="2880320" cy="20313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Indiquez au conseil de classe que vous avez bien pris connaissance de son avis et recommandation.</a:t>
            </a:r>
          </a:p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Si vous souhaitez discuter de cet avis provisoire, prenez contact avec le professeur principal.</a:t>
            </a:r>
          </a:p>
        </p:txBody>
      </p:sp>
    </p:spTree>
    <p:extLst>
      <p:ext uri="{BB962C8B-B14F-4D97-AF65-F5344CB8AC3E}">
        <p14:creationId xmlns:p14="http://schemas.microsoft.com/office/powerpoint/2010/main" val="2516060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" y="1419622"/>
            <a:ext cx="9143999" cy="5040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Marianne" panose="02000000000000000000" pitchFamily="2" charset="0"/>
              </a:rPr>
              <a:t>Se connecter au service en ligne Orientation</a:t>
            </a:r>
          </a:p>
          <a:p>
            <a:endParaRPr lang="fr-FR" sz="32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chemeClr val="bg1"/>
                </a:solidFill>
                <a:latin typeface="Marianne" panose="02000000000000000000" pitchFamily="2" charset="0"/>
              </a:rPr>
              <a:t>Compatible avec tous types de supports, tablettes,    smartphones, ordinateurs</a:t>
            </a:r>
          </a:p>
          <a:p>
            <a:endParaRPr lang="fr-FR" sz="24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chemeClr val="bg1"/>
                </a:solidFill>
                <a:latin typeface="Marianne" panose="02000000000000000000" pitchFamily="2" charset="0"/>
              </a:rPr>
              <a:t>Accès avec l’adresse unique teleservices.education.gouv.fr</a:t>
            </a: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554543" y="256930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180316" y="4874677"/>
            <a:ext cx="874845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compte du représentant légal permet de formuler les choix et de prendre connaissance de l’avis du conseil de classe. </a:t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compte de l’élève permet de lire ce que le représentant légal a complété.</a:t>
            </a: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14" y="1484784"/>
            <a:ext cx="8151055" cy="26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629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27980" y="18162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336264" y="5482935"/>
            <a:ext cx="8388464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Se connecter avec mon compte </a:t>
            </a:r>
            <a:r>
              <a:rPr lang="fr-FR" sz="1400" b="1" dirty="0" err="1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ÉduConnect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, l’identifiant et le mot de passe transmis par le chef d’établissement.</a:t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2" y="730239"/>
            <a:ext cx="6931867" cy="45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2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436096" y="180003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8" name="Rectangle 7"/>
          <p:cNvSpPr/>
          <p:nvPr/>
        </p:nvSpPr>
        <p:spPr>
          <a:xfrm>
            <a:off x="6681587" y="3392712"/>
            <a:ext cx="1864825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Accès </a:t>
            </a:r>
            <a: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  <a:t>aux s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ervices en ligne dans le menu Mes services.</a:t>
            </a: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  <a:p>
            <a:pPr lvl="0" defTabSz="1219170">
              <a:lnSpc>
                <a:spcPct val="90000"/>
              </a:lnSpc>
              <a:spcBef>
                <a:spcPct val="0"/>
              </a:spcBef>
            </a:pP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endParaRPr lang="fr-FR" sz="1400" dirty="0"/>
          </a:p>
        </p:txBody>
      </p:sp>
      <p:sp>
        <p:nvSpPr>
          <p:cNvPr id="9" name="Rectangle 8"/>
          <p:cNvSpPr/>
          <p:nvPr/>
        </p:nvSpPr>
        <p:spPr>
          <a:xfrm>
            <a:off x="6626228" y="1682261"/>
            <a:ext cx="2266252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  <a:t>Le Fil des événements indique l’action à faire.</a:t>
            </a:r>
            <a:b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rgbClr val="00006D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79" y="764704"/>
            <a:ext cx="554504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27980" y="188640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892512"/>
            <a:ext cx="7830001" cy="54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7784" y="3356992"/>
            <a:ext cx="525658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Sur la page d’accueil de Scolarité services choisir Orientation à partir de la date indiquée par le chef d’établissement.</a:t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 </a:t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34023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2024-2025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" y="1412776"/>
            <a:ext cx="9143999" cy="5016758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3200" b="1" baseline="30000" dirty="0">
                <a:solidFill>
                  <a:schemeClr val="bg1"/>
                </a:solidFill>
                <a:latin typeface="Marianne" panose="02000000000000000000" pitchFamily="2" charset="0"/>
              </a:rPr>
              <a:t>de</a:t>
            </a:r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b="1" i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i="1" dirty="0">
                <a:solidFill>
                  <a:schemeClr val="bg1"/>
                </a:solidFill>
                <a:latin typeface="Marianne" panose="02000000000000000000" pitchFamily="2" charset="0"/>
              </a:rPr>
              <a:t>Dialogue avec le conseil de classe</a:t>
            </a:r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02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260648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1200" b="1" baseline="30000" dirty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sp>
        <p:nvSpPr>
          <p:cNvPr id="8" name="Titre 8"/>
          <p:cNvSpPr txBox="1">
            <a:spLocks/>
          </p:cNvSpPr>
          <p:nvPr/>
        </p:nvSpPr>
        <p:spPr bwMode="gray">
          <a:xfrm>
            <a:off x="758618" y="1700808"/>
            <a:ext cx="7776864" cy="301749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Un seul des représentants légaux de l’élève peut faire la saisie des choix d’orientation.</a:t>
            </a: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L’un ou l’autre des représentants légaux pourra voir l’avis du conseil de classe sur les voies d’orientation choisies.</a:t>
            </a: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b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En cas de difficulté les responsables légaux peuvent s’adresser au chef d’établissement.</a:t>
            </a:r>
          </a:p>
        </p:txBody>
      </p:sp>
    </p:spTree>
    <p:extLst>
      <p:ext uri="{BB962C8B-B14F-4D97-AF65-F5344CB8AC3E}">
        <p14:creationId xmlns:p14="http://schemas.microsoft.com/office/powerpoint/2010/main" val="522900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2023-2024</a:t>
            </a:r>
          </a:p>
        </p:txBody>
      </p:sp>
      <p:sp>
        <p:nvSpPr>
          <p:cNvPr id="7" name="Rectangle 6"/>
          <p:cNvSpPr/>
          <p:nvPr/>
        </p:nvSpPr>
        <p:spPr>
          <a:xfrm>
            <a:off x="5436096" y="142867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1200" b="1" baseline="30000" dirty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</a:p>
          <a:p>
            <a:endParaRPr lang="fr-FR" sz="12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620688"/>
            <a:ext cx="5539172" cy="5616000"/>
          </a:xfrm>
          <a:prstGeom prst="rect">
            <a:avLst/>
          </a:prstGeom>
        </p:spPr>
      </p:pic>
      <p:sp>
        <p:nvSpPr>
          <p:cNvPr id="6" name="Titre 8"/>
          <p:cNvSpPr txBox="1">
            <a:spLocks/>
          </p:cNvSpPr>
          <p:nvPr/>
        </p:nvSpPr>
        <p:spPr bwMode="gray">
          <a:xfrm>
            <a:off x="611560" y="3645024"/>
            <a:ext cx="2880319" cy="72038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La démarche pour choisir son orientation est présentée avec des conseils pour s’informer et préparer son projet d’orientation.</a:t>
            </a:r>
          </a:p>
        </p:txBody>
      </p:sp>
    </p:spTree>
    <p:extLst>
      <p:ext uri="{BB962C8B-B14F-4D97-AF65-F5344CB8AC3E}">
        <p14:creationId xmlns:p14="http://schemas.microsoft.com/office/powerpoint/2010/main" val="3599980369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BCC4C50187D4683BA652F74F6DBDD" ma:contentTypeVersion="1" ma:contentTypeDescription="Crée un document." ma:contentTypeScope="" ma:versionID="a3018e4aaa0a5a7008ca94df97e96ae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407a0f58931eb9b8f607584e4edce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 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B279A5-87A2-445D-95C3-916EB9C5F0E3}">
  <ds:schemaRefs>
    <ds:schemaRef ds:uri="http://schemas.microsoft.com/sharepoint/v3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1E08C05-A951-4D23-9E9C-448BB0F77A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450</TotalTime>
  <Words>489</Words>
  <Application>Microsoft Office PowerPoint</Application>
  <PresentationFormat>Affichage à l'écran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Marianne</vt:lpstr>
      <vt:lpstr>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Caroline Parent-Gros</cp:lastModifiedBy>
  <cp:revision>48</cp:revision>
  <dcterms:created xsi:type="dcterms:W3CDTF">2020-03-05T15:21:24Z</dcterms:created>
  <dcterms:modified xsi:type="dcterms:W3CDTF">2026-01-21T08:12:49Z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0x0101004C1BCC4C50187D4683BA652F74F6DBDD</vt:lpwstr>
  </property>
</Properties>
</file>