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137" d="100"/>
          <a:sy n="137" d="100"/>
        </p:scale>
        <p:origin x="1096" y="308"/>
      </p:cViewPr>
      <p:guideLst/>
    </p:cSldViewPr>
  </p:slideViewPr>
  <p:notesTextViewPr>
    <p:cViewPr>
      <p:scale>
        <a:sx n="1" d="1"/>
        <a:sy n="1" d="1"/>
      </p:scale>
      <p:origin x="0" y="0"/>
    </p:cViewPr>
  </p:notesTextViewPr>
  <p:notesViewPr>
    <p:cSldViewPr snapToGrid="0">
      <p:cViewPr varScale="1">
        <p:scale>
          <a:sx n="122" d="100"/>
          <a:sy n="122" d="100"/>
        </p:scale>
        <p:origin x="500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1A9E51ED-BDB7-45F0-ADE3-8F74ED5C0AAB}" type="datetimeFigureOut">
              <a:rPr lang="en-GB" smtClean="0"/>
              <a:t>07/04/2025</a:t>
            </a:fld>
            <a:endParaRPr lang="en-GB"/>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61DE2D39-FB6F-4849-A131-4ECF0EBDD01B}" type="slidenum">
              <a:rPr lang="en-GB" smtClean="0"/>
              <a:t>‹N°›</a:t>
            </a:fld>
            <a:endParaRPr lang="en-GB"/>
          </a:p>
        </p:txBody>
      </p:sp>
    </p:spTree>
    <p:extLst>
      <p:ext uri="{BB962C8B-B14F-4D97-AF65-F5344CB8AC3E}">
        <p14:creationId xmlns:p14="http://schemas.microsoft.com/office/powerpoint/2010/main" val="135473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343650" y="641350"/>
            <a:ext cx="11012488" cy="6196013"/>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1DE2D39-FB6F-4849-A131-4ECF0EBDD01B}" type="slidenum">
              <a:rPr lang="en-GB" smtClean="0"/>
              <a:t>1</a:t>
            </a:fld>
            <a:endParaRPr lang="en-GB"/>
          </a:p>
        </p:txBody>
      </p:sp>
    </p:spTree>
    <p:extLst>
      <p:ext uri="{BB962C8B-B14F-4D97-AF65-F5344CB8AC3E}">
        <p14:creationId xmlns:p14="http://schemas.microsoft.com/office/powerpoint/2010/main" val="418422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1DE2D39-FB6F-4849-A131-4ECF0EBDD01B}" type="slidenum">
              <a:rPr lang="en-GB" smtClean="0"/>
              <a:t>3</a:t>
            </a:fld>
            <a:endParaRPr lang="en-GB"/>
          </a:p>
        </p:txBody>
      </p:sp>
    </p:spTree>
    <p:extLst>
      <p:ext uri="{BB962C8B-B14F-4D97-AF65-F5344CB8AC3E}">
        <p14:creationId xmlns:p14="http://schemas.microsoft.com/office/powerpoint/2010/main" val="72396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1DE2D39-FB6F-4849-A131-4ECF0EBDD01B}" type="slidenum">
              <a:rPr lang="en-GB" smtClean="0"/>
              <a:t>4</a:t>
            </a:fld>
            <a:endParaRPr lang="en-GB"/>
          </a:p>
        </p:txBody>
      </p:sp>
    </p:spTree>
    <p:extLst>
      <p:ext uri="{BB962C8B-B14F-4D97-AF65-F5344CB8AC3E}">
        <p14:creationId xmlns:p14="http://schemas.microsoft.com/office/powerpoint/2010/main" val="3717017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C6D4B-BBAC-7C86-5F98-C1B80BFB3C0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BD1BE63C-2AED-9D9F-E72F-3959A90DEF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444943B1-EB7F-B1EC-69EA-A965D1A3FD2A}"/>
              </a:ext>
            </a:extLst>
          </p:cNvPr>
          <p:cNvSpPr>
            <a:spLocks noGrp="1"/>
          </p:cNvSpPr>
          <p:nvPr>
            <p:ph type="dt" sz="half" idx="10"/>
          </p:nvPr>
        </p:nvSpPr>
        <p:spPr/>
        <p:txBody>
          <a:bodyPr/>
          <a:lstStyle/>
          <a:p>
            <a:fld id="{6060706C-BDA3-4262-81B2-A68EC5F6AD15}" type="datetime1">
              <a:rPr lang="en-GB" smtClean="0"/>
              <a:t>07/04/2025</a:t>
            </a:fld>
            <a:endParaRPr lang="en-GB"/>
          </a:p>
        </p:txBody>
      </p:sp>
      <p:sp>
        <p:nvSpPr>
          <p:cNvPr id="5" name="Espace réservé du pied de page 4">
            <a:extLst>
              <a:ext uri="{FF2B5EF4-FFF2-40B4-BE49-F238E27FC236}">
                <a16:creationId xmlns:a16="http://schemas.microsoft.com/office/drawing/2014/main" id="{DBE65568-EE31-710C-BC38-DDD1D1B6CD3D}"/>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172D5218-BA31-3CEC-24DE-702BBD636F34}"/>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284300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BC4C3-1E35-B675-7851-F084068D60A7}"/>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FAD9D0BE-97C5-8F8C-871B-86B7B4660FD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236DB163-C297-5189-2DA7-A8A9BC7747BB}"/>
              </a:ext>
            </a:extLst>
          </p:cNvPr>
          <p:cNvSpPr>
            <a:spLocks noGrp="1"/>
          </p:cNvSpPr>
          <p:nvPr>
            <p:ph type="dt" sz="half" idx="10"/>
          </p:nvPr>
        </p:nvSpPr>
        <p:spPr/>
        <p:txBody>
          <a:bodyPr/>
          <a:lstStyle/>
          <a:p>
            <a:fld id="{D26D2569-2966-4455-9F4F-7394CD09E1DD}" type="datetime1">
              <a:rPr lang="en-GB" smtClean="0"/>
              <a:t>07/04/2025</a:t>
            </a:fld>
            <a:endParaRPr lang="en-GB"/>
          </a:p>
        </p:txBody>
      </p:sp>
      <p:sp>
        <p:nvSpPr>
          <p:cNvPr id="5" name="Espace réservé du pied de page 4">
            <a:extLst>
              <a:ext uri="{FF2B5EF4-FFF2-40B4-BE49-F238E27FC236}">
                <a16:creationId xmlns:a16="http://schemas.microsoft.com/office/drawing/2014/main" id="{13CCD4AA-070D-2E33-62AE-73E44F06EBDA}"/>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E6A5B883-B0FA-5A19-D0C5-95DEE2B65050}"/>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345204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7E9792-CEF1-F972-A50D-939A635EF345}"/>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307A0B9B-3176-578E-EA27-777CEEF354F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131BCBC2-196B-0D4E-78DE-81A6F99036A4}"/>
              </a:ext>
            </a:extLst>
          </p:cNvPr>
          <p:cNvSpPr>
            <a:spLocks noGrp="1"/>
          </p:cNvSpPr>
          <p:nvPr>
            <p:ph type="dt" sz="half" idx="10"/>
          </p:nvPr>
        </p:nvSpPr>
        <p:spPr/>
        <p:txBody>
          <a:bodyPr/>
          <a:lstStyle/>
          <a:p>
            <a:fld id="{56724E29-A218-4881-A098-095E7603CDF0}" type="datetime1">
              <a:rPr lang="en-GB" smtClean="0"/>
              <a:t>07/04/2025</a:t>
            </a:fld>
            <a:endParaRPr lang="en-GB"/>
          </a:p>
        </p:txBody>
      </p:sp>
      <p:sp>
        <p:nvSpPr>
          <p:cNvPr id="5" name="Espace réservé du pied de page 4">
            <a:extLst>
              <a:ext uri="{FF2B5EF4-FFF2-40B4-BE49-F238E27FC236}">
                <a16:creationId xmlns:a16="http://schemas.microsoft.com/office/drawing/2014/main" id="{AB2FFD8D-8324-FB2D-A77F-65CB6BBA109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9724A0CA-1C3C-2E57-7225-B2E88054A3D0}"/>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331822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8DB1A3-B44B-5837-B813-6F842C5F365D}"/>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21E513E3-15B1-032A-29A2-3AB4341AF78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72D123F9-2A31-6865-C073-BBE5EFB04819}"/>
              </a:ext>
            </a:extLst>
          </p:cNvPr>
          <p:cNvSpPr>
            <a:spLocks noGrp="1"/>
          </p:cNvSpPr>
          <p:nvPr>
            <p:ph type="dt" sz="half" idx="10"/>
          </p:nvPr>
        </p:nvSpPr>
        <p:spPr/>
        <p:txBody>
          <a:bodyPr/>
          <a:lstStyle/>
          <a:p>
            <a:fld id="{80E726D2-A749-45BC-8EE5-5C6DCF42C1B7}" type="datetime1">
              <a:rPr lang="en-GB" smtClean="0"/>
              <a:t>07/04/2025</a:t>
            </a:fld>
            <a:endParaRPr lang="en-GB"/>
          </a:p>
        </p:txBody>
      </p:sp>
      <p:sp>
        <p:nvSpPr>
          <p:cNvPr id="5" name="Espace réservé du pied de page 4">
            <a:extLst>
              <a:ext uri="{FF2B5EF4-FFF2-40B4-BE49-F238E27FC236}">
                <a16:creationId xmlns:a16="http://schemas.microsoft.com/office/drawing/2014/main" id="{8C5AA134-0A49-183F-C0DB-003AC45A48B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ACF38035-892A-2340-F5B0-2342A0A8681E}"/>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208593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99434-CA61-651B-ECD1-A368B809B83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44E77543-E8C6-F94C-402F-787BFB3B8D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063A78E-F325-CD3A-29C3-EB50B7CAAFFF}"/>
              </a:ext>
            </a:extLst>
          </p:cNvPr>
          <p:cNvSpPr>
            <a:spLocks noGrp="1"/>
          </p:cNvSpPr>
          <p:nvPr>
            <p:ph type="dt" sz="half" idx="10"/>
          </p:nvPr>
        </p:nvSpPr>
        <p:spPr/>
        <p:txBody>
          <a:bodyPr/>
          <a:lstStyle/>
          <a:p>
            <a:fld id="{F1F00A10-FE02-410F-ABAF-8E88C607D454}" type="datetime1">
              <a:rPr lang="en-GB" smtClean="0"/>
              <a:t>07/04/2025</a:t>
            </a:fld>
            <a:endParaRPr lang="en-GB"/>
          </a:p>
        </p:txBody>
      </p:sp>
      <p:sp>
        <p:nvSpPr>
          <p:cNvPr id="5" name="Espace réservé du pied de page 4">
            <a:extLst>
              <a:ext uri="{FF2B5EF4-FFF2-40B4-BE49-F238E27FC236}">
                <a16:creationId xmlns:a16="http://schemas.microsoft.com/office/drawing/2014/main" id="{33F747CB-960C-EC50-72D8-FD3B8BA8D344}"/>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24257C69-04CE-405A-CBE4-EDB742B73D7A}"/>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130019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F8760-DE6D-4D7B-7924-A0B5DEBF8E1C}"/>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F292CAE6-AAA2-2158-7FF8-85A9F165CD6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5701104E-2744-4596-7089-77A26ACF952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99D2828C-E606-3B90-CFBB-1473EED5A960}"/>
              </a:ext>
            </a:extLst>
          </p:cNvPr>
          <p:cNvSpPr>
            <a:spLocks noGrp="1"/>
          </p:cNvSpPr>
          <p:nvPr>
            <p:ph type="dt" sz="half" idx="10"/>
          </p:nvPr>
        </p:nvSpPr>
        <p:spPr/>
        <p:txBody>
          <a:bodyPr/>
          <a:lstStyle/>
          <a:p>
            <a:fld id="{2EC86C25-6E49-40B8-BD58-9497AC8CCACA}" type="datetime1">
              <a:rPr lang="en-GB" smtClean="0"/>
              <a:t>07/04/2025</a:t>
            </a:fld>
            <a:endParaRPr lang="en-GB"/>
          </a:p>
        </p:txBody>
      </p:sp>
      <p:sp>
        <p:nvSpPr>
          <p:cNvPr id="6" name="Espace réservé du pied de page 5">
            <a:extLst>
              <a:ext uri="{FF2B5EF4-FFF2-40B4-BE49-F238E27FC236}">
                <a16:creationId xmlns:a16="http://schemas.microsoft.com/office/drawing/2014/main" id="{580EE00B-2831-A99F-07C2-89E80B7526F3}"/>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D3C23F79-6448-15A9-E1F4-61DAC0D62887}"/>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320659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3FCFC4-27A5-B6F5-17BF-EF0A74496B06}"/>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13917535-3C24-5B38-3E68-56F7F93459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DC24C98-8420-5540-3DEB-0BAC93D7DA2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BE93247D-25C0-8B1B-69D2-D9EBC98E6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853BDD6-8CB9-DF26-0B2E-59B45652750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F09F04D9-7C2B-CAEE-EA0A-02B81E9512CC}"/>
              </a:ext>
            </a:extLst>
          </p:cNvPr>
          <p:cNvSpPr>
            <a:spLocks noGrp="1"/>
          </p:cNvSpPr>
          <p:nvPr>
            <p:ph type="dt" sz="half" idx="10"/>
          </p:nvPr>
        </p:nvSpPr>
        <p:spPr/>
        <p:txBody>
          <a:bodyPr/>
          <a:lstStyle/>
          <a:p>
            <a:fld id="{24404CA0-6CC1-4EBF-8BEF-879770B620C4}" type="datetime1">
              <a:rPr lang="en-GB" smtClean="0"/>
              <a:t>07/04/2025</a:t>
            </a:fld>
            <a:endParaRPr lang="en-GB"/>
          </a:p>
        </p:txBody>
      </p:sp>
      <p:sp>
        <p:nvSpPr>
          <p:cNvPr id="8" name="Espace réservé du pied de page 7">
            <a:extLst>
              <a:ext uri="{FF2B5EF4-FFF2-40B4-BE49-F238E27FC236}">
                <a16:creationId xmlns:a16="http://schemas.microsoft.com/office/drawing/2014/main" id="{7CC457EF-5181-F101-7E30-D466772330F2}"/>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7ABE7576-9703-C6FD-A17A-3585B315AA87}"/>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33571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5A529-9751-B9F9-25CB-5736DB58C6F4}"/>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C1976480-5BB7-8EC7-D223-15F0179FD30F}"/>
              </a:ext>
            </a:extLst>
          </p:cNvPr>
          <p:cNvSpPr>
            <a:spLocks noGrp="1"/>
          </p:cNvSpPr>
          <p:nvPr>
            <p:ph type="dt" sz="half" idx="10"/>
          </p:nvPr>
        </p:nvSpPr>
        <p:spPr/>
        <p:txBody>
          <a:bodyPr/>
          <a:lstStyle/>
          <a:p>
            <a:fld id="{8BFC0E74-097C-437A-B0AF-504E83163956}" type="datetime1">
              <a:rPr lang="en-GB" smtClean="0"/>
              <a:t>07/04/2025</a:t>
            </a:fld>
            <a:endParaRPr lang="en-GB"/>
          </a:p>
        </p:txBody>
      </p:sp>
      <p:sp>
        <p:nvSpPr>
          <p:cNvPr id="4" name="Espace réservé du pied de page 3">
            <a:extLst>
              <a:ext uri="{FF2B5EF4-FFF2-40B4-BE49-F238E27FC236}">
                <a16:creationId xmlns:a16="http://schemas.microsoft.com/office/drawing/2014/main" id="{6AD15090-E83A-D2F5-7DC6-C3451BCC900F}"/>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22ABF02C-68C1-E01F-33B0-4E20F07003CB}"/>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26508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9F2486-206C-6901-AB58-39D9CCCDDFB2}"/>
              </a:ext>
            </a:extLst>
          </p:cNvPr>
          <p:cNvSpPr>
            <a:spLocks noGrp="1"/>
          </p:cNvSpPr>
          <p:nvPr>
            <p:ph type="dt" sz="half" idx="10"/>
          </p:nvPr>
        </p:nvSpPr>
        <p:spPr/>
        <p:txBody>
          <a:bodyPr/>
          <a:lstStyle/>
          <a:p>
            <a:fld id="{0614BDD7-E6F6-419E-B782-4BA7C6135C86}" type="datetime1">
              <a:rPr lang="en-GB" smtClean="0"/>
              <a:t>07/04/2025</a:t>
            </a:fld>
            <a:endParaRPr lang="en-GB"/>
          </a:p>
        </p:txBody>
      </p:sp>
      <p:sp>
        <p:nvSpPr>
          <p:cNvPr id="3" name="Espace réservé du pied de page 2">
            <a:extLst>
              <a:ext uri="{FF2B5EF4-FFF2-40B4-BE49-F238E27FC236}">
                <a16:creationId xmlns:a16="http://schemas.microsoft.com/office/drawing/2014/main" id="{DE6711C7-75ED-5098-23BA-5427D98C66E8}"/>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7B346B0C-236A-4784-5018-DFC794D95D7E}"/>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302068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6B19E-9614-42EB-2694-35F1049D9BF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8B8DC8D6-63BE-53DB-75B6-953CF29A9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588DD3FA-3CD6-35EE-3B9E-E0898CF3F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5511BD7-27EC-74A5-4F99-AA35F9CD70EB}"/>
              </a:ext>
            </a:extLst>
          </p:cNvPr>
          <p:cNvSpPr>
            <a:spLocks noGrp="1"/>
          </p:cNvSpPr>
          <p:nvPr>
            <p:ph type="dt" sz="half" idx="10"/>
          </p:nvPr>
        </p:nvSpPr>
        <p:spPr/>
        <p:txBody>
          <a:bodyPr/>
          <a:lstStyle/>
          <a:p>
            <a:fld id="{25636840-8B4C-435C-ABDA-848650CFE71E}" type="datetime1">
              <a:rPr lang="en-GB" smtClean="0"/>
              <a:t>07/04/2025</a:t>
            </a:fld>
            <a:endParaRPr lang="en-GB"/>
          </a:p>
        </p:txBody>
      </p:sp>
      <p:sp>
        <p:nvSpPr>
          <p:cNvPr id="6" name="Espace réservé du pied de page 5">
            <a:extLst>
              <a:ext uri="{FF2B5EF4-FFF2-40B4-BE49-F238E27FC236}">
                <a16:creationId xmlns:a16="http://schemas.microsoft.com/office/drawing/2014/main" id="{07F5D6B1-E863-906F-BBCC-C5D624280D54}"/>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D558A873-F183-BE0B-864A-12DB4A0C465D}"/>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324287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16569-CBE4-B16F-D568-FC3553EBED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861EFDF7-CD13-7CA1-7786-7894C14B03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D3911487-8C41-3851-89BF-CC2B1C258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147535-5382-1697-2174-45B5A22F0A00}"/>
              </a:ext>
            </a:extLst>
          </p:cNvPr>
          <p:cNvSpPr>
            <a:spLocks noGrp="1"/>
          </p:cNvSpPr>
          <p:nvPr>
            <p:ph type="dt" sz="half" idx="10"/>
          </p:nvPr>
        </p:nvSpPr>
        <p:spPr/>
        <p:txBody>
          <a:bodyPr/>
          <a:lstStyle/>
          <a:p>
            <a:fld id="{63B4A586-73BA-4F14-A5B3-D6DE3D925178}" type="datetime1">
              <a:rPr lang="en-GB" smtClean="0"/>
              <a:t>07/04/2025</a:t>
            </a:fld>
            <a:endParaRPr lang="en-GB"/>
          </a:p>
        </p:txBody>
      </p:sp>
      <p:sp>
        <p:nvSpPr>
          <p:cNvPr id="6" name="Espace réservé du pied de page 5">
            <a:extLst>
              <a:ext uri="{FF2B5EF4-FFF2-40B4-BE49-F238E27FC236}">
                <a16:creationId xmlns:a16="http://schemas.microsoft.com/office/drawing/2014/main" id="{F35B0EF0-88BC-C76B-5153-4EAA7A0A0186}"/>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EDB427FF-75C7-2B0D-4B5D-3F70B85D2131}"/>
              </a:ext>
            </a:extLst>
          </p:cNvPr>
          <p:cNvSpPr>
            <a:spLocks noGrp="1"/>
          </p:cNvSpPr>
          <p:nvPr>
            <p:ph type="sldNum" sz="quarter" idx="12"/>
          </p:nvPr>
        </p:nvSpPr>
        <p:spPr/>
        <p:txBody>
          <a:bodyPr/>
          <a:lstStyle/>
          <a:p>
            <a:fld id="{DBC16FF5-364E-42DB-A482-91501B2C5336}" type="slidenum">
              <a:rPr lang="en-GB" smtClean="0"/>
              <a:t>‹N°›</a:t>
            </a:fld>
            <a:endParaRPr lang="en-GB"/>
          </a:p>
        </p:txBody>
      </p:sp>
    </p:spTree>
    <p:extLst>
      <p:ext uri="{BB962C8B-B14F-4D97-AF65-F5344CB8AC3E}">
        <p14:creationId xmlns:p14="http://schemas.microsoft.com/office/powerpoint/2010/main" val="329877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31A3413-1A44-3B91-4AE9-551AB8557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73CAFAED-EBA5-DE50-2BFC-DB61B1CF5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3343FC5-1248-7F37-D835-57AE239C9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28C20A-C8BD-488E-B1FB-763DA4C1FC87}" type="datetime1">
              <a:rPr lang="en-GB" smtClean="0"/>
              <a:t>07/04/2025</a:t>
            </a:fld>
            <a:endParaRPr lang="en-GB"/>
          </a:p>
        </p:txBody>
      </p:sp>
      <p:sp>
        <p:nvSpPr>
          <p:cNvPr id="5" name="Espace réservé du pied de page 4">
            <a:extLst>
              <a:ext uri="{FF2B5EF4-FFF2-40B4-BE49-F238E27FC236}">
                <a16:creationId xmlns:a16="http://schemas.microsoft.com/office/drawing/2014/main" id="{71BC9FC5-FFC8-FF30-E5B6-1B35B6060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4FB6E214-62FB-A42B-2631-414EFBA408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C16FF5-364E-42DB-A482-91501B2C5336}" type="slidenum">
              <a:rPr lang="en-GB" smtClean="0"/>
              <a:t>‹N°›</a:t>
            </a:fld>
            <a:endParaRPr lang="en-GB"/>
          </a:p>
        </p:txBody>
      </p:sp>
    </p:spTree>
    <p:extLst>
      <p:ext uri="{BB962C8B-B14F-4D97-AF65-F5344CB8AC3E}">
        <p14:creationId xmlns:p14="http://schemas.microsoft.com/office/powerpoint/2010/main" val="261040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188BA-B377-F3BF-8428-617651E06FD9}"/>
              </a:ext>
            </a:extLst>
          </p:cNvPr>
          <p:cNvSpPr>
            <a:spLocks noGrp="1"/>
          </p:cNvSpPr>
          <p:nvPr>
            <p:ph type="ctrTitle"/>
          </p:nvPr>
        </p:nvSpPr>
        <p:spPr>
          <a:xfrm>
            <a:off x="1524000" y="1804555"/>
            <a:ext cx="9144000" cy="810937"/>
          </a:xfrm>
        </p:spPr>
        <p:txBody>
          <a:bodyPr>
            <a:normAutofit/>
          </a:bodyPr>
          <a:lstStyle/>
          <a:p>
            <a:r>
              <a:rPr lang="fr-FR" sz="4800" u="sng" noProof="0" dirty="0">
                <a:latin typeface="Arial" panose="020B0604020202020204" pitchFamily="34" charset="0"/>
                <a:cs typeface="Arial" panose="020B0604020202020204" pitchFamily="34" charset="0"/>
              </a:rPr>
              <a:t>RAPPORT DE STAGE</a:t>
            </a:r>
          </a:p>
        </p:txBody>
      </p:sp>
      <p:sp>
        <p:nvSpPr>
          <p:cNvPr id="3" name="Sous-titre 2">
            <a:extLst>
              <a:ext uri="{FF2B5EF4-FFF2-40B4-BE49-F238E27FC236}">
                <a16:creationId xmlns:a16="http://schemas.microsoft.com/office/drawing/2014/main" id="{8E61AC36-C335-E70D-3C60-5F70B8EEEC29}"/>
              </a:ext>
            </a:extLst>
          </p:cNvPr>
          <p:cNvSpPr>
            <a:spLocks noGrp="1"/>
          </p:cNvSpPr>
          <p:nvPr>
            <p:ph type="subTitle" idx="1"/>
          </p:nvPr>
        </p:nvSpPr>
        <p:spPr/>
        <p:txBody>
          <a:bodyPr/>
          <a:lstStyle/>
          <a:p>
            <a:r>
              <a:rPr lang="fr-FR" noProof="0" dirty="0"/>
              <a:t> </a:t>
            </a:r>
          </a:p>
          <a:p>
            <a:endParaRPr lang="fr-FR" noProof="0" dirty="0"/>
          </a:p>
        </p:txBody>
      </p:sp>
      <p:sp>
        <p:nvSpPr>
          <p:cNvPr id="4" name="ZoneTexte 3">
            <a:extLst>
              <a:ext uri="{FF2B5EF4-FFF2-40B4-BE49-F238E27FC236}">
                <a16:creationId xmlns:a16="http://schemas.microsoft.com/office/drawing/2014/main" id="{DCA2B042-8FD1-B016-F4D3-910328695425}"/>
              </a:ext>
            </a:extLst>
          </p:cNvPr>
          <p:cNvSpPr txBox="1"/>
          <p:nvPr/>
        </p:nvSpPr>
        <p:spPr>
          <a:xfrm>
            <a:off x="663191" y="467946"/>
            <a:ext cx="7860750" cy="646331"/>
          </a:xfrm>
          <a:prstGeom prst="rect">
            <a:avLst/>
          </a:prstGeom>
          <a:noFill/>
        </p:spPr>
        <p:txBody>
          <a:bodyPr wrap="square" rtlCol="0">
            <a:spAutoFit/>
          </a:bodyPr>
          <a:lstStyle/>
          <a:p>
            <a:r>
              <a:rPr lang="fr-FR" noProof="0" dirty="0">
                <a:latin typeface="Arial" panose="020B0604020202020204" pitchFamily="34" charset="0"/>
                <a:cs typeface="Arial" panose="020B0604020202020204" pitchFamily="34" charset="0"/>
              </a:rPr>
              <a:t>Collège Saint-Cœur Beaune</a:t>
            </a:r>
          </a:p>
          <a:p>
            <a:endParaRPr lang="fr-FR" noProof="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52BEBCBE-B498-66FA-EC50-A0845FB0B860}"/>
              </a:ext>
            </a:extLst>
          </p:cNvPr>
          <p:cNvSpPr txBox="1"/>
          <p:nvPr/>
        </p:nvSpPr>
        <p:spPr>
          <a:xfrm>
            <a:off x="9340443" y="469532"/>
            <a:ext cx="3319670" cy="1200329"/>
          </a:xfrm>
          <a:prstGeom prst="rect">
            <a:avLst/>
          </a:prstGeom>
          <a:noFill/>
        </p:spPr>
        <p:txBody>
          <a:bodyPr wrap="square" rtlCol="0">
            <a:spAutoFit/>
          </a:bodyPr>
          <a:lstStyle/>
          <a:p>
            <a:r>
              <a:rPr lang="fr-FR" noProof="0" dirty="0">
                <a:latin typeface="Arial" panose="020B0604020202020204" pitchFamily="34" charset="0"/>
                <a:cs typeface="Arial" panose="020B0604020202020204" pitchFamily="34" charset="0"/>
              </a:rPr>
              <a:t>MORIZOT</a:t>
            </a:r>
          </a:p>
          <a:p>
            <a:r>
              <a:rPr lang="fr-FR" noProof="0" dirty="0">
                <a:latin typeface="Arial" panose="020B0604020202020204" pitchFamily="34" charset="0"/>
                <a:cs typeface="Arial" panose="020B0604020202020204" pitchFamily="34" charset="0"/>
              </a:rPr>
              <a:t>Victoire </a:t>
            </a:r>
          </a:p>
          <a:p>
            <a:r>
              <a:rPr lang="fr-FR" noProof="0" dirty="0">
                <a:latin typeface="Arial" panose="020B0604020202020204" pitchFamily="34" charset="0"/>
                <a:cs typeface="Arial" panose="020B0604020202020204" pitchFamily="34" charset="0"/>
              </a:rPr>
              <a:t>Classe de 3ème D </a:t>
            </a:r>
          </a:p>
          <a:p>
            <a:endParaRPr lang="fr-FR" noProof="0" dirty="0"/>
          </a:p>
        </p:txBody>
      </p:sp>
      <p:sp>
        <p:nvSpPr>
          <p:cNvPr id="7" name="ZoneTexte 6">
            <a:extLst>
              <a:ext uri="{FF2B5EF4-FFF2-40B4-BE49-F238E27FC236}">
                <a16:creationId xmlns:a16="http://schemas.microsoft.com/office/drawing/2014/main" id="{85991D68-699B-0741-F537-4A946559C881}"/>
              </a:ext>
            </a:extLst>
          </p:cNvPr>
          <p:cNvSpPr txBox="1"/>
          <p:nvPr/>
        </p:nvSpPr>
        <p:spPr>
          <a:xfrm>
            <a:off x="4269278" y="2733621"/>
            <a:ext cx="10142329" cy="400110"/>
          </a:xfrm>
          <a:prstGeom prst="rect">
            <a:avLst/>
          </a:prstGeom>
          <a:noFill/>
        </p:spPr>
        <p:txBody>
          <a:bodyPr wrap="square" rtlCol="0">
            <a:spAutoFit/>
          </a:bodyPr>
          <a:lstStyle/>
          <a:p>
            <a:r>
              <a:rPr lang="fr-FR" sz="2000" noProof="0" dirty="0">
                <a:latin typeface="Arial" panose="020B0604020202020204" pitchFamily="34" charset="0"/>
                <a:cs typeface="Arial" panose="020B0604020202020204" pitchFamily="34" charset="0"/>
              </a:rPr>
              <a:t>Ecole de ski Français des Gets </a:t>
            </a:r>
          </a:p>
        </p:txBody>
      </p:sp>
      <p:sp>
        <p:nvSpPr>
          <p:cNvPr id="8" name="ZoneTexte 7">
            <a:extLst>
              <a:ext uri="{FF2B5EF4-FFF2-40B4-BE49-F238E27FC236}">
                <a16:creationId xmlns:a16="http://schemas.microsoft.com/office/drawing/2014/main" id="{7D26334D-72B6-3FFB-7F38-82B978A16061}"/>
              </a:ext>
            </a:extLst>
          </p:cNvPr>
          <p:cNvSpPr txBox="1"/>
          <p:nvPr/>
        </p:nvSpPr>
        <p:spPr>
          <a:xfrm>
            <a:off x="741276" y="5831541"/>
            <a:ext cx="10363199" cy="923330"/>
          </a:xfrm>
          <a:prstGeom prst="rect">
            <a:avLst/>
          </a:prstGeom>
          <a:noFill/>
        </p:spPr>
        <p:txBody>
          <a:bodyPr wrap="square" rtlCol="0">
            <a:spAutoFit/>
          </a:bodyPr>
          <a:lstStyle/>
          <a:p>
            <a:r>
              <a:rPr lang="fr-FR" noProof="0" dirty="0">
                <a:latin typeface="Arial" panose="020B0604020202020204" pitchFamily="34" charset="0"/>
                <a:cs typeface="Arial" panose="020B0604020202020204" pitchFamily="34" charset="0"/>
              </a:rPr>
              <a:t>Maître de stage : Monsieur HANSE Arthur</a:t>
            </a:r>
          </a:p>
          <a:p>
            <a:r>
              <a:rPr lang="fr-FR" noProof="0" dirty="0">
                <a:latin typeface="Arial" panose="020B0604020202020204" pitchFamily="34" charset="0"/>
                <a:cs typeface="Arial" panose="020B0604020202020204" pitchFamily="34" charset="0"/>
              </a:rPr>
              <a:t>Adresse : 105 route du front de neige 74260 Les Gets </a:t>
            </a:r>
          </a:p>
          <a:p>
            <a:r>
              <a:rPr lang="fr-FR" noProof="0" dirty="0">
                <a:latin typeface="Arial" panose="020B0604020202020204" pitchFamily="34" charset="0"/>
                <a:cs typeface="Arial" panose="020B0604020202020204" pitchFamily="34" charset="0"/>
              </a:rPr>
              <a:t>Dates du stage : 17 au 21 février 2025</a:t>
            </a:r>
          </a:p>
        </p:txBody>
      </p:sp>
      <p:pic>
        <p:nvPicPr>
          <p:cNvPr id="9" name="Image 8">
            <a:extLst>
              <a:ext uri="{FF2B5EF4-FFF2-40B4-BE49-F238E27FC236}">
                <a16:creationId xmlns:a16="http://schemas.microsoft.com/office/drawing/2014/main" id="{ECD685E7-8F6F-383C-E51F-8ACB50F473B6}"/>
              </a:ext>
            </a:extLst>
          </p:cNvPr>
          <p:cNvPicPr>
            <a:picLocks noChangeAspect="1"/>
          </p:cNvPicPr>
          <p:nvPr/>
        </p:nvPicPr>
        <p:blipFill>
          <a:blip r:embed="rId3"/>
          <a:stretch>
            <a:fillRect/>
          </a:stretch>
        </p:blipFill>
        <p:spPr>
          <a:xfrm>
            <a:off x="8404654" y="3742427"/>
            <a:ext cx="2699821" cy="2556275"/>
          </a:xfrm>
          <a:prstGeom prst="rect">
            <a:avLst/>
          </a:prstGeom>
        </p:spPr>
      </p:pic>
    </p:spTree>
    <p:extLst>
      <p:ext uri="{BB962C8B-B14F-4D97-AF65-F5344CB8AC3E}">
        <p14:creationId xmlns:p14="http://schemas.microsoft.com/office/powerpoint/2010/main" val="305771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B180211-155D-E54B-49D4-F31243747163}"/>
              </a:ext>
            </a:extLst>
          </p:cNvPr>
          <p:cNvSpPr>
            <a:spLocks noGrp="1"/>
          </p:cNvSpPr>
          <p:nvPr>
            <p:ph type="sldNum" sz="quarter" idx="12"/>
          </p:nvPr>
        </p:nvSpPr>
        <p:spPr/>
        <p:txBody>
          <a:bodyPr/>
          <a:lstStyle/>
          <a:p>
            <a:r>
              <a:rPr lang="fr-FR" noProof="0" dirty="0"/>
              <a:t>9</a:t>
            </a:r>
          </a:p>
        </p:txBody>
      </p:sp>
      <p:sp>
        <p:nvSpPr>
          <p:cNvPr id="3" name="ZoneTexte 2">
            <a:extLst>
              <a:ext uri="{FF2B5EF4-FFF2-40B4-BE49-F238E27FC236}">
                <a16:creationId xmlns:a16="http://schemas.microsoft.com/office/drawing/2014/main" id="{423A325F-A34F-A9A5-6FE4-6E68E332DF91}"/>
              </a:ext>
            </a:extLst>
          </p:cNvPr>
          <p:cNvSpPr txBox="1"/>
          <p:nvPr/>
        </p:nvSpPr>
        <p:spPr>
          <a:xfrm>
            <a:off x="914400" y="446156"/>
            <a:ext cx="5031409" cy="369332"/>
          </a:xfrm>
          <a:prstGeom prst="rect">
            <a:avLst/>
          </a:prstGeom>
          <a:noFill/>
        </p:spPr>
        <p:txBody>
          <a:bodyPr wrap="square" rtlCol="0">
            <a:spAutoFit/>
          </a:bodyPr>
          <a:lstStyle/>
          <a:p>
            <a:r>
              <a:rPr lang="fr-FR" u="sng" noProof="0" dirty="0">
                <a:latin typeface="Arial" panose="020B0604020202020204" pitchFamily="34" charset="0"/>
                <a:cs typeface="Arial" panose="020B0604020202020204" pitchFamily="34" charset="0"/>
              </a:rPr>
              <a:t>b. Formation </a:t>
            </a:r>
          </a:p>
        </p:txBody>
      </p:sp>
      <p:sp>
        <p:nvSpPr>
          <p:cNvPr id="4" name="ZoneTexte 3">
            <a:extLst>
              <a:ext uri="{FF2B5EF4-FFF2-40B4-BE49-F238E27FC236}">
                <a16:creationId xmlns:a16="http://schemas.microsoft.com/office/drawing/2014/main" id="{822E8BB7-AD12-6498-F476-1C97576D79E6}"/>
              </a:ext>
            </a:extLst>
          </p:cNvPr>
          <p:cNvSpPr txBox="1"/>
          <p:nvPr/>
        </p:nvSpPr>
        <p:spPr>
          <a:xfrm>
            <a:off x="733287" y="1360555"/>
            <a:ext cx="10937461" cy="3323987"/>
          </a:xfrm>
          <a:prstGeom prst="rect">
            <a:avLst/>
          </a:prstGeom>
          <a:noFill/>
        </p:spPr>
        <p:txBody>
          <a:bodyPr wrap="square" rtlCol="0">
            <a:spAutoFit/>
          </a:bodyPr>
          <a:lstStyle/>
          <a:p>
            <a:r>
              <a:rPr lang="fr-FR" sz="1400" noProof="0" dirty="0">
                <a:latin typeface="Arial" panose="020B0604020202020204" pitchFamily="34" charset="0"/>
                <a:cs typeface="Arial" panose="020B0604020202020204" pitchFamily="34" charset="0"/>
              </a:rPr>
              <a:t>Pour avoir accès au métier de moniteur de ski, il faut obtenir un diplôme d’Etat de ski-Moniteur national de ski Alpin et ses dérivés. </a:t>
            </a:r>
          </a:p>
          <a:p>
            <a:r>
              <a:rPr lang="fr-FR" sz="1400" noProof="0" dirty="0">
                <a:latin typeface="Arial" panose="020B0604020202020204" pitchFamily="34" charset="0"/>
                <a:cs typeface="Arial" panose="020B0604020202020204" pitchFamily="34" charset="0"/>
              </a:rPr>
              <a:t> Ce diplôme est délivré par l’Ecole Nationale de Ski et d’Alpinisme (ENSA) et se compose de plusieurs étapes:</a:t>
            </a:r>
          </a:p>
          <a:p>
            <a:endParaRPr lang="fr-FR" sz="1400" noProof="0" dirty="0">
              <a:latin typeface="Arial" panose="020B0604020202020204" pitchFamily="34" charset="0"/>
              <a:cs typeface="Arial" panose="020B0604020202020204" pitchFamily="34" charset="0"/>
            </a:endParaRPr>
          </a:p>
          <a:p>
            <a:r>
              <a:rPr lang="fr-FR" sz="1400" noProof="0" dirty="0">
                <a:latin typeface="Arial" panose="020B0604020202020204" pitchFamily="34" charset="0"/>
                <a:cs typeface="Arial" panose="020B0604020202020204" pitchFamily="34" charset="0"/>
              </a:rPr>
              <a:t>-Test technique: </a:t>
            </a:r>
          </a:p>
          <a:p>
            <a:r>
              <a:rPr lang="fr-FR" sz="1400" noProof="0" dirty="0">
                <a:latin typeface="Arial" panose="020B0604020202020204" pitchFamily="34" charset="0"/>
                <a:cs typeface="Arial" panose="020B0604020202020204" pitchFamily="34" charset="0"/>
              </a:rPr>
              <a:t>C’est une épreuve de slalom géant sélective. Il faut un bon niveau de ski pour réussir.</a:t>
            </a:r>
          </a:p>
          <a:p>
            <a:r>
              <a:rPr lang="fr-FR" sz="1400" noProof="0" dirty="0">
                <a:latin typeface="Arial" panose="020B0604020202020204" pitchFamily="34" charset="0"/>
                <a:cs typeface="Arial" panose="020B0604020202020204" pitchFamily="34" charset="0"/>
              </a:rPr>
              <a:t>-Cycle de formation:</a:t>
            </a:r>
          </a:p>
          <a:p>
            <a:r>
              <a:rPr lang="fr-FR" sz="1400" noProof="0" dirty="0">
                <a:latin typeface="Arial" panose="020B0604020202020204" pitchFamily="34" charset="0"/>
                <a:cs typeface="Arial" panose="020B0604020202020204" pitchFamily="34" charset="0"/>
              </a:rPr>
              <a:t>Si vous réussissez le test technique, vous entrez dans un cycle de formation comprenant:</a:t>
            </a:r>
          </a:p>
          <a:p>
            <a:endParaRPr lang="fr-FR" sz="1400" noProof="0" dirty="0">
              <a:latin typeface="Arial" panose="020B0604020202020204" pitchFamily="34" charset="0"/>
              <a:cs typeface="Arial" panose="020B0604020202020204" pitchFamily="34" charset="0"/>
            </a:endParaRPr>
          </a:p>
          <a:p>
            <a:r>
              <a:rPr lang="fr-FR" sz="1400" noProof="0" dirty="0">
                <a:latin typeface="Arial" panose="020B0604020202020204" pitchFamily="34" charset="0"/>
                <a:cs typeface="Arial" panose="020B0604020202020204" pitchFamily="34" charset="0"/>
              </a:rPr>
              <a:t>*UF1 (Unité de formation 1): premier module des bases pédagogiques.</a:t>
            </a:r>
          </a:p>
          <a:p>
            <a:r>
              <a:rPr lang="fr-FR" sz="1400" noProof="0" dirty="0">
                <a:latin typeface="Arial" panose="020B0604020202020204" pitchFamily="34" charset="0"/>
                <a:cs typeface="Arial" panose="020B0604020202020204" pitchFamily="34" charset="0"/>
              </a:rPr>
              <a:t>*Stage en Ecole de ski: sous la supervision d’un moniteur diplômé.</a:t>
            </a:r>
          </a:p>
          <a:p>
            <a:r>
              <a:rPr lang="fr-FR" sz="1400" noProof="0" dirty="0">
                <a:latin typeface="Arial" panose="020B0604020202020204" pitchFamily="34" charset="0"/>
                <a:cs typeface="Arial" panose="020B0604020202020204" pitchFamily="34" charset="0"/>
              </a:rPr>
              <a:t>*</a:t>
            </a:r>
            <a:r>
              <a:rPr lang="fr-FR" sz="1400" noProof="0" dirty="0" err="1">
                <a:latin typeface="Arial" panose="020B0604020202020204" pitchFamily="34" charset="0"/>
                <a:cs typeface="Arial" panose="020B0604020202020204" pitchFamily="34" charset="0"/>
              </a:rPr>
              <a:t>Eurotest</a:t>
            </a:r>
            <a:r>
              <a:rPr lang="fr-FR" sz="1400" noProof="0" dirty="0">
                <a:latin typeface="Arial" panose="020B0604020202020204" pitchFamily="34" charset="0"/>
                <a:cs typeface="Arial" panose="020B0604020202020204" pitchFamily="34" charset="0"/>
              </a:rPr>
              <a:t>: épreuve de slalom géant pour valider le diplôme.</a:t>
            </a:r>
          </a:p>
          <a:p>
            <a:r>
              <a:rPr lang="fr-FR" sz="1400" noProof="0" dirty="0">
                <a:latin typeface="Arial" panose="020B0604020202020204" pitchFamily="34" charset="0"/>
                <a:cs typeface="Arial" panose="020B0604020202020204" pitchFamily="34" charset="0"/>
              </a:rPr>
              <a:t>*Autres modules pédagogiques: sécurité en montagne, enseignement à différents publics...</a:t>
            </a:r>
          </a:p>
          <a:p>
            <a:endParaRPr lang="fr-FR" sz="1400" noProof="0" dirty="0">
              <a:latin typeface="Arial" panose="020B0604020202020204" pitchFamily="34" charset="0"/>
              <a:cs typeface="Arial" panose="020B0604020202020204" pitchFamily="34" charset="0"/>
            </a:endParaRPr>
          </a:p>
          <a:p>
            <a:r>
              <a:rPr lang="fr-FR" sz="1400" noProof="0" dirty="0">
                <a:latin typeface="Arial" panose="020B0604020202020204" pitchFamily="34" charset="0"/>
                <a:cs typeface="Arial" panose="020B0604020202020204" pitchFamily="34" charset="0"/>
              </a:rPr>
              <a:t>-diplôme final: après avoir validé tous les modules vous obtenez le diplôme d’Etat de moniteur de ski alpin, qui permet d’enseigner en France et en Europe. </a:t>
            </a:r>
          </a:p>
        </p:txBody>
      </p:sp>
    </p:spTree>
    <p:extLst>
      <p:ext uri="{BB962C8B-B14F-4D97-AF65-F5344CB8AC3E}">
        <p14:creationId xmlns:p14="http://schemas.microsoft.com/office/powerpoint/2010/main" val="305310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742AA-BBA7-AA94-7981-2E66318745E9}"/>
              </a:ext>
            </a:extLst>
          </p:cNvPr>
          <p:cNvSpPr>
            <a:spLocks noGrp="1"/>
          </p:cNvSpPr>
          <p:nvPr>
            <p:ph type="ctrTitle"/>
          </p:nvPr>
        </p:nvSpPr>
        <p:spPr>
          <a:xfrm>
            <a:off x="1387060" y="453093"/>
            <a:ext cx="9144000" cy="788850"/>
          </a:xfrm>
        </p:spPr>
        <p:txBody>
          <a:bodyPr>
            <a:normAutofit fontScale="90000"/>
          </a:bodyPr>
          <a:lstStyle/>
          <a:p>
            <a:r>
              <a:rPr lang="fr-FR" sz="4400" u="sng" noProof="0" dirty="0">
                <a:latin typeface="Arial" panose="020B0604020202020204" pitchFamily="34" charset="0"/>
                <a:cs typeface="Arial" panose="020B0604020202020204" pitchFamily="34" charset="0"/>
              </a:rPr>
              <a:t>V-PRESENTATION</a:t>
            </a:r>
            <a:r>
              <a:rPr lang="fr-FR" sz="4000" u="sng" noProof="0" dirty="0">
                <a:latin typeface="Arial" panose="020B0604020202020204" pitchFamily="34" charset="0"/>
                <a:cs typeface="Arial" panose="020B0604020202020204" pitchFamily="34" charset="0"/>
              </a:rPr>
              <a:t> DE LA SEMAINE DE STAGE </a:t>
            </a:r>
          </a:p>
        </p:txBody>
      </p:sp>
      <p:sp>
        <p:nvSpPr>
          <p:cNvPr id="3" name="Sous-titre 2">
            <a:extLst>
              <a:ext uri="{FF2B5EF4-FFF2-40B4-BE49-F238E27FC236}">
                <a16:creationId xmlns:a16="http://schemas.microsoft.com/office/drawing/2014/main" id="{0021FFB0-6671-3AD3-65A4-12ED81C23A01}"/>
              </a:ext>
            </a:extLst>
          </p:cNvPr>
          <p:cNvSpPr>
            <a:spLocks noGrp="1"/>
          </p:cNvSpPr>
          <p:nvPr>
            <p:ph type="subTitle" idx="1"/>
          </p:nvPr>
        </p:nvSpPr>
        <p:spPr>
          <a:xfrm>
            <a:off x="624531" y="1494993"/>
            <a:ext cx="3201310" cy="366644"/>
          </a:xfrm>
        </p:spPr>
        <p:txBody>
          <a:bodyPr>
            <a:normAutofit/>
          </a:bodyPr>
          <a:lstStyle/>
          <a:p>
            <a:r>
              <a:rPr lang="fr-FR" sz="1600" noProof="0" dirty="0">
                <a:latin typeface="Arial" panose="020B0604020202020204" pitchFamily="34" charset="0"/>
                <a:cs typeface="Arial" panose="020B0604020202020204" pitchFamily="34" charset="0"/>
              </a:rPr>
              <a:t>Description d’une journée type: </a:t>
            </a:r>
          </a:p>
        </p:txBody>
      </p:sp>
      <p:pic>
        <p:nvPicPr>
          <p:cNvPr id="7" name="Image 6" descr="Une image contenant Rectangle, carré, diagramme, texte&#10;&#10;Le contenu généré par l’IA peut être incorrect.">
            <a:extLst>
              <a:ext uri="{FF2B5EF4-FFF2-40B4-BE49-F238E27FC236}">
                <a16:creationId xmlns:a16="http://schemas.microsoft.com/office/drawing/2014/main" id="{AF4E1C9B-AB16-564F-7A14-4C6C667E3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88455" y="911844"/>
            <a:ext cx="4938687" cy="6679317"/>
          </a:xfrm>
          <a:prstGeom prst="rect">
            <a:avLst/>
          </a:prstGeom>
        </p:spPr>
      </p:pic>
      <p:sp>
        <p:nvSpPr>
          <p:cNvPr id="8" name="ZoneTexte 7">
            <a:extLst>
              <a:ext uri="{FF2B5EF4-FFF2-40B4-BE49-F238E27FC236}">
                <a16:creationId xmlns:a16="http://schemas.microsoft.com/office/drawing/2014/main" id="{12FEAD6D-D048-35C3-96B6-AD2E9AD598B6}"/>
              </a:ext>
            </a:extLst>
          </p:cNvPr>
          <p:cNvSpPr txBox="1"/>
          <p:nvPr/>
        </p:nvSpPr>
        <p:spPr>
          <a:xfrm>
            <a:off x="6897458" y="1678315"/>
            <a:ext cx="4841210" cy="5262979"/>
          </a:xfrm>
          <a:prstGeom prst="rect">
            <a:avLst/>
          </a:prstGeom>
          <a:noFill/>
        </p:spPr>
        <p:txBody>
          <a:bodyPr wrap="square" rtlCol="0">
            <a:spAutoFit/>
          </a:bodyPr>
          <a:lstStyle/>
          <a:p>
            <a:r>
              <a:rPr lang="fr-FR" sz="1400" noProof="0" dirty="0">
                <a:latin typeface="Arial" panose="020B0604020202020204" pitchFamily="34" charset="0"/>
                <a:cs typeface="Arial" panose="020B0604020202020204" pitchFamily="34" charset="0"/>
              </a:rPr>
              <a:t>Ma journée commence à 9H00, je suis à 5 min à pied de l’école de ski , j’arrive avec mon matériel (skis, chaussures, bâtons) et retrouve les moniteurs directement aux drapeaux indiquant le niveau de cours de ski.</a:t>
            </a:r>
          </a:p>
          <a:p>
            <a:r>
              <a:rPr lang="fr-FR" sz="1400" noProof="0" dirty="0">
                <a:latin typeface="Arial" panose="020B0604020202020204" pitchFamily="34" charset="0"/>
                <a:cs typeface="Arial" panose="020B0604020202020204" pitchFamily="34" charset="0"/>
              </a:rPr>
              <a:t>Quand je ne suis pas au jardin d’enfants </a:t>
            </a:r>
            <a:r>
              <a:rPr lang="fr-FR" sz="1400" dirty="0">
                <a:latin typeface="Arial" panose="020B0604020202020204" pitchFamily="34" charset="0"/>
                <a:cs typeface="Arial" panose="020B0604020202020204" pitchFamily="34" charset="0"/>
              </a:rPr>
              <a:t>à</a:t>
            </a:r>
            <a:r>
              <a:rPr lang="fr-FR" sz="1400" noProof="0" dirty="0">
                <a:latin typeface="Arial" panose="020B0604020202020204" pitchFamily="34" charset="0"/>
                <a:cs typeface="Arial" panose="020B0604020202020204" pitchFamily="34" charset="0"/>
              </a:rPr>
              <a:t> accompagner les petits, je suis les groupes de différents niveaux en ski.</a:t>
            </a:r>
          </a:p>
          <a:p>
            <a:r>
              <a:rPr lang="fr-FR" sz="1400" noProof="0" dirty="0">
                <a:latin typeface="Arial" panose="020B0604020202020204" pitchFamily="34" charset="0"/>
                <a:cs typeface="Arial" panose="020B0604020202020204" pitchFamily="34" charset="0"/>
              </a:rPr>
              <a:t>Mon rôle est d’observer et d’aider si nécessaire (remonter les enfants qui tombent, les rassurer) et comprendre comment s’organise un cours.</a:t>
            </a:r>
          </a:p>
          <a:p>
            <a:r>
              <a:rPr lang="fr-FR" sz="1400" noProof="0" dirty="0">
                <a:latin typeface="Arial" panose="020B0604020202020204" pitchFamily="34" charset="0"/>
                <a:cs typeface="Arial" panose="020B0604020202020204" pitchFamily="34" charset="0"/>
              </a:rPr>
              <a:t>Je rentre à la maison pour manger, ma pose déjeuner est entre 13H15 et 14H45. </a:t>
            </a:r>
          </a:p>
          <a:p>
            <a:r>
              <a:rPr lang="fr-FR" sz="1400" noProof="0" dirty="0">
                <a:latin typeface="Arial" panose="020B0604020202020204" pitchFamily="34" charset="0"/>
                <a:cs typeface="Arial" panose="020B0604020202020204" pitchFamily="34" charset="0"/>
              </a:rPr>
              <a:t>Je reprends à 14H45 et le cours de l’après midi débute à 15H00. </a:t>
            </a:r>
          </a:p>
          <a:p>
            <a:r>
              <a:rPr lang="fr-FR" sz="1400" noProof="0" dirty="0">
                <a:latin typeface="Arial" panose="020B0604020202020204" pitchFamily="34" charset="0"/>
                <a:cs typeface="Arial" panose="020B0604020202020204" pitchFamily="34" charset="0"/>
              </a:rPr>
              <a:t>Suivant le cours, le moniteur donne aux élèves des conseils sur la posture, la vitesse et les virages. </a:t>
            </a:r>
          </a:p>
          <a:p>
            <a:r>
              <a:rPr lang="fr-FR" sz="1400" noProof="0" dirty="0">
                <a:latin typeface="Arial" panose="020B0604020202020204" pitchFamily="34" charset="0"/>
                <a:cs typeface="Arial" panose="020B0604020202020204" pitchFamily="34" charset="0"/>
              </a:rPr>
              <a:t>Il faut savoir s’adapter à chaque élève.</a:t>
            </a:r>
          </a:p>
          <a:p>
            <a:r>
              <a:rPr lang="fr-FR" sz="1400" noProof="0" dirty="0">
                <a:latin typeface="Arial" panose="020B0604020202020204" pitchFamily="34" charset="0"/>
                <a:cs typeface="Arial" panose="020B0604020202020204" pitchFamily="34" charset="0"/>
              </a:rPr>
              <a:t>Vers 17H00 la session se termine et nous rentrons à l’école de ski où les élèves redonnent leurs dossards aux moniteurs.</a:t>
            </a:r>
          </a:p>
          <a:p>
            <a:r>
              <a:rPr lang="fr-FR" sz="1400" noProof="0" dirty="0">
                <a:latin typeface="Arial" panose="020B0604020202020204" pitchFamily="34" charset="0"/>
                <a:cs typeface="Arial" panose="020B0604020202020204" pitchFamily="34" charset="0"/>
              </a:rPr>
              <a:t> Suivant l’évolution des élèves dans la semaine, le moniteur tient au courant les parents.</a:t>
            </a:r>
          </a:p>
          <a:p>
            <a:endParaRPr lang="fr-FR" sz="1400" noProof="0" dirty="0"/>
          </a:p>
          <a:p>
            <a:endParaRPr lang="fr-FR" sz="1400" noProof="0" dirty="0"/>
          </a:p>
          <a:p>
            <a:endParaRPr lang="fr-FR" sz="1400" noProof="0" dirty="0"/>
          </a:p>
        </p:txBody>
      </p:sp>
      <p:sp>
        <p:nvSpPr>
          <p:cNvPr id="4" name="ZoneTexte 3">
            <a:extLst>
              <a:ext uri="{FF2B5EF4-FFF2-40B4-BE49-F238E27FC236}">
                <a16:creationId xmlns:a16="http://schemas.microsoft.com/office/drawing/2014/main" id="{9C64721D-BACB-23D1-9388-DA1F343D1722}"/>
              </a:ext>
            </a:extLst>
          </p:cNvPr>
          <p:cNvSpPr txBox="1"/>
          <p:nvPr/>
        </p:nvSpPr>
        <p:spPr>
          <a:xfrm>
            <a:off x="11008139" y="6383131"/>
            <a:ext cx="354584" cy="276999"/>
          </a:xfrm>
          <a:prstGeom prst="rect">
            <a:avLst/>
          </a:prstGeom>
          <a:noFill/>
        </p:spPr>
        <p:txBody>
          <a:bodyPr wrap="none" rtlCol="0">
            <a:spAutoFit/>
          </a:bodyPr>
          <a:lstStyle/>
          <a:p>
            <a:r>
              <a:rPr lang="fr-FR" sz="1200" noProof="0" dirty="0">
                <a:solidFill>
                  <a:schemeClr val="tx1">
                    <a:lumMod val="50000"/>
                    <a:lumOff val="50000"/>
                  </a:schemeClr>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308992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6742736B-1326-450B-9240-348937388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dirty="0"/>
          </a:p>
        </p:txBody>
      </p:sp>
      <p:pic>
        <p:nvPicPr>
          <p:cNvPr id="4" name="Image 3" descr="Une image contenant plein air, ciel, bâtiment, skier&#10;&#10;Le contenu généré par l’IA peut être incorrect.">
            <a:extLst>
              <a:ext uri="{FF2B5EF4-FFF2-40B4-BE49-F238E27FC236}">
                <a16:creationId xmlns:a16="http://schemas.microsoft.com/office/drawing/2014/main" id="{0FEE3530-7380-6FA0-E7B1-D573EB7A8B49}"/>
              </a:ext>
            </a:extLst>
          </p:cNvPr>
          <p:cNvPicPr>
            <a:picLocks noChangeAspect="1"/>
          </p:cNvPicPr>
          <p:nvPr/>
        </p:nvPicPr>
        <p:blipFill>
          <a:blip r:embed="rId2">
            <a:extLst>
              <a:ext uri="{28A0092B-C50C-407E-A947-70E740481C1C}">
                <a14:useLocalDpi xmlns:a14="http://schemas.microsoft.com/office/drawing/2010/main" val="0"/>
              </a:ext>
            </a:extLst>
          </a:blip>
          <a:srcRect l="21614" r="19717"/>
          <a:stretch/>
        </p:blipFill>
        <p:spPr>
          <a:xfrm rot="5400000">
            <a:off x="936689" y="90471"/>
            <a:ext cx="3339221" cy="4268712"/>
          </a:xfrm>
          <a:prstGeom prst="rect">
            <a:avLst/>
          </a:prstGeom>
        </p:spPr>
      </p:pic>
      <p:pic>
        <p:nvPicPr>
          <p:cNvPr id="8" name="Image 7" descr="Une image contenant plein air, neige, personne, habits&#10;&#10;Le contenu généré par l’IA peut être incorrect.">
            <a:extLst>
              <a:ext uri="{FF2B5EF4-FFF2-40B4-BE49-F238E27FC236}">
                <a16:creationId xmlns:a16="http://schemas.microsoft.com/office/drawing/2014/main" id="{0AA09835-5B78-51D8-A3FE-A1BE4B090E21}"/>
              </a:ext>
            </a:extLst>
          </p:cNvPr>
          <p:cNvPicPr>
            <a:picLocks noChangeAspect="1"/>
          </p:cNvPicPr>
          <p:nvPr/>
        </p:nvPicPr>
        <p:blipFill>
          <a:blip r:embed="rId3">
            <a:extLst>
              <a:ext uri="{28A0092B-C50C-407E-A947-70E740481C1C}">
                <a14:useLocalDpi xmlns:a14="http://schemas.microsoft.com/office/drawing/2010/main" val="0"/>
              </a:ext>
            </a:extLst>
          </a:blip>
          <a:srcRect t="15927" r="2" b="2542"/>
          <a:stretch/>
        </p:blipFill>
        <p:spPr>
          <a:xfrm>
            <a:off x="477507" y="4074019"/>
            <a:ext cx="2048359" cy="2226786"/>
          </a:xfrm>
          <a:prstGeom prst="rect">
            <a:avLst/>
          </a:prstGeom>
        </p:spPr>
      </p:pic>
      <p:pic>
        <p:nvPicPr>
          <p:cNvPr id="10" name="Image 9" descr="Une image contenant plein air, personne&#10;&#10;Le contenu généré par l’IA peut être incorrect.">
            <a:extLst>
              <a:ext uri="{FF2B5EF4-FFF2-40B4-BE49-F238E27FC236}">
                <a16:creationId xmlns:a16="http://schemas.microsoft.com/office/drawing/2014/main" id="{358E51B5-F4DA-9575-DF19-159DAD88C724}"/>
              </a:ext>
            </a:extLst>
          </p:cNvPr>
          <p:cNvPicPr>
            <a:picLocks noChangeAspect="1"/>
          </p:cNvPicPr>
          <p:nvPr/>
        </p:nvPicPr>
        <p:blipFill>
          <a:blip r:embed="rId4">
            <a:extLst>
              <a:ext uri="{28A0092B-C50C-407E-A947-70E740481C1C}">
                <a14:useLocalDpi xmlns:a14="http://schemas.microsoft.com/office/drawing/2010/main" val="0"/>
              </a:ext>
            </a:extLst>
          </a:blip>
          <a:srcRect r="18611" b="-6"/>
          <a:stretch/>
        </p:blipFill>
        <p:spPr>
          <a:xfrm rot="5400000">
            <a:off x="2599314" y="4159464"/>
            <a:ext cx="2228761" cy="2053923"/>
          </a:xfrm>
          <a:prstGeom prst="rect">
            <a:avLst/>
          </a:prstGeom>
        </p:spPr>
      </p:pic>
      <p:pic>
        <p:nvPicPr>
          <p:cNvPr id="12" name="Image 11" descr="Une image contenant neige, plein air, skier, transport&#10;&#10;Le contenu généré par l’IA peut être incorrect.">
            <a:extLst>
              <a:ext uri="{FF2B5EF4-FFF2-40B4-BE49-F238E27FC236}">
                <a16:creationId xmlns:a16="http://schemas.microsoft.com/office/drawing/2014/main" id="{47752495-41A8-1839-D9D2-B7B104D2D26D}"/>
              </a:ext>
            </a:extLst>
          </p:cNvPr>
          <p:cNvPicPr>
            <a:picLocks noChangeAspect="1"/>
          </p:cNvPicPr>
          <p:nvPr/>
        </p:nvPicPr>
        <p:blipFill>
          <a:blip r:embed="rId5">
            <a:extLst>
              <a:ext uri="{28A0092B-C50C-407E-A947-70E740481C1C}">
                <a14:useLocalDpi xmlns:a14="http://schemas.microsoft.com/office/drawing/2010/main" val="0"/>
              </a:ext>
            </a:extLst>
          </a:blip>
          <a:srcRect l="8678" r="27829"/>
          <a:stretch/>
        </p:blipFill>
        <p:spPr>
          <a:xfrm rot="5400000">
            <a:off x="5453825" y="34575"/>
            <a:ext cx="5745588" cy="6786873"/>
          </a:xfrm>
          <a:prstGeom prst="rect">
            <a:avLst/>
          </a:prstGeom>
        </p:spPr>
      </p:pic>
      <p:sp>
        <p:nvSpPr>
          <p:cNvPr id="2" name="Espace réservé du numéro de diapositive 1">
            <a:extLst>
              <a:ext uri="{FF2B5EF4-FFF2-40B4-BE49-F238E27FC236}">
                <a16:creationId xmlns:a16="http://schemas.microsoft.com/office/drawing/2014/main" id="{7D68F97C-458B-5E4D-153A-DA47E7026D11}"/>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fr-FR" noProof="0" dirty="0"/>
              <a:t>11</a:t>
            </a:r>
          </a:p>
        </p:txBody>
      </p:sp>
    </p:spTree>
    <p:extLst>
      <p:ext uri="{BB962C8B-B14F-4D97-AF65-F5344CB8AC3E}">
        <p14:creationId xmlns:p14="http://schemas.microsoft.com/office/powerpoint/2010/main" val="40996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7CAA5-0055-A23D-0005-539C28238F29}"/>
              </a:ext>
            </a:extLst>
          </p:cNvPr>
          <p:cNvSpPr>
            <a:spLocks noGrp="1"/>
          </p:cNvSpPr>
          <p:nvPr>
            <p:ph type="title"/>
          </p:nvPr>
        </p:nvSpPr>
        <p:spPr>
          <a:xfrm>
            <a:off x="3591339" y="233082"/>
            <a:ext cx="4409661" cy="761439"/>
          </a:xfrm>
        </p:spPr>
        <p:txBody>
          <a:bodyPr>
            <a:normAutofit/>
          </a:bodyPr>
          <a:lstStyle/>
          <a:p>
            <a:r>
              <a:rPr lang="fr-FR" sz="4000" u="sng" noProof="0" dirty="0">
                <a:latin typeface="Arial" panose="020B0604020202020204" pitchFamily="34" charset="0"/>
                <a:cs typeface="Arial" panose="020B0604020202020204" pitchFamily="34" charset="0"/>
              </a:rPr>
              <a:t>VI-CONCLUSION</a:t>
            </a:r>
          </a:p>
        </p:txBody>
      </p:sp>
      <p:sp>
        <p:nvSpPr>
          <p:cNvPr id="3" name="Espace réservé du texte 2">
            <a:extLst>
              <a:ext uri="{FF2B5EF4-FFF2-40B4-BE49-F238E27FC236}">
                <a16:creationId xmlns:a16="http://schemas.microsoft.com/office/drawing/2014/main" id="{C581952F-594E-3F29-BFEC-7BE4E965176A}"/>
              </a:ext>
            </a:extLst>
          </p:cNvPr>
          <p:cNvSpPr>
            <a:spLocks noGrp="1"/>
          </p:cNvSpPr>
          <p:nvPr>
            <p:ph type="body" idx="1"/>
          </p:nvPr>
        </p:nvSpPr>
        <p:spPr>
          <a:xfrm>
            <a:off x="904461" y="2230785"/>
            <a:ext cx="10515600" cy="245606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 stage m’a permis de mieux comprendre les exigences du métier, qui allie sport, pédagogie et passion.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Cela m’a permis </a:t>
            </a:r>
            <a:r>
              <a:rPr lang="fr-FR" sz="1400" noProof="0" dirty="0">
                <a:solidFill>
                  <a:prstClr val="black"/>
                </a:solidFill>
                <a:latin typeface="Arial" panose="020B0604020202020204" pitchFamily="34" charset="0"/>
                <a:cs typeface="Arial" panose="020B0604020202020204" pitchFamily="34" charset="0"/>
              </a:rPr>
              <a:t>de découvrir le quotidien de ceux qui travaillent en station, l’ambiance générale d’une école de ski, le rapport avec les élèves de différentes nationalités et l’environnement. </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 fut une expérience enrichissante, qui m’a donné envie d’en apprendre davantage sur les métiers liés au sport et à la montagne.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a:solidFill>
                  <a:prstClr val="black"/>
                </a:solidFill>
                <a:latin typeface="Arial" panose="020B0604020202020204" pitchFamily="34" charset="0"/>
                <a:cs typeface="Arial" panose="020B0604020202020204" pitchFamily="34" charset="0"/>
              </a:rPr>
              <a:t>A ce stade, je ne sais pas encore exactement quel métier choisir plus tard, j’ai plusieurs passions, dont la viticulture et le complément d’un métier comme moniteur de ski pourrait s’envisager en période hivernale.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À la suite de mon stage je compte poursuivre sur une seconde g</a:t>
            </a:r>
            <a:r>
              <a:rPr lang="fr-FR" sz="1400" noProof="0" dirty="0">
                <a:solidFill>
                  <a:prstClr val="black"/>
                </a:solidFill>
                <a:latin typeface="Arial" panose="020B0604020202020204" pitchFamily="34" charset="0"/>
                <a:cs typeface="Arial" panose="020B0604020202020204" pitchFamily="34" charset="0"/>
              </a:rPr>
              <a:t>énérale </a:t>
            </a:r>
            <a:r>
              <a:rPr lang="fr-FR" sz="1400" noProof="0">
                <a:solidFill>
                  <a:prstClr val="black"/>
                </a:solidFill>
                <a:latin typeface="Arial" panose="020B0604020202020204" pitchFamily="34" charset="0"/>
                <a:cs typeface="Arial" panose="020B0604020202020204" pitchFamily="34" charset="0"/>
              </a:rPr>
              <a:t>pour obtenir mon </a:t>
            </a:r>
            <a:r>
              <a:rPr lang="fr-FR" sz="1400" noProof="0" dirty="0">
                <a:solidFill>
                  <a:prstClr val="black"/>
                </a:solidFill>
                <a:latin typeface="Arial" panose="020B0604020202020204" pitchFamily="34" charset="0"/>
                <a:cs typeface="Arial" panose="020B0604020202020204" pitchFamily="34" charset="0"/>
              </a:rPr>
              <a:t>bac général.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noProof="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a:solidFill>
                  <a:prstClr val="black"/>
                </a:solidFill>
                <a:latin typeface="Arial" panose="020B0604020202020204" pitchFamily="34" charset="0"/>
                <a:cs typeface="Arial" panose="020B0604020202020204" pitchFamily="34" charset="0"/>
              </a:rPr>
              <a:t> </a:t>
            </a:r>
            <a:endParaRPr kumimoji="0" lang="fr-FR"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8E1D4644-DEBB-FC38-80B9-38901A36EE9A}"/>
              </a:ext>
            </a:extLst>
          </p:cNvPr>
          <p:cNvSpPr>
            <a:spLocks noGrp="1"/>
          </p:cNvSpPr>
          <p:nvPr>
            <p:ph type="sldNum" sz="quarter" idx="12"/>
          </p:nvPr>
        </p:nvSpPr>
        <p:spPr/>
        <p:txBody>
          <a:bodyPr/>
          <a:lstStyle/>
          <a:p>
            <a:r>
              <a:rPr lang="fr-FR" noProof="0" dirty="0"/>
              <a:t>12</a:t>
            </a:r>
          </a:p>
        </p:txBody>
      </p:sp>
    </p:spTree>
    <p:extLst>
      <p:ext uri="{BB962C8B-B14F-4D97-AF65-F5344CB8AC3E}">
        <p14:creationId xmlns:p14="http://schemas.microsoft.com/office/powerpoint/2010/main" val="140570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836D6F5-8A07-3F82-1621-AFCE76ABB3A4}"/>
              </a:ext>
            </a:extLst>
          </p:cNvPr>
          <p:cNvSpPr>
            <a:spLocks noGrp="1"/>
          </p:cNvSpPr>
          <p:nvPr>
            <p:ph type="sldNum" sz="quarter" idx="12"/>
          </p:nvPr>
        </p:nvSpPr>
        <p:spPr/>
        <p:txBody>
          <a:bodyPr/>
          <a:lstStyle/>
          <a:p>
            <a:r>
              <a:rPr lang="fr-FR" noProof="0" dirty="0"/>
              <a:t>13</a:t>
            </a:r>
          </a:p>
        </p:txBody>
      </p:sp>
      <p:pic>
        <p:nvPicPr>
          <p:cNvPr id="4" name="Image 3" descr="Une image contenant texte, capture d’écran, Police, écriture manuscrite&#10;&#10;Le contenu généré par l’IA peut être incorrect.">
            <a:extLst>
              <a:ext uri="{FF2B5EF4-FFF2-40B4-BE49-F238E27FC236}">
                <a16:creationId xmlns:a16="http://schemas.microsoft.com/office/drawing/2014/main" id="{62F286EA-BF72-14EE-A8B5-F036800DD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690" y="0"/>
            <a:ext cx="4849683" cy="6858000"/>
          </a:xfrm>
          <a:prstGeom prst="rect">
            <a:avLst/>
          </a:prstGeom>
        </p:spPr>
      </p:pic>
      <p:pic>
        <p:nvPicPr>
          <p:cNvPr id="5" name="Image 4">
            <a:extLst>
              <a:ext uri="{FF2B5EF4-FFF2-40B4-BE49-F238E27FC236}">
                <a16:creationId xmlns:a16="http://schemas.microsoft.com/office/drawing/2014/main" id="{CD5064B5-35EC-7631-43B7-98CD38EF2FAE}"/>
              </a:ext>
            </a:extLst>
          </p:cNvPr>
          <p:cNvPicPr>
            <a:picLocks noChangeAspect="1"/>
          </p:cNvPicPr>
          <p:nvPr/>
        </p:nvPicPr>
        <p:blipFill>
          <a:blip r:embed="rId3"/>
          <a:stretch>
            <a:fillRect/>
          </a:stretch>
        </p:blipFill>
        <p:spPr>
          <a:xfrm>
            <a:off x="9068407" y="3631028"/>
            <a:ext cx="2699821" cy="2556275"/>
          </a:xfrm>
          <a:prstGeom prst="rect">
            <a:avLst/>
          </a:prstGeom>
        </p:spPr>
      </p:pic>
      <p:pic>
        <p:nvPicPr>
          <p:cNvPr id="6" name="Image 5">
            <a:extLst>
              <a:ext uri="{FF2B5EF4-FFF2-40B4-BE49-F238E27FC236}">
                <a16:creationId xmlns:a16="http://schemas.microsoft.com/office/drawing/2014/main" id="{AE8FC943-B2B7-86A2-ECE7-3DC5A30B2FAE}"/>
              </a:ext>
            </a:extLst>
          </p:cNvPr>
          <p:cNvPicPr>
            <a:picLocks noChangeAspect="1"/>
          </p:cNvPicPr>
          <p:nvPr/>
        </p:nvPicPr>
        <p:blipFill>
          <a:blip r:embed="rId3"/>
          <a:stretch>
            <a:fillRect/>
          </a:stretch>
        </p:blipFill>
        <p:spPr>
          <a:xfrm>
            <a:off x="448136" y="255793"/>
            <a:ext cx="2699821" cy="2556275"/>
          </a:xfrm>
          <a:prstGeom prst="rect">
            <a:avLst/>
          </a:prstGeom>
        </p:spPr>
      </p:pic>
    </p:spTree>
    <p:extLst>
      <p:ext uri="{BB962C8B-B14F-4D97-AF65-F5344CB8AC3E}">
        <p14:creationId xmlns:p14="http://schemas.microsoft.com/office/powerpoint/2010/main" val="79792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896CB2-5CD3-8C94-D4CA-691055CAB5F5}"/>
              </a:ext>
            </a:extLst>
          </p:cNvPr>
          <p:cNvSpPr>
            <a:spLocks noGrp="1"/>
          </p:cNvSpPr>
          <p:nvPr>
            <p:ph type="sldNum" sz="quarter" idx="12"/>
          </p:nvPr>
        </p:nvSpPr>
        <p:spPr/>
        <p:txBody>
          <a:bodyPr/>
          <a:lstStyle/>
          <a:p>
            <a:r>
              <a:rPr lang="fr-FR" dirty="0"/>
              <a:t>14</a:t>
            </a:r>
          </a:p>
        </p:txBody>
      </p:sp>
      <p:sp>
        <p:nvSpPr>
          <p:cNvPr id="4" name="ZoneTexte 3">
            <a:extLst>
              <a:ext uri="{FF2B5EF4-FFF2-40B4-BE49-F238E27FC236}">
                <a16:creationId xmlns:a16="http://schemas.microsoft.com/office/drawing/2014/main" id="{F7631274-D6C0-F802-9D3D-FAACD7385F13}"/>
              </a:ext>
            </a:extLst>
          </p:cNvPr>
          <p:cNvSpPr txBox="1"/>
          <p:nvPr/>
        </p:nvSpPr>
        <p:spPr>
          <a:xfrm>
            <a:off x="588327" y="3003968"/>
            <a:ext cx="3853708" cy="369332"/>
          </a:xfrm>
          <a:prstGeom prst="rect">
            <a:avLst/>
          </a:prstGeom>
          <a:noFill/>
        </p:spPr>
        <p:txBody>
          <a:bodyPr wrap="square">
            <a:spAutoFit/>
          </a:bodyPr>
          <a:lstStyle/>
          <a:p>
            <a:r>
              <a:rPr lang="fr-FR" sz="1800" u="sng" kern="1200" noProof="0" dirty="0">
                <a:solidFill>
                  <a:schemeClr val="bg1"/>
                </a:solidFill>
                <a:latin typeface="Arial" panose="020B0604020202020204" pitchFamily="34" charset="0"/>
                <a:cs typeface="Arial" panose="020B0604020202020204" pitchFamily="34" charset="0"/>
              </a:rPr>
              <a:t>VII-REMERCIEMENTS</a:t>
            </a:r>
            <a:endParaRPr lang="fr-FR" noProof="0" dirty="0"/>
          </a:p>
        </p:txBody>
      </p:sp>
      <p:sp>
        <p:nvSpPr>
          <p:cNvPr id="6" name="ZoneTexte 5">
            <a:extLst>
              <a:ext uri="{FF2B5EF4-FFF2-40B4-BE49-F238E27FC236}">
                <a16:creationId xmlns:a16="http://schemas.microsoft.com/office/drawing/2014/main" id="{85EE437A-E76C-F12B-FF79-5976AD36D59F}"/>
              </a:ext>
            </a:extLst>
          </p:cNvPr>
          <p:cNvSpPr txBox="1"/>
          <p:nvPr/>
        </p:nvSpPr>
        <p:spPr>
          <a:xfrm>
            <a:off x="6541862" y="1707102"/>
            <a:ext cx="5096504" cy="3970318"/>
          </a:xfrm>
          <a:prstGeom prst="rect">
            <a:avLst/>
          </a:prstGeom>
          <a:noFill/>
        </p:spPr>
        <p:txBody>
          <a:bodyPr wrap="square" rtlCol="0">
            <a:spAutoFit/>
          </a:bodyPr>
          <a:lstStyle/>
          <a:p>
            <a:r>
              <a:rPr lang="fr-FR" sz="1400" noProof="0" dirty="0">
                <a:solidFill>
                  <a:schemeClr val="tx1"/>
                </a:solidFill>
                <a:latin typeface="Arial" panose="020B0604020202020204" pitchFamily="34" charset="0"/>
                <a:cs typeface="Arial" panose="020B0604020202020204" pitchFamily="34" charset="0"/>
              </a:rPr>
              <a:t>A</a:t>
            </a:r>
            <a:r>
              <a:rPr lang="fr-FR" sz="1400" kern="1200" noProof="0" dirty="0">
                <a:solidFill>
                  <a:schemeClr val="tx1"/>
                </a:solidFill>
                <a:latin typeface="Arial" panose="020B0604020202020204" pitchFamily="34" charset="0"/>
                <a:cs typeface="Arial" panose="020B0604020202020204" pitchFamily="34" charset="0"/>
              </a:rPr>
              <a:t> l’attention de monsieur Arthur HANSE et de son équipe,</a:t>
            </a:r>
          </a:p>
          <a:p>
            <a:r>
              <a:rPr lang="fr-FR" sz="1400" kern="1200" noProof="0" dirty="0">
                <a:solidFill>
                  <a:schemeClr val="tx1"/>
                </a:solidFill>
                <a:latin typeface="Arial" panose="020B0604020202020204" pitchFamily="34" charset="0"/>
                <a:cs typeface="Arial" panose="020B0604020202020204" pitchFamily="34" charset="0"/>
              </a:rPr>
              <a:t> </a:t>
            </a:r>
          </a:p>
          <a:p>
            <a:r>
              <a:rPr lang="fr-FR" sz="1400" kern="1200" noProof="0" dirty="0">
                <a:solidFill>
                  <a:schemeClr val="tx1"/>
                </a:solidFill>
                <a:latin typeface="Arial" panose="020B0604020202020204" pitchFamily="34" charset="0"/>
                <a:cs typeface="Arial" panose="020B0604020202020204" pitchFamily="34" charset="0"/>
              </a:rPr>
              <a:t>Je tiens à vous remercier de m’avoir accueillie pour mon stage de 3ème au sein de votre école, cela m’a permis de découvrir le métier de moniteur de ski. </a:t>
            </a:r>
          </a:p>
          <a:p>
            <a:r>
              <a:rPr lang="fr-FR" sz="1400" kern="1200" noProof="0" dirty="0">
                <a:solidFill>
                  <a:schemeClr val="tx1"/>
                </a:solidFill>
                <a:latin typeface="Arial" panose="020B0604020202020204" pitchFamily="34" charset="0"/>
                <a:cs typeface="Arial" panose="020B0604020202020204" pitchFamily="34" charset="0"/>
              </a:rPr>
              <a:t>Merci également à l’ensemble de l’équipe et aux moniteurs qui m’ont supervisée durant mon stage. J’ai beaucoup apprécié l’ambiance. </a:t>
            </a:r>
          </a:p>
          <a:p>
            <a:r>
              <a:rPr lang="fr-FR" sz="1400" kern="1200" noProof="0" dirty="0">
                <a:solidFill>
                  <a:schemeClr val="tx1"/>
                </a:solidFill>
                <a:latin typeface="Arial" panose="020B0604020202020204" pitchFamily="34" charset="0"/>
                <a:cs typeface="Arial" panose="020B0604020202020204" pitchFamily="34" charset="0"/>
              </a:rPr>
              <a:t>Ce stage a été une expérience enrichissante, j’ai découvert le fonctionnement d’une école de ski, le relationnel avec les gens et l’encadrement des élèves.</a:t>
            </a:r>
          </a:p>
          <a:p>
            <a:r>
              <a:rPr lang="fr-FR" sz="1400" kern="1200" noProof="0" dirty="0">
                <a:solidFill>
                  <a:schemeClr val="tx1"/>
                </a:solidFill>
                <a:latin typeface="Arial" panose="020B0604020202020204" pitchFamily="34" charset="0"/>
                <a:cs typeface="Arial" panose="020B0604020202020204" pitchFamily="34" charset="0"/>
              </a:rPr>
              <a:t>Cela a été une belle expérience humaine et cela a renforcé mon intérêt pour le métier de moniteur de ski. </a:t>
            </a:r>
          </a:p>
          <a:p>
            <a:endParaRPr lang="fr-FR" sz="1400" kern="1200" noProof="0" dirty="0">
              <a:solidFill>
                <a:schemeClr val="tx1"/>
              </a:solidFill>
              <a:latin typeface="Arial" panose="020B0604020202020204" pitchFamily="34" charset="0"/>
              <a:cs typeface="Arial" panose="020B0604020202020204" pitchFamily="34" charset="0"/>
            </a:endParaRPr>
          </a:p>
          <a:p>
            <a:r>
              <a:rPr lang="fr-FR" sz="1400" kern="1200" noProof="0" dirty="0">
                <a:solidFill>
                  <a:schemeClr val="tx1"/>
                </a:solidFill>
                <a:latin typeface="Arial" panose="020B0604020202020204" pitchFamily="34" charset="0"/>
                <a:cs typeface="Arial" panose="020B0604020202020204" pitchFamily="34" charset="0"/>
              </a:rPr>
              <a:t>Encore merci pour votre accueil et votre gentillesse.</a:t>
            </a:r>
          </a:p>
          <a:p>
            <a:endParaRPr lang="fr-FR" sz="1400" kern="1200" noProof="0" dirty="0">
              <a:solidFill>
                <a:schemeClr val="tx1"/>
              </a:solidFill>
              <a:latin typeface="Arial" panose="020B0604020202020204" pitchFamily="34" charset="0"/>
              <a:cs typeface="Arial" panose="020B0604020202020204" pitchFamily="34" charset="0"/>
            </a:endParaRPr>
          </a:p>
          <a:p>
            <a:r>
              <a:rPr lang="fr-FR" sz="1400" kern="1200" noProof="0" dirty="0">
                <a:solidFill>
                  <a:schemeClr val="tx1"/>
                </a:solidFill>
                <a:latin typeface="Arial" panose="020B0604020202020204" pitchFamily="34" charset="0"/>
                <a:cs typeface="Arial" panose="020B0604020202020204" pitchFamily="34" charset="0"/>
              </a:rPr>
              <a:t>Sportivement,</a:t>
            </a:r>
          </a:p>
          <a:p>
            <a:r>
              <a:rPr lang="fr-FR" sz="1400" kern="1200" noProof="0" dirty="0">
                <a:solidFill>
                  <a:schemeClr val="tx1"/>
                </a:solidFill>
                <a:latin typeface="Arial" panose="020B0604020202020204" pitchFamily="34" charset="0"/>
                <a:cs typeface="Arial" panose="020B0604020202020204" pitchFamily="34" charset="0"/>
              </a:rPr>
              <a:t>Victoire </a:t>
            </a:r>
            <a:r>
              <a:rPr lang="fr-FR" sz="1400" kern="1200" noProof="0" dirty="0" err="1">
                <a:solidFill>
                  <a:schemeClr val="tx1"/>
                </a:solidFill>
                <a:latin typeface="Arial" panose="020B0604020202020204" pitchFamily="34" charset="0"/>
                <a:cs typeface="Arial" panose="020B0604020202020204" pitchFamily="34" charset="0"/>
              </a:rPr>
              <a:t>Morizot</a:t>
            </a:r>
            <a:endParaRPr lang="fr-FR" sz="1400" noProof="0" dirty="0"/>
          </a:p>
        </p:txBody>
      </p:sp>
      <p:sp>
        <p:nvSpPr>
          <p:cNvPr id="7" name="ZoneTexte 6">
            <a:extLst>
              <a:ext uri="{FF2B5EF4-FFF2-40B4-BE49-F238E27FC236}">
                <a16:creationId xmlns:a16="http://schemas.microsoft.com/office/drawing/2014/main" id="{6E2B60A0-1701-E552-D58B-E12C6D365B71}"/>
              </a:ext>
            </a:extLst>
          </p:cNvPr>
          <p:cNvSpPr txBox="1"/>
          <p:nvPr/>
        </p:nvSpPr>
        <p:spPr>
          <a:xfrm>
            <a:off x="375972" y="255289"/>
            <a:ext cx="5918071" cy="369332"/>
          </a:xfrm>
          <a:prstGeom prst="rect">
            <a:avLst/>
          </a:prstGeom>
          <a:noFill/>
        </p:spPr>
        <p:txBody>
          <a:bodyPr wrap="square" rtlCol="0">
            <a:spAutoFit/>
          </a:bodyPr>
          <a:lstStyle/>
          <a:p>
            <a:r>
              <a:rPr lang="fr-FR" sz="1800" u="sng" kern="1200" noProof="0" dirty="0">
                <a:solidFill>
                  <a:schemeClr val="bg1"/>
                </a:solidFill>
                <a:latin typeface="Arial" panose="020B0604020202020204" pitchFamily="34" charset="0"/>
                <a:cs typeface="Arial" panose="020B0604020202020204" pitchFamily="34" charset="0"/>
              </a:rPr>
              <a:t>VII-RVII-REMERCIEMENTSEMERCIEMENTS</a:t>
            </a:r>
            <a:endParaRPr lang="fr-FR" noProof="0" dirty="0"/>
          </a:p>
        </p:txBody>
      </p:sp>
      <p:sp>
        <p:nvSpPr>
          <p:cNvPr id="8" name="ZoneTexte 7">
            <a:extLst>
              <a:ext uri="{FF2B5EF4-FFF2-40B4-BE49-F238E27FC236}">
                <a16:creationId xmlns:a16="http://schemas.microsoft.com/office/drawing/2014/main" id="{5E592741-2345-A9AE-ED84-8378BF9368CA}"/>
              </a:ext>
            </a:extLst>
          </p:cNvPr>
          <p:cNvSpPr txBox="1"/>
          <p:nvPr/>
        </p:nvSpPr>
        <p:spPr>
          <a:xfrm>
            <a:off x="0" y="28069"/>
            <a:ext cx="5829300" cy="6801862"/>
          </a:xfrm>
          <a:prstGeom prst="rect">
            <a:avLst/>
          </a:prstGeom>
          <a:solidFill>
            <a:schemeClr val="accent1"/>
          </a:solidFill>
        </p:spPr>
        <p:txBody>
          <a:bodyPr wrap="square" rtlCol="0">
            <a:spAutoFit/>
          </a:bodyPr>
          <a:lstStyle/>
          <a:p>
            <a:pPr algn="ctr"/>
            <a:endParaRPr lang="fr-FR" sz="1800" u="sng" kern="1200" noProof="0" dirty="0">
              <a:solidFill>
                <a:schemeClr val="bg1"/>
              </a:solidFill>
              <a:latin typeface="Arial" panose="020B0604020202020204" pitchFamily="34" charset="0"/>
              <a:cs typeface="Arial" panose="020B0604020202020204" pitchFamily="34" charset="0"/>
            </a:endParaRPr>
          </a:p>
          <a:p>
            <a:pPr algn="ctr"/>
            <a:endParaRPr lang="fr-FR" sz="1800" u="sng" kern="1200" noProof="0" dirty="0">
              <a:solidFill>
                <a:schemeClr val="bg1"/>
              </a:solidFill>
              <a:latin typeface="Arial" panose="020B0604020202020204" pitchFamily="34" charset="0"/>
              <a:cs typeface="Arial" panose="020B0604020202020204" pitchFamily="34" charset="0"/>
            </a:endParaRPr>
          </a:p>
          <a:p>
            <a:pPr algn="ctr"/>
            <a:endParaRPr lang="fr-FR" u="sng" noProof="0" dirty="0">
              <a:solidFill>
                <a:schemeClr val="bg1"/>
              </a:solidFill>
              <a:latin typeface="Arial" panose="020B0604020202020204" pitchFamily="34" charset="0"/>
              <a:cs typeface="Arial" panose="020B0604020202020204" pitchFamily="34" charset="0"/>
            </a:endParaRPr>
          </a:p>
          <a:p>
            <a:pPr algn="ctr"/>
            <a:endParaRPr lang="fr-FR" sz="1800" u="sng" kern="1200" noProof="0" dirty="0">
              <a:solidFill>
                <a:schemeClr val="bg1"/>
              </a:solidFill>
              <a:latin typeface="Arial" panose="020B0604020202020204" pitchFamily="34" charset="0"/>
              <a:cs typeface="Arial" panose="020B0604020202020204" pitchFamily="34" charset="0"/>
            </a:endParaRPr>
          </a:p>
          <a:p>
            <a:pPr algn="ctr"/>
            <a:endParaRPr lang="fr-FR" sz="1800" u="sng" kern="1200" noProof="0" dirty="0">
              <a:solidFill>
                <a:schemeClr val="bg1"/>
              </a:solidFill>
              <a:latin typeface="Arial" panose="020B0604020202020204" pitchFamily="34" charset="0"/>
              <a:cs typeface="Arial" panose="020B0604020202020204" pitchFamily="34" charset="0"/>
            </a:endParaRPr>
          </a:p>
          <a:p>
            <a:pPr algn="ctr"/>
            <a:endParaRPr lang="fr-FR" u="sng" noProof="0" dirty="0">
              <a:solidFill>
                <a:schemeClr val="bg1"/>
              </a:solidFill>
              <a:latin typeface="Arial" panose="020B0604020202020204" pitchFamily="34" charset="0"/>
              <a:cs typeface="Arial" panose="020B0604020202020204" pitchFamily="34" charset="0"/>
            </a:endParaRPr>
          </a:p>
          <a:p>
            <a:pPr algn="ctr"/>
            <a:endParaRPr lang="fr-FR" sz="1800" u="sng" kern="1200" noProof="0" dirty="0">
              <a:solidFill>
                <a:schemeClr val="bg1"/>
              </a:solidFill>
              <a:latin typeface="Arial" panose="020B0604020202020204" pitchFamily="34" charset="0"/>
              <a:cs typeface="Arial" panose="020B0604020202020204" pitchFamily="34" charset="0"/>
            </a:endParaRPr>
          </a:p>
          <a:p>
            <a:pPr algn="ctr"/>
            <a:endParaRPr lang="fr-FR" u="sng" noProof="0" dirty="0">
              <a:solidFill>
                <a:schemeClr val="bg1"/>
              </a:solidFill>
              <a:latin typeface="Arial" panose="020B0604020202020204" pitchFamily="34" charset="0"/>
              <a:cs typeface="Arial" panose="020B0604020202020204" pitchFamily="34" charset="0"/>
            </a:endParaRPr>
          </a:p>
          <a:p>
            <a:pPr algn="ctr"/>
            <a:endParaRPr lang="fr-FR" sz="1800" u="sng" kern="1200" noProof="0" dirty="0">
              <a:solidFill>
                <a:schemeClr val="bg1"/>
              </a:solidFill>
              <a:latin typeface="Arial" panose="020B0604020202020204" pitchFamily="34" charset="0"/>
              <a:cs typeface="Arial" panose="020B0604020202020204" pitchFamily="34" charset="0"/>
            </a:endParaRPr>
          </a:p>
          <a:p>
            <a:pPr algn="ctr"/>
            <a:endParaRPr lang="fr-FR" u="sng" noProof="0" dirty="0">
              <a:solidFill>
                <a:schemeClr val="bg1"/>
              </a:solidFill>
              <a:latin typeface="Arial" panose="020B0604020202020204" pitchFamily="34" charset="0"/>
              <a:cs typeface="Arial" panose="020B0604020202020204" pitchFamily="34" charset="0"/>
            </a:endParaRPr>
          </a:p>
          <a:p>
            <a:pPr algn="ctr"/>
            <a:endParaRPr lang="fr-FR" sz="1800" u="sng" kern="1200" noProof="0" dirty="0">
              <a:solidFill>
                <a:schemeClr val="bg1"/>
              </a:solidFill>
              <a:latin typeface="Arial" panose="020B0604020202020204" pitchFamily="34" charset="0"/>
              <a:cs typeface="Arial" panose="020B0604020202020204" pitchFamily="34" charset="0"/>
            </a:endParaRPr>
          </a:p>
          <a:p>
            <a:pPr algn="ctr"/>
            <a:endParaRPr lang="fr-FR" u="sng" noProof="0" dirty="0">
              <a:solidFill>
                <a:schemeClr val="bg1"/>
              </a:solidFill>
              <a:latin typeface="Arial" panose="020B0604020202020204" pitchFamily="34" charset="0"/>
              <a:cs typeface="Arial" panose="020B0604020202020204" pitchFamily="34" charset="0"/>
            </a:endParaRPr>
          </a:p>
          <a:p>
            <a:pPr algn="ctr"/>
            <a:r>
              <a:rPr lang="fr-FR" sz="4000" u="sng" kern="1200" noProof="0" dirty="0">
                <a:solidFill>
                  <a:schemeClr val="bg1"/>
                </a:solidFill>
                <a:latin typeface="Arial" panose="020B0604020202020204" pitchFamily="34" charset="0"/>
                <a:cs typeface="Arial" panose="020B0604020202020204" pitchFamily="34" charset="0"/>
              </a:rPr>
              <a:t>VII-REMERCIEMENTS</a:t>
            </a:r>
          </a:p>
          <a:p>
            <a:endParaRPr lang="fr-FR" u="sng" noProof="0" dirty="0">
              <a:solidFill>
                <a:schemeClr val="bg1"/>
              </a:solidFill>
              <a:latin typeface="Arial" panose="020B0604020202020204" pitchFamily="34" charset="0"/>
              <a:cs typeface="Arial" panose="020B0604020202020204" pitchFamily="34" charset="0"/>
            </a:endParaRPr>
          </a:p>
          <a:p>
            <a:endParaRPr lang="fr-FR" sz="1200" u="sng" noProof="0" dirty="0">
              <a:solidFill>
                <a:schemeClr val="bg1"/>
              </a:solidFill>
              <a:latin typeface="Arial" panose="020B0604020202020204" pitchFamily="34" charset="0"/>
              <a:cs typeface="Arial" panose="020B0604020202020204" pitchFamily="34" charset="0"/>
            </a:endParaRPr>
          </a:p>
          <a:p>
            <a:endParaRPr lang="fr-FR" sz="1200" u="sng" noProof="0" dirty="0">
              <a:solidFill>
                <a:schemeClr val="bg1"/>
              </a:solidFill>
              <a:latin typeface="Arial" panose="020B0604020202020204" pitchFamily="34" charset="0"/>
              <a:cs typeface="Arial" panose="020B0604020202020204" pitchFamily="34" charset="0"/>
            </a:endParaRPr>
          </a:p>
          <a:p>
            <a:endParaRPr lang="fr-FR" sz="1200" u="sng" noProof="0" dirty="0">
              <a:solidFill>
                <a:schemeClr val="bg1"/>
              </a:solidFill>
              <a:latin typeface="Arial" panose="020B0604020202020204" pitchFamily="34" charset="0"/>
              <a:cs typeface="Arial" panose="020B0604020202020204" pitchFamily="34" charset="0"/>
            </a:endParaRPr>
          </a:p>
          <a:p>
            <a:endParaRPr lang="fr-FR" u="sng" noProof="0" dirty="0">
              <a:solidFill>
                <a:schemeClr val="bg1"/>
              </a:solidFill>
              <a:latin typeface="Arial" panose="020B0604020202020204" pitchFamily="34" charset="0"/>
              <a:cs typeface="Arial" panose="020B0604020202020204" pitchFamily="34" charset="0"/>
            </a:endParaRPr>
          </a:p>
          <a:p>
            <a:endParaRPr lang="fr-FR" u="sng" noProof="0" dirty="0">
              <a:solidFill>
                <a:schemeClr val="bg1"/>
              </a:solidFill>
              <a:latin typeface="Arial" panose="020B0604020202020204" pitchFamily="34" charset="0"/>
              <a:cs typeface="Arial" panose="020B0604020202020204" pitchFamily="34" charset="0"/>
            </a:endParaRPr>
          </a:p>
          <a:p>
            <a:endParaRPr lang="fr-FR" u="sng" noProof="0" dirty="0">
              <a:solidFill>
                <a:schemeClr val="bg1"/>
              </a:solidFill>
              <a:latin typeface="Arial" panose="020B0604020202020204" pitchFamily="34" charset="0"/>
              <a:cs typeface="Arial" panose="020B0604020202020204" pitchFamily="34" charset="0"/>
            </a:endParaRPr>
          </a:p>
          <a:p>
            <a:endParaRPr lang="fr-FR" u="sng" noProof="0" dirty="0">
              <a:solidFill>
                <a:schemeClr val="bg1"/>
              </a:solidFill>
              <a:latin typeface="Arial" panose="020B0604020202020204" pitchFamily="34" charset="0"/>
              <a:cs typeface="Arial" panose="020B0604020202020204" pitchFamily="34" charset="0"/>
            </a:endParaRPr>
          </a:p>
          <a:p>
            <a:endParaRPr lang="fr-FR" u="sng" noProof="0" dirty="0">
              <a:solidFill>
                <a:schemeClr val="bg1"/>
              </a:solidFill>
              <a:latin typeface="Arial" panose="020B0604020202020204" pitchFamily="34" charset="0"/>
              <a:cs typeface="Arial" panose="020B0604020202020204" pitchFamily="34" charset="0"/>
            </a:endParaRPr>
          </a:p>
          <a:p>
            <a:endParaRPr lang="fr-FR" u="sng" noProof="0" dirty="0">
              <a:solidFill>
                <a:schemeClr val="bg1"/>
              </a:solidFill>
              <a:latin typeface="Arial" panose="020B0604020202020204" pitchFamily="34" charset="0"/>
              <a:cs typeface="Arial" panose="020B0604020202020204" pitchFamily="34" charset="0"/>
            </a:endParaRPr>
          </a:p>
          <a:p>
            <a:endParaRPr lang="fr-FR" noProof="0" dirty="0"/>
          </a:p>
        </p:txBody>
      </p:sp>
    </p:spTree>
    <p:extLst>
      <p:ext uri="{BB962C8B-B14F-4D97-AF65-F5344CB8AC3E}">
        <p14:creationId xmlns:p14="http://schemas.microsoft.com/office/powerpoint/2010/main" val="204605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noProof="0"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 name="Titre 1">
            <a:extLst>
              <a:ext uri="{FF2B5EF4-FFF2-40B4-BE49-F238E27FC236}">
                <a16:creationId xmlns:a16="http://schemas.microsoft.com/office/drawing/2014/main" id="{691ECC8E-42AE-225F-E10C-FE9885305986}"/>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fr-FR" sz="4000" u="sng" kern="1200" noProof="0" dirty="0">
                <a:solidFill>
                  <a:srgbClr val="FFFFFF"/>
                </a:solidFill>
                <a:latin typeface="Arial" panose="020B0604020202020204" pitchFamily="34" charset="0"/>
                <a:cs typeface="Arial" panose="020B0604020202020204" pitchFamily="34" charset="0"/>
              </a:rPr>
              <a:t>SOMMAIRE</a:t>
            </a:r>
          </a:p>
        </p:txBody>
      </p:sp>
      <p:sp>
        <p:nvSpPr>
          <p:cNvPr id="3" name="Sous-titre 2">
            <a:extLst>
              <a:ext uri="{FF2B5EF4-FFF2-40B4-BE49-F238E27FC236}">
                <a16:creationId xmlns:a16="http://schemas.microsoft.com/office/drawing/2014/main" id="{E1A65EEE-B72A-1C83-0308-CB6D7BA207E2}"/>
              </a:ext>
            </a:extLst>
          </p:cNvPr>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r>
              <a:rPr lang="fr-FR" sz="2000" u="sng" noProof="0" dirty="0"/>
              <a:t>I- Introduction</a:t>
            </a:r>
          </a:p>
          <a:p>
            <a:pPr indent="-228600" algn="l">
              <a:buFont typeface="Arial" panose="020B0604020202020204" pitchFamily="34" charset="0"/>
              <a:buChar char="•"/>
            </a:pPr>
            <a:r>
              <a:rPr lang="fr-FR" sz="2000" u="sng" noProof="0" dirty="0">
                <a:latin typeface="Arial" panose="020B0604020202020204" pitchFamily="34" charset="0"/>
                <a:cs typeface="Arial" panose="020B0604020202020204" pitchFamily="34" charset="0"/>
              </a:rPr>
              <a:t>II-Présentation de l’Entreprise </a:t>
            </a:r>
          </a:p>
          <a:p>
            <a:pPr indent="-228600" algn="l">
              <a:buFont typeface="Arial" panose="020B0604020202020204" pitchFamily="34" charset="0"/>
              <a:buChar char="•"/>
            </a:pPr>
            <a:r>
              <a:rPr lang="fr-FR" sz="2000" noProof="0" dirty="0">
                <a:latin typeface="Arial" panose="020B0604020202020204" pitchFamily="34" charset="0"/>
                <a:cs typeface="Arial" panose="020B0604020202020204" pitchFamily="34" charset="0"/>
              </a:rPr>
              <a:t>        a. Généralités </a:t>
            </a:r>
          </a:p>
          <a:p>
            <a:pPr indent="-228600" algn="l">
              <a:buFont typeface="Arial" panose="020B0604020202020204" pitchFamily="34" charset="0"/>
              <a:buChar char="•"/>
            </a:pPr>
            <a:r>
              <a:rPr lang="fr-FR" sz="2000" noProof="0" dirty="0">
                <a:latin typeface="Arial" panose="020B0604020202020204" pitchFamily="34" charset="0"/>
                <a:cs typeface="Arial" panose="020B0604020202020204" pitchFamily="34" charset="0"/>
              </a:rPr>
              <a:t>        b. Implantation de l’entreprise</a:t>
            </a:r>
          </a:p>
          <a:p>
            <a:pPr indent="-228600" algn="l">
              <a:buFont typeface="Arial" panose="020B0604020202020204" pitchFamily="34" charset="0"/>
              <a:buChar char="•"/>
            </a:pPr>
            <a:r>
              <a:rPr lang="fr-FR" sz="2000" u="sng" noProof="0" dirty="0">
                <a:latin typeface="Arial" panose="020B0604020202020204" pitchFamily="34" charset="0"/>
                <a:cs typeface="Arial" panose="020B0604020202020204" pitchFamily="34" charset="0"/>
              </a:rPr>
              <a:t>III-Fonctionnement de l’Entreprise </a:t>
            </a:r>
          </a:p>
          <a:p>
            <a:pPr indent="-228600" algn="l">
              <a:buFont typeface="Arial" panose="020B0604020202020204" pitchFamily="34" charset="0"/>
              <a:buChar char="•"/>
            </a:pPr>
            <a:r>
              <a:rPr lang="fr-FR" sz="2000" noProof="0" dirty="0">
                <a:latin typeface="Arial" panose="020B0604020202020204" pitchFamily="34" charset="0"/>
                <a:cs typeface="Arial" panose="020B0604020202020204" pitchFamily="34" charset="0"/>
              </a:rPr>
              <a:t>         a. Organisation </a:t>
            </a:r>
          </a:p>
          <a:p>
            <a:pPr indent="-228600" algn="l">
              <a:buFont typeface="Arial" panose="020B0604020202020204" pitchFamily="34" charset="0"/>
              <a:buChar char="•"/>
            </a:pPr>
            <a:r>
              <a:rPr lang="fr-FR" sz="2000" noProof="0" dirty="0">
                <a:latin typeface="Arial" panose="020B0604020202020204" pitchFamily="34" charset="0"/>
                <a:cs typeface="Arial" panose="020B0604020202020204" pitchFamily="34" charset="0"/>
              </a:rPr>
              <a:t>         b. Activité de l’entreprise </a:t>
            </a:r>
          </a:p>
          <a:p>
            <a:pPr indent="-228600" algn="l">
              <a:buFont typeface="Arial" panose="020B0604020202020204" pitchFamily="34" charset="0"/>
              <a:buChar char="•"/>
            </a:pPr>
            <a:r>
              <a:rPr lang="fr-FR" sz="2000" u="sng" noProof="0" dirty="0">
                <a:latin typeface="Arial" panose="020B0604020202020204" pitchFamily="34" charset="0"/>
                <a:cs typeface="Arial" panose="020B0604020202020204" pitchFamily="34" charset="0"/>
              </a:rPr>
              <a:t>IV-Profession observée </a:t>
            </a:r>
          </a:p>
          <a:p>
            <a:pPr indent="-228600" algn="l">
              <a:buFont typeface="Arial" panose="020B0604020202020204" pitchFamily="34" charset="0"/>
              <a:buChar char="•"/>
            </a:pPr>
            <a:r>
              <a:rPr lang="fr-FR" sz="2000" noProof="0" dirty="0">
                <a:latin typeface="Arial" panose="020B0604020202020204" pitchFamily="34" charset="0"/>
                <a:cs typeface="Arial" panose="020B0604020202020204" pitchFamily="34" charset="0"/>
              </a:rPr>
              <a:t>         a. Description </a:t>
            </a:r>
          </a:p>
          <a:p>
            <a:pPr indent="-228600" algn="l">
              <a:buFont typeface="Arial" panose="020B0604020202020204" pitchFamily="34" charset="0"/>
              <a:buChar char="•"/>
            </a:pPr>
            <a:r>
              <a:rPr lang="fr-FR" sz="2000" noProof="0" dirty="0">
                <a:latin typeface="Arial" panose="020B0604020202020204" pitchFamily="34" charset="0"/>
                <a:cs typeface="Arial" panose="020B0604020202020204" pitchFamily="34" charset="0"/>
              </a:rPr>
              <a:t>         b. Formation </a:t>
            </a:r>
          </a:p>
          <a:p>
            <a:pPr indent="-228600" algn="l">
              <a:buFont typeface="Arial" panose="020B0604020202020204" pitchFamily="34" charset="0"/>
              <a:buChar char="•"/>
            </a:pPr>
            <a:r>
              <a:rPr lang="fr-FR" sz="2000" u="sng" noProof="0" dirty="0">
                <a:latin typeface="Arial" panose="020B0604020202020204" pitchFamily="34" charset="0"/>
                <a:cs typeface="Arial" panose="020B0604020202020204" pitchFamily="34" charset="0"/>
              </a:rPr>
              <a:t>V-Présentation de la semaine de stage </a:t>
            </a:r>
          </a:p>
          <a:p>
            <a:pPr indent="-228600" algn="l">
              <a:buFont typeface="Arial" panose="020B0604020202020204" pitchFamily="34" charset="0"/>
              <a:buChar char="•"/>
            </a:pPr>
            <a:r>
              <a:rPr lang="fr-FR" sz="2000" u="sng" noProof="0" dirty="0">
                <a:latin typeface="Arial" panose="020B0604020202020204" pitchFamily="34" charset="0"/>
                <a:cs typeface="Arial" panose="020B0604020202020204" pitchFamily="34" charset="0"/>
              </a:rPr>
              <a:t>VI-Conclusion</a:t>
            </a:r>
          </a:p>
          <a:p>
            <a:pPr indent="-228600" algn="l">
              <a:buFont typeface="Arial" panose="020B0604020202020204" pitchFamily="34" charset="0"/>
              <a:buChar char="•"/>
            </a:pPr>
            <a:r>
              <a:rPr lang="fr-FR" sz="2000" u="sng" noProof="0" dirty="0">
                <a:latin typeface="Arial" panose="020B0604020202020204" pitchFamily="34" charset="0"/>
                <a:cs typeface="Arial" panose="020B0604020202020204" pitchFamily="34" charset="0"/>
              </a:rPr>
              <a:t>VII-Remerciements </a:t>
            </a:r>
          </a:p>
          <a:p>
            <a:pPr indent="-228600" algn="l">
              <a:buFont typeface="Arial" panose="020B0604020202020204" pitchFamily="34" charset="0"/>
              <a:buChar char="•"/>
            </a:pPr>
            <a:endParaRPr lang="fr-FR" sz="2000" u="sng" noProof="0" dirty="0">
              <a:latin typeface="Arial" panose="020B0604020202020204" pitchFamily="34" charset="0"/>
              <a:cs typeface="Arial" panose="020B0604020202020204" pitchFamily="34" charset="0"/>
            </a:endParaRPr>
          </a:p>
          <a:p>
            <a:pPr indent="-228600" algn="l">
              <a:buFont typeface="Arial" panose="020B0604020202020204" pitchFamily="34" charset="0"/>
              <a:buChar char="•"/>
            </a:pPr>
            <a:endParaRPr lang="fr-FR" sz="2000" noProof="0" dirty="0"/>
          </a:p>
        </p:txBody>
      </p:sp>
      <p:sp>
        <p:nvSpPr>
          <p:cNvPr id="4" name="ZoneTexte 3">
            <a:extLst>
              <a:ext uri="{FF2B5EF4-FFF2-40B4-BE49-F238E27FC236}">
                <a16:creationId xmlns:a16="http://schemas.microsoft.com/office/drawing/2014/main" id="{813F6902-FEA2-D6E3-3349-1D0F2F72872A}"/>
              </a:ext>
            </a:extLst>
          </p:cNvPr>
          <p:cNvSpPr txBox="1"/>
          <p:nvPr/>
        </p:nvSpPr>
        <p:spPr>
          <a:xfrm>
            <a:off x="11021391" y="6352208"/>
            <a:ext cx="269626" cy="276999"/>
          </a:xfrm>
          <a:prstGeom prst="rect">
            <a:avLst/>
          </a:prstGeom>
          <a:noFill/>
        </p:spPr>
        <p:txBody>
          <a:bodyPr wrap="none" rtlCol="0">
            <a:spAutoFit/>
          </a:bodyPr>
          <a:lstStyle/>
          <a:p>
            <a:r>
              <a:rPr lang="fr-FR" sz="1200" noProof="0" dirty="0">
                <a:solidFill>
                  <a:schemeClr val="tx1">
                    <a:lumMod val="50000"/>
                    <a:lumOff val="50000"/>
                  </a:schemeClr>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66195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29AC2-7649-38A2-DD35-F011F9FF9BD1}"/>
              </a:ext>
            </a:extLst>
          </p:cNvPr>
          <p:cNvSpPr>
            <a:spLocks noGrp="1"/>
          </p:cNvSpPr>
          <p:nvPr>
            <p:ph type="ctrTitle"/>
          </p:nvPr>
        </p:nvSpPr>
        <p:spPr>
          <a:xfrm>
            <a:off x="563998" y="468242"/>
            <a:ext cx="4733950" cy="780015"/>
          </a:xfrm>
        </p:spPr>
        <p:txBody>
          <a:bodyPr>
            <a:normAutofit/>
          </a:bodyPr>
          <a:lstStyle/>
          <a:p>
            <a:r>
              <a:rPr lang="fr-FR" sz="4000" u="sng" noProof="0" dirty="0"/>
              <a:t>I-INTRODUCTION</a:t>
            </a:r>
          </a:p>
        </p:txBody>
      </p:sp>
      <p:sp>
        <p:nvSpPr>
          <p:cNvPr id="3" name="Sous-titre 2">
            <a:extLst>
              <a:ext uri="{FF2B5EF4-FFF2-40B4-BE49-F238E27FC236}">
                <a16:creationId xmlns:a16="http://schemas.microsoft.com/office/drawing/2014/main" id="{45EACC4B-27D1-30A8-09A2-8D9D167DC162}"/>
              </a:ext>
            </a:extLst>
          </p:cNvPr>
          <p:cNvSpPr>
            <a:spLocks noGrp="1"/>
          </p:cNvSpPr>
          <p:nvPr>
            <p:ph type="subTitle" idx="1"/>
          </p:nvPr>
        </p:nvSpPr>
        <p:spPr>
          <a:xfrm>
            <a:off x="195860" y="1963892"/>
            <a:ext cx="5610088" cy="2170786"/>
          </a:xfrm>
        </p:spPr>
        <p:txBody>
          <a:bodyPr>
            <a:noAutofit/>
          </a:bodyPr>
          <a:lstStyle/>
          <a:p>
            <a:r>
              <a:rPr lang="fr-FR" sz="1400" noProof="0" dirty="0">
                <a:latin typeface="Arial" panose="020B0604020202020204" pitchFamily="34" charset="0"/>
                <a:cs typeface="Arial" panose="020B0604020202020204" pitchFamily="34" charset="0"/>
              </a:rPr>
              <a:t>Après la troisième, l’orientation scolaire est une étape cruciale pour l’avenir. Je n’avais pas de projet spécial pour mon orientation, je désire intégrer une seconde générale, et je souhaitais réaliser mon stage de troisième dans le milieu du sport. </a:t>
            </a:r>
          </a:p>
          <a:p>
            <a:r>
              <a:rPr lang="fr-FR" sz="1400" noProof="0" dirty="0">
                <a:latin typeface="Arial" panose="020B0604020202020204" pitchFamily="34" charset="0"/>
                <a:cs typeface="Arial" panose="020B0604020202020204" pitchFamily="34" charset="0"/>
              </a:rPr>
              <a:t>J’ai eu l’opportunité d’intégrer l’Ecole de ski Français de la station des Gets pendant une semaine. Ce stage m’a permis de découvrir le fonctionnement d’une école de ski, le rôle des moniteurs ainsi que l’organisation d’un établissement sportif en station de montagne. J’ai pu observer et participer à diverses tâches supervisées par les moniteurs de ski.</a:t>
            </a:r>
          </a:p>
        </p:txBody>
      </p:sp>
      <p:sp>
        <p:nvSpPr>
          <p:cNvPr id="4" name="ZoneTexte 3">
            <a:extLst>
              <a:ext uri="{FF2B5EF4-FFF2-40B4-BE49-F238E27FC236}">
                <a16:creationId xmlns:a16="http://schemas.microsoft.com/office/drawing/2014/main" id="{937E2553-5D42-647C-B61F-B82A14E4B077}"/>
              </a:ext>
            </a:extLst>
          </p:cNvPr>
          <p:cNvSpPr txBox="1"/>
          <p:nvPr/>
        </p:nvSpPr>
        <p:spPr>
          <a:xfrm>
            <a:off x="317339" y="4704902"/>
            <a:ext cx="5658680" cy="738664"/>
          </a:xfrm>
          <a:prstGeom prst="rect">
            <a:avLst/>
          </a:prstGeom>
          <a:noFill/>
        </p:spPr>
        <p:txBody>
          <a:bodyPr wrap="square" rtlCol="0">
            <a:spAutoFit/>
          </a:bodyPr>
          <a:lstStyle/>
          <a:p>
            <a:r>
              <a:rPr lang="fr-FR" sz="1400" noProof="0" dirty="0">
                <a:latin typeface="Arial" panose="020B0604020202020204" pitchFamily="34" charset="0"/>
                <a:cs typeface="Arial" panose="020B0604020202020204" pitchFamily="34" charset="0"/>
              </a:rPr>
              <a:t>Connaissant bien la station des Gets, dès le mois de septembre j’ai pu contacter le directeur Monsieur Arthur HANSE qui a accepté ma candidature en stage de troisième.  </a:t>
            </a:r>
          </a:p>
        </p:txBody>
      </p:sp>
      <p:pic>
        <p:nvPicPr>
          <p:cNvPr id="6" name="Image 5" descr="Une image contenant plein air, ciel, sol, habits&#10;&#10;Le contenu généré par l’IA peut être incorrect.">
            <a:extLst>
              <a:ext uri="{FF2B5EF4-FFF2-40B4-BE49-F238E27FC236}">
                <a16:creationId xmlns:a16="http://schemas.microsoft.com/office/drawing/2014/main" id="{AD5C3EC4-431E-5780-CBBD-5B2CC1833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358" y="8834"/>
            <a:ext cx="6180642" cy="6858000"/>
          </a:xfrm>
          <a:prstGeom prst="rect">
            <a:avLst/>
          </a:prstGeom>
        </p:spPr>
      </p:pic>
      <p:sp>
        <p:nvSpPr>
          <p:cNvPr id="5" name="ZoneTexte 4">
            <a:extLst>
              <a:ext uri="{FF2B5EF4-FFF2-40B4-BE49-F238E27FC236}">
                <a16:creationId xmlns:a16="http://schemas.microsoft.com/office/drawing/2014/main" id="{A46A8908-52A9-6E00-783F-46900B825C07}"/>
              </a:ext>
            </a:extLst>
          </p:cNvPr>
          <p:cNvSpPr txBox="1"/>
          <p:nvPr/>
        </p:nvSpPr>
        <p:spPr>
          <a:xfrm>
            <a:off x="11092069" y="6387548"/>
            <a:ext cx="291547" cy="276999"/>
          </a:xfrm>
          <a:prstGeom prst="rect">
            <a:avLst/>
          </a:prstGeom>
          <a:noFill/>
        </p:spPr>
        <p:txBody>
          <a:bodyPr wrap="square" rtlCol="0">
            <a:spAutoFit/>
          </a:bodyPr>
          <a:lstStyle/>
          <a:p>
            <a:r>
              <a:rPr lang="fr-FR" sz="1200" noProof="0" dirty="0">
                <a:solidFill>
                  <a:schemeClr val="tx1">
                    <a:lumMod val="50000"/>
                    <a:lumOff val="50000"/>
                  </a:schemeClr>
                </a:solidFill>
              </a:rPr>
              <a:t>2</a:t>
            </a:r>
          </a:p>
        </p:txBody>
      </p:sp>
    </p:spTree>
    <p:extLst>
      <p:ext uri="{BB962C8B-B14F-4D97-AF65-F5344CB8AC3E}">
        <p14:creationId xmlns:p14="http://schemas.microsoft.com/office/powerpoint/2010/main" val="356188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27205-30C3-63D6-138C-89DFBF6ABAB8}"/>
              </a:ext>
            </a:extLst>
          </p:cNvPr>
          <p:cNvSpPr>
            <a:spLocks noGrp="1"/>
          </p:cNvSpPr>
          <p:nvPr>
            <p:ph type="ctrTitle"/>
          </p:nvPr>
        </p:nvSpPr>
        <p:spPr>
          <a:xfrm>
            <a:off x="1524000" y="150190"/>
            <a:ext cx="9144000" cy="987633"/>
          </a:xfrm>
        </p:spPr>
        <p:txBody>
          <a:bodyPr>
            <a:normAutofit/>
          </a:bodyPr>
          <a:lstStyle/>
          <a:p>
            <a:r>
              <a:rPr lang="fr-FR" sz="4000" u="sng" noProof="0" dirty="0">
                <a:latin typeface="Arial" panose="020B0604020202020204" pitchFamily="34" charset="0"/>
                <a:cs typeface="Arial" panose="020B0604020202020204" pitchFamily="34" charset="0"/>
              </a:rPr>
              <a:t>II-PRESENTATION DE L’ENTREPRISE</a:t>
            </a:r>
          </a:p>
        </p:txBody>
      </p:sp>
      <p:sp>
        <p:nvSpPr>
          <p:cNvPr id="3" name="Sous-titre 2">
            <a:extLst>
              <a:ext uri="{FF2B5EF4-FFF2-40B4-BE49-F238E27FC236}">
                <a16:creationId xmlns:a16="http://schemas.microsoft.com/office/drawing/2014/main" id="{49A9EEB0-FD13-B998-2DD1-80054FCB358A}"/>
              </a:ext>
            </a:extLst>
          </p:cNvPr>
          <p:cNvSpPr>
            <a:spLocks noGrp="1"/>
          </p:cNvSpPr>
          <p:nvPr>
            <p:ph type="subTitle" idx="1"/>
          </p:nvPr>
        </p:nvSpPr>
        <p:spPr>
          <a:xfrm>
            <a:off x="980659" y="2038522"/>
            <a:ext cx="9144000" cy="1274763"/>
          </a:xfrm>
        </p:spPr>
        <p:txBody>
          <a:bodyPr>
            <a:normAutofit fontScale="70000" lnSpcReduction="20000"/>
          </a:bodyPr>
          <a:lstStyle/>
          <a:p>
            <a:endParaRPr lang="fr-FR" sz="2000" noProof="0" dirty="0">
              <a:latin typeface="Arial" panose="020B0604020202020204" pitchFamily="34" charset="0"/>
              <a:cs typeface="Arial" panose="020B0604020202020204" pitchFamily="34" charset="0"/>
            </a:endParaRPr>
          </a:p>
          <a:p>
            <a:r>
              <a:rPr lang="fr-FR" sz="2000" noProof="0" dirty="0">
                <a:latin typeface="Arial" panose="020B0604020202020204" pitchFamily="34" charset="0"/>
                <a:cs typeface="Arial" panose="020B0604020202020204" pitchFamily="34" charset="0"/>
              </a:rPr>
              <a:t> Crée en France en 1945 l’école du ski Français comptait une quarantaine d’écoles et 200 moniteurs fin 1945.</a:t>
            </a:r>
          </a:p>
          <a:p>
            <a:r>
              <a:rPr lang="fr-FR" sz="2000" noProof="0" dirty="0">
                <a:latin typeface="Arial" panose="020B0604020202020204" pitchFamily="34" charset="0"/>
                <a:cs typeface="Arial" panose="020B0604020202020204" pitchFamily="34" charset="0"/>
              </a:rPr>
              <a:t>L’ESF des Gets a été crée en 1945-1946 par Désiré Blanc. Elle a compté plusieurs directeurs au fils des années, jusqu’a l’arrivée de Monsieur HANSE directeur de l’ESF des Gets depuis 2023. </a:t>
            </a:r>
          </a:p>
          <a:p>
            <a:r>
              <a:rPr lang="fr-FR" sz="2000" noProof="0" dirty="0">
                <a:latin typeface="Arial" panose="020B0604020202020204" pitchFamily="34" charset="0"/>
                <a:cs typeface="Arial" panose="020B0604020202020204" pitchFamily="34" charset="0"/>
              </a:rPr>
              <a:t>Aujourd’hui, les Gets c’est 170 moniteurs qui enseignent tous les sports de glisse et sont formés handisport</a:t>
            </a:r>
            <a:r>
              <a:rPr lang="fr-FR" sz="2000" dirty="0">
                <a:latin typeface="Arial" panose="020B0604020202020204" pitchFamily="34" charset="0"/>
                <a:cs typeface="Arial" panose="020B0604020202020204" pitchFamily="34" charset="0"/>
              </a:rPr>
              <a:t>.</a:t>
            </a:r>
            <a:r>
              <a:rPr lang="fr-FR" sz="2000" noProof="0" dirty="0">
                <a:latin typeface="Arial" panose="020B0604020202020204" pitchFamily="34" charset="0"/>
                <a:cs typeface="Arial" panose="020B0604020202020204" pitchFamily="34" charset="0"/>
              </a:rPr>
              <a:t>     </a:t>
            </a:r>
          </a:p>
        </p:txBody>
      </p:sp>
      <p:sp>
        <p:nvSpPr>
          <p:cNvPr id="5" name="ZoneTexte 4">
            <a:extLst>
              <a:ext uri="{FF2B5EF4-FFF2-40B4-BE49-F238E27FC236}">
                <a16:creationId xmlns:a16="http://schemas.microsoft.com/office/drawing/2014/main" id="{7DE72497-09A4-7D7E-7423-A59218B879EF}"/>
              </a:ext>
            </a:extLst>
          </p:cNvPr>
          <p:cNvSpPr txBox="1"/>
          <p:nvPr/>
        </p:nvSpPr>
        <p:spPr>
          <a:xfrm>
            <a:off x="768628" y="3761361"/>
            <a:ext cx="10955130" cy="1815882"/>
          </a:xfrm>
          <a:prstGeom prst="rect">
            <a:avLst/>
          </a:prstGeom>
          <a:noFill/>
        </p:spPr>
        <p:txBody>
          <a:bodyPr wrap="square" rtlCol="0">
            <a:spAutoFit/>
          </a:bodyPr>
          <a:lstStyle/>
          <a:p>
            <a:r>
              <a:rPr lang="fr-FR" sz="1400" noProof="0" dirty="0">
                <a:latin typeface="Arial" panose="020B0604020202020204" pitchFamily="34" charset="0"/>
                <a:cs typeface="Arial" panose="020B0604020202020204" pitchFamily="34" charset="0"/>
              </a:rPr>
              <a:t>L’École de Ski Français des Gets est une structure qui propose des cours de ski et de snowboard aux enfants et aux adultes, du niveau débutant au niveau confirmé. Elle regroupe un grand nombre de moniteurs diplômés et organise des leçons individuelles et collectives, ainsi que des stages adaptés aux besoins de chacun. </a:t>
            </a:r>
          </a:p>
          <a:p>
            <a:r>
              <a:rPr lang="fr-FR" sz="1400" noProof="0" dirty="0">
                <a:latin typeface="Arial" panose="020B0604020202020204" pitchFamily="34" charset="0"/>
                <a:cs typeface="Arial" panose="020B0604020202020204" pitchFamily="34" charset="0"/>
              </a:rPr>
              <a:t>L’ESF joue un rôle clé dans la vie touristique de la station en accueillant chaque année de nombreux visiteurs souhaitant apprendre ou perfectionner leur technique.</a:t>
            </a:r>
          </a:p>
          <a:p>
            <a:endParaRPr lang="fr-FR" sz="1400" noProof="0" dirty="0">
              <a:latin typeface="Arial" panose="020B0604020202020204" pitchFamily="34" charset="0"/>
              <a:cs typeface="Arial" panose="020B0604020202020204" pitchFamily="34" charset="0"/>
            </a:endParaRPr>
          </a:p>
          <a:p>
            <a:endParaRPr lang="fr-FR" sz="1400" noProof="0" dirty="0">
              <a:latin typeface="Arial" panose="020B0604020202020204" pitchFamily="34" charset="0"/>
              <a:cs typeface="Arial" panose="020B0604020202020204" pitchFamily="34" charset="0"/>
            </a:endParaRPr>
          </a:p>
          <a:p>
            <a:r>
              <a:rPr lang="fr-FR" sz="1400" noProof="0" dirty="0">
                <a:latin typeface="Arial" panose="020B0604020202020204" pitchFamily="34" charset="0"/>
                <a:cs typeface="Arial" panose="020B0604020202020204" pitchFamily="34" charset="0"/>
              </a:rPr>
              <a:t> L’école se situe au 105 route du front de neige 74260 Les Gets au cœur du village au pieds des pistes. </a:t>
            </a:r>
          </a:p>
        </p:txBody>
      </p:sp>
      <p:sp>
        <p:nvSpPr>
          <p:cNvPr id="4" name="ZoneTexte 3">
            <a:extLst>
              <a:ext uri="{FF2B5EF4-FFF2-40B4-BE49-F238E27FC236}">
                <a16:creationId xmlns:a16="http://schemas.microsoft.com/office/drawing/2014/main" id="{6F8A2C04-8EDA-08E0-C616-E0BC3AC1D947}"/>
              </a:ext>
            </a:extLst>
          </p:cNvPr>
          <p:cNvSpPr txBox="1"/>
          <p:nvPr/>
        </p:nvSpPr>
        <p:spPr>
          <a:xfrm>
            <a:off x="11078817" y="6387547"/>
            <a:ext cx="266420" cy="276999"/>
          </a:xfrm>
          <a:prstGeom prst="rect">
            <a:avLst/>
          </a:prstGeom>
          <a:noFill/>
        </p:spPr>
        <p:txBody>
          <a:bodyPr wrap="none" rtlCol="0">
            <a:spAutoFit/>
          </a:bodyPr>
          <a:lstStyle/>
          <a:p>
            <a:r>
              <a:rPr lang="fr-FR" sz="1200" noProof="0" dirty="0">
                <a:solidFill>
                  <a:schemeClr val="tx1">
                    <a:lumMod val="50000"/>
                    <a:lumOff val="50000"/>
                  </a:schemeClr>
                </a:solidFill>
              </a:rPr>
              <a:t>3</a:t>
            </a:r>
          </a:p>
        </p:txBody>
      </p:sp>
      <p:sp>
        <p:nvSpPr>
          <p:cNvPr id="6" name="ZoneTexte 5">
            <a:extLst>
              <a:ext uri="{FF2B5EF4-FFF2-40B4-BE49-F238E27FC236}">
                <a16:creationId xmlns:a16="http://schemas.microsoft.com/office/drawing/2014/main" id="{7B3AF6FC-5C1E-7826-D7D8-688C104426A6}"/>
              </a:ext>
            </a:extLst>
          </p:cNvPr>
          <p:cNvSpPr txBox="1"/>
          <p:nvPr/>
        </p:nvSpPr>
        <p:spPr>
          <a:xfrm>
            <a:off x="980659" y="1338651"/>
            <a:ext cx="3644348" cy="369332"/>
          </a:xfrm>
          <a:prstGeom prst="rect">
            <a:avLst/>
          </a:prstGeom>
          <a:noFill/>
        </p:spPr>
        <p:txBody>
          <a:bodyPr wrap="square" rtlCol="0">
            <a:spAutoFit/>
          </a:bodyPr>
          <a:lstStyle/>
          <a:p>
            <a:r>
              <a:rPr lang="fr-FR" u="sng" noProof="0" dirty="0">
                <a:latin typeface="Arial" panose="020B0604020202020204" pitchFamily="34" charset="0"/>
                <a:cs typeface="Arial" panose="020B0604020202020204" pitchFamily="34" charset="0"/>
              </a:rPr>
              <a:t>a. Généralités</a:t>
            </a:r>
          </a:p>
        </p:txBody>
      </p:sp>
    </p:spTree>
    <p:extLst>
      <p:ext uri="{BB962C8B-B14F-4D97-AF65-F5344CB8AC3E}">
        <p14:creationId xmlns:p14="http://schemas.microsoft.com/office/powerpoint/2010/main" val="407499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carte, texte, atlas, diagramme&#10;&#10;Le contenu généré par l’IA peut être incorrect.">
            <a:extLst>
              <a:ext uri="{FF2B5EF4-FFF2-40B4-BE49-F238E27FC236}">
                <a16:creationId xmlns:a16="http://schemas.microsoft.com/office/drawing/2014/main" id="{7E9D708B-2BDA-C1F9-73AD-BBE91FEAC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918" y="-1"/>
            <a:ext cx="6710082" cy="6858000"/>
          </a:xfrm>
          <a:prstGeom prst="rect">
            <a:avLst/>
          </a:prstGeom>
        </p:spPr>
      </p:pic>
      <p:sp>
        <p:nvSpPr>
          <p:cNvPr id="6" name="Ellipse 5">
            <a:extLst>
              <a:ext uri="{FF2B5EF4-FFF2-40B4-BE49-F238E27FC236}">
                <a16:creationId xmlns:a16="http://schemas.microsoft.com/office/drawing/2014/main" id="{FA4B822E-07B4-BBEC-8838-4E9DDB834633}"/>
              </a:ext>
            </a:extLst>
          </p:cNvPr>
          <p:cNvSpPr/>
          <p:nvPr/>
        </p:nvSpPr>
        <p:spPr>
          <a:xfrm flipH="1">
            <a:off x="600763" y="768469"/>
            <a:ext cx="4117009" cy="26371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7" name="Ellipse 6">
            <a:extLst>
              <a:ext uri="{FF2B5EF4-FFF2-40B4-BE49-F238E27FC236}">
                <a16:creationId xmlns:a16="http://schemas.microsoft.com/office/drawing/2014/main" id="{9BFA60BD-B67B-C974-3A1B-4FD26AC3D8B2}"/>
              </a:ext>
            </a:extLst>
          </p:cNvPr>
          <p:cNvSpPr/>
          <p:nvPr/>
        </p:nvSpPr>
        <p:spPr>
          <a:xfrm>
            <a:off x="526709" y="3854174"/>
            <a:ext cx="4117009" cy="26371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9" name="ZoneTexte 8">
            <a:extLst>
              <a:ext uri="{FF2B5EF4-FFF2-40B4-BE49-F238E27FC236}">
                <a16:creationId xmlns:a16="http://schemas.microsoft.com/office/drawing/2014/main" id="{CF4FB43D-1835-4226-5316-ABB632310D78}"/>
              </a:ext>
            </a:extLst>
          </p:cNvPr>
          <p:cNvSpPr txBox="1"/>
          <p:nvPr/>
        </p:nvSpPr>
        <p:spPr>
          <a:xfrm>
            <a:off x="1964765" y="905868"/>
            <a:ext cx="2292626" cy="461665"/>
          </a:xfrm>
          <a:prstGeom prst="rect">
            <a:avLst/>
          </a:prstGeom>
          <a:noFill/>
        </p:spPr>
        <p:txBody>
          <a:bodyPr wrap="square" rtlCol="0">
            <a:spAutoFit/>
          </a:bodyPr>
          <a:lstStyle/>
          <a:p>
            <a:r>
              <a:rPr lang="fr-FR" sz="2400" u="sng" noProof="0" dirty="0">
                <a:solidFill>
                  <a:schemeClr val="bg1"/>
                </a:solidFill>
                <a:latin typeface="Arial" panose="020B0604020202020204" pitchFamily="34" charset="0"/>
                <a:cs typeface="Arial" panose="020B0604020202020204" pitchFamily="34" charset="0"/>
              </a:rPr>
              <a:t>Avantages</a:t>
            </a:r>
          </a:p>
        </p:txBody>
      </p:sp>
      <p:sp>
        <p:nvSpPr>
          <p:cNvPr id="11" name="ZoneTexte 10">
            <a:extLst>
              <a:ext uri="{FF2B5EF4-FFF2-40B4-BE49-F238E27FC236}">
                <a16:creationId xmlns:a16="http://schemas.microsoft.com/office/drawing/2014/main" id="{343EB0E3-45C0-E6EB-9AE5-7BBE46C9F3BC}"/>
              </a:ext>
            </a:extLst>
          </p:cNvPr>
          <p:cNvSpPr txBox="1"/>
          <p:nvPr/>
        </p:nvSpPr>
        <p:spPr>
          <a:xfrm>
            <a:off x="905564" y="1654369"/>
            <a:ext cx="3812208" cy="954107"/>
          </a:xfrm>
          <a:prstGeom prst="rect">
            <a:avLst/>
          </a:prstGeom>
          <a:noFill/>
        </p:spPr>
        <p:txBody>
          <a:bodyPr wrap="square" rtlCol="0">
            <a:spAutoFit/>
          </a:bodyPr>
          <a:lstStyle/>
          <a:p>
            <a:r>
              <a:rPr lang="fr-FR" sz="1400" noProof="0" dirty="0">
                <a:solidFill>
                  <a:schemeClr val="bg1"/>
                </a:solidFill>
                <a:latin typeface="Arial" panose="020B0604020202020204" pitchFamily="34" charset="0"/>
                <a:cs typeface="Arial" panose="020B0604020202020204" pitchFamily="34" charset="0"/>
              </a:rPr>
              <a:t>Situation géographique idéale, proximité des pistes, site touristique important (hôtels et restaurants), cadre convivial et familial, parkings à proximité et arrêt de bus.  </a:t>
            </a:r>
          </a:p>
        </p:txBody>
      </p:sp>
      <p:sp>
        <p:nvSpPr>
          <p:cNvPr id="13" name="ZoneTexte 12">
            <a:extLst>
              <a:ext uri="{FF2B5EF4-FFF2-40B4-BE49-F238E27FC236}">
                <a16:creationId xmlns:a16="http://schemas.microsoft.com/office/drawing/2014/main" id="{3F1749A6-773A-AB2A-E367-F2C105983589}"/>
              </a:ext>
            </a:extLst>
          </p:cNvPr>
          <p:cNvSpPr txBox="1"/>
          <p:nvPr/>
        </p:nvSpPr>
        <p:spPr>
          <a:xfrm>
            <a:off x="1612346" y="4012129"/>
            <a:ext cx="2093844" cy="461665"/>
          </a:xfrm>
          <a:prstGeom prst="rect">
            <a:avLst/>
          </a:prstGeom>
          <a:noFill/>
        </p:spPr>
        <p:txBody>
          <a:bodyPr wrap="square" rtlCol="0">
            <a:spAutoFit/>
          </a:bodyPr>
          <a:lstStyle/>
          <a:p>
            <a:r>
              <a:rPr lang="fr-FR" sz="2400" u="sng" noProof="0" dirty="0">
                <a:solidFill>
                  <a:schemeClr val="bg1"/>
                </a:solidFill>
                <a:latin typeface="Arial" panose="020B0604020202020204" pitchFamily="34" charset="0"/>
                <a:cs typeface="Arial" panose="020B0604020202020204" pitchFamily="34" charset="0"/>
              </a:rPr>
              <a:t>Inconvénients</a:t>
            </a:r>
          </a:p>
        </p:txBody>
      </p:sp>
      <p:sp>
        <p:nvSpPr>
          <p:cNvPr id="15" name="ZoneTexte 14">
            <a:extLst>
              <a:ext uri="{FF2B5EF4-FFF2-40B4-BE49-F238E27FC236}">
                <a16:creationId xmlns:a16="http://schemas.microsoft.com/office/drawing/2014/main" id="{DC9BAAD3-049F-E6C1-6FB6-CF29832E08A5}"/>
              </a:ext>
            </a:extLst>
          </p:cNvPr>
          <p:cNvSpPr txBox="1"/>
          <p:nvPr/>
        </p:nvSpPr>
        <p:spPr>
          <a:xfrm>
            <a:off x="829364" y="4743911"/>
            <a:ext cx="3739322" cy="738664"/>
          </a:xfrm>
          <a:prstGeom prst="rect">
            <a:avLst/>
          </a:prstGeom>
          <a:noFill/>
        </p:spPr>
        <p:txBody>
          <a:bodyPr wrap="square" rtlCol="0">
            <a:spAutoFit/>
          </a:bodyPr>
          <a:lstStyle/>
          <a:p>
            <a:r>
              <a:rPr lang="fr-FR" sz="1400" noProof="0" dirty="0">
                <a:solidFill>
                  <a:schemeClr val="bg1"/>
                </a:solidFill>
                <a:latin typeface="Arial" panose="020B0604020202020204" pitchFamily="34" charset="0"/>
                <a:cs typeface="Arial" panose="020B0604020202020204" pitchFamily="34" charset="0"/>
              </a:rPr>
              <a:t>Enneigement (peu accessible pour les piétons), saisonnalité de l’activité, concurrence avec d’autres écoles de ski.   </a:t>
            </a:r>
          </a:p>
        </p:txBody>
      </p:sp>
      <p:sp>
        <p:nvSpPr>
          <p:cNvPr id="2" name="Espace réservé du numéro de diapositive 1">
            <a:extLst>
              <a:ext uri="{FF2B5EF4-FFF2-40B4-BE49-F238E27FC236}">
                <a16:creationId xmlns:a16="http://schemas.microsoft.com/office/drawing/2014/main" id="{77DCC07B-DFF6-D210-C10D-166537E14E76}"/>
              </a:ext>
            </a:extLst>
          </p:cNvPr>
          <p:cNvSpPr>
            <a:spLocks noGrp="1"/>
          </p:cNvSpPr>
          <p:nvPr>
            <p:ph type="sldNum" sz="quarter" idx="12"/>
          </p:nvPr>
        </p:nvSpPr>
        <p:spPr/>
        <p:txBody>
          <a:bodyPr/>
          <a:lstStyle/>
          <a:p>
            <a:r>
              <a:rPr lang="fr-FR" noProof="0" dirty="0"/>
              <a:t>4</a:t>
            </a:r>
          </a:p>
        </p:txBody>
      </p:sp>
      <p:sp>
        <p:nvSpPr>
          <p:cNvPr id="3" name="ZoneTexte 2">
            <a:extLst>
              <a:ext uri="{FF2B5EF4-FFF2-40B4-BE49-F238E27FC236}">
                <a16:creationId xmlns:a16="http://schemas.microsoft.com/office/drawing/2014/main" id="{842A01BA-F574-0830-78F6-0E61FB8A765F}"/>
              </a:ext>
            </a:extLst>
          </p:cNvPr>
          <p:cNvSpPr txBox="1"/>
          <p:nvPr/>
        </p:nvSpPr>
        <p:spPr>
          <a:xfrm>
            <a:off x="406399" y="287130"/>
            <a:ext cx="4474817" cy="369332"/>
          </a:xfrm>
          <a:prstGeom prst="rect">
            <a:avLst/>
          </a:prstGeom>
          <a:noFill/>
        </p:spPr>
        <p:txBody>
          <a:bodyPr wrap="square" rtlCol="0">
            <a:spAutoFit/>
          </a:bodyPr>
          <a:lstStyle/>
          <a:p>
            <a:r>
              <a:rPr lang="fr-FR" u="sng" noProof="0" dirty="0">
                <a:latin typeface="Arial" panose="020B0604020202020204" pitchFamily="34" charset="0"/>
                <a:cs typeface="Arial" panose="020B0604020202020204" pitchFamily="34" charset="0"/>
              </a:rPr>
              <a:t>b. Implantation de l’entreprise</a:t>
            </a:r>
          </a:p>
        </p:txBody>
      </p:sp>
    </p:spTree>
    <p:extLst>
      <p:ext uri="{BB962C8B-B14F-4D97-AF65-F5344CB8AC3E}">
        <p14:creationId xmlns:p14="http://schemas.microsoft.com/office/powerpoint/2010/main" val="44475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1A375-BFCD-1FD7-2B11-BEE15EC16660}"/>
              </a:ext>
            </a:extLst>
          </p:cNvPr>
          <p:cNvSpPr>
            <a:spLocks noGrp="1"/>
          </p:cNvSpPr>
          <p:nvPr>
            <p:ph type="title"/>
          </p:nvPr>
        </p:nvSpPr>
        <p:spPr>
          <a:xfrm>
            <a:off x="1723042" y="-1796175"/>
            <a:ext cx="10515600" cy="2852737"/>
          </a:xfrm>
        </p:spPr>
        <p:txBody>
          <a:bodyPr/>
          <a:lstStyle/>
          <a:p>
            <a:r>
              <a:rPr lang="fr-FR" sz="4000" u="sng" noProof="0" dirty="0">
                <a:latin typeface="Arial" panose="020B0604020202020204" pitchFamily="34" charset="0"/>
                <a:cs typeface="Arial" panose="020B0604020202020204" pitchFamily="34" charset="0"/>
              </a:rPr>
              <a:t>III-FONCTIONNEMENT</a:t>
            </a:r>
            <a:r>
              <a:rPr lang="fr-FR" u="sng" noProof="0" dirty="0">
                <a:latin typeface="Arial" panose="020B0604020202020204" pitchFamily="34" charset="0"/>
                <a:cs typeface="Arial" panose="020B0604020202020204" pitchFamily="34" charset="0"/>
              </a:rPr>
              <a:t> </a:t>
            </a:r>
            <a:r>
              <a:rPr lang="fr-FR" sz="4000" u="sng" noProof="0" dirty="0">
                <a:latin typeface="Arial" panose="020B0604020202020204" pitchFamily="34" charset="0"/>
                <a:cs typeface="Arial" panose="020B0604020202020204" pitchFamily="34" charset="0"/>
              </a:rPr>
              <a:t>DE L’ENTREPRISE</a:t>
            </a:r>
          </a:p>
        </p:txBody>
      </p:sp>
      <p:sp>
        <p:nvSpPr>
          <p:cNvPr id="4" name="Rectangle : coins arrondis 3">
            <a:extLst>
              <a:ext uri="{FF2B5EF4-FFF2-40B4-BE49-F238E27FC236}">
                <a16:creationId xmlns:a16="http://schemas.microsoft.com/office/drawing/2014/main" id="{F25D95BE-5336-FBEF-E0BF-19D44F235BA6}"/>
              </a:ext>
            </a:extLst>
          </p:cNvPr>
          <p:cNvSpPr/>
          <p:nvPr/>
        </p:nvSpPr>
        <p:spPr>
          <a:xfrm>
            <a:off x="4364703" y="1375483"/>
            <a:ext cx="2712965" cy="6111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bg1"/>
                </a:solidFill>
                <a:latin typeface="Arial" panose="020B0604020202020204" pitchFamily="34" charset="0"/>
                <a:cs typeface="Arial" panose="020B0604020202020204" pitchFamily="34" charset="0"/>
              </a:rPr>
              <a:t>Directeur de l’ESF </a:t>
            </a:r>
          </a:p>
          <a:p>
            <a:pPr algn="ctr"/>
            <a:r>
              <a:rPr lang="fr-FR" noProof="0" dirty="0">
                <a:solidFill>
                  <a:schemeClr val="bg1"/>
                </a:solidFill>
                <a:latin typeface="Arial" panose="020B0604020202020204" pitchFamily="34" charset="0"/>
                <a:cs typeface="Arial" panose="020B0604020202020204" pitchFamily="34" charset="0"/>
              </a:rPr>
              <a:t>Monsieur HANSE</a:t>
            </a:r>
          </a:p>
        </p:txBody>
      </p:sp>
      <p:sp>
        <p:nvSpPr>
          <p:cNvPr id="5" name="Rectangle : coins arrondis 4">
            <a:extLst>
              <a:ext uri="{FF2B5EF4-FFF2-40B4-BE49-F238E27FC236}">
                <a16:creationId xmlns:a16="http://schemas.microsoft.com/office/drawing/2014/main" id="{38039860-CD22-D0DB-98F5-7542D2CC9183}"/>
              </a:ext>
            </a:extLst>
          </p:cNvPr>
          <p:cNvSpPr/>
          <p:nvPr/>
        </p:nvSpPr>
        <p:spPr>
          <a:xfrm>
            <a:off x="8216568" y="1921157"/>
            <a:ext cx="2390916" cy="5922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bg1"/>
                </a:solidFill>
                <a:latin typeface="Arial" panose="020B0604020202020204" pitchFamily="34" charset="0"/>
                <a:cs typeface="Arial" panose="020B0604020202020204" pitchFamily="34" charset="0"/>
              </a:rPr>
              <a:t>Moniteurs de ski (170) </a:t>
            </a:r>
          </a:p>
        </p:txBody>
      </p:sp>
      <p:cxnSp>
        <p:nvCxnSpPr>
          <p:cNvPr id="7" name="Connecteur droit 6">
            <a:extLst>
              <a:ext uri="{FF2B5EF4-FFF2-40B4-BE49-F238E27FC236}">
                <a16:creationId xmlns:a16="http://schemas.microsoft.com/office/drawing/2014/main" id="{3101D734-DA19-746B-8259-CEED3465FE21}"/>
              </a:ext>
            </a:extLst>
          </p:cNvPr>
          <p:cNvCxnSpPr>
            <a:cxnSpLocks/>
            <a:stCxn id="4" idx="2"/>
            <a:endCxn id="14" idx="0"/>
          </p:cNvCxnSpPr>
          <p:nvPr/>
        </p:nvCxnSpPr>
        <p:spPr>
          <a:xfrm flipH="1">
            <a:off x="5721185" y="1986671"/>
            <a:ext cx="1" cy="427147"/>
          </a:xfrm>
          <a:prstGeom prst="line">
            <a:avLst/>
          </a:prstGeom>
        </p:spPr>
        <p:style>
          <a:lnRef idx="2">
            <a:schemeClr val="accent1"/>
          </a:lnRef>
          <a:fillRef idx="0">
            <a:schemeClr val="accent1"/>
          </a:fillRef>
          <a:effectRef idx="1">
            <a:schemeClr val="accent1"/>
          </a:effectRef>
          <a:fontRef idx="minor">
            <a:schemeClr val="tx1"/>
          </a:fontRef>
        </p:style>
      </p:cxnSp>
      <p:sp>
        <p:nvSpPr>
          <p:cNvPr id="15" name="Espace réservé du numéro de diapositive 14">
            <a:extLst>
              <a:ext uri="{FF2B5EF4-FFF2-40B4-BE49-F238E27FC236}">
                <a16:creationId xmlns:a16="http://schemas.microsoft.com/office/drawing/2014/main" id="{31DB955A-5FBF-FB2C-7710-8C1217B18535}"/>
              </a:ext>
            </a:extLst>
          </p:cNvPr>
          <p:cNvSpPr>
            <a:spLocks noGrp="1"/>
          </p:cNvSpPr>
          <p:nvPr>
            <p:ph type="sldNum" sz="quarter" idx="12"/>
          </p:nvPr>
        </p:nvSpPr>
        <p:spPr/>
        <p:txBody>
          <a:bodyPr/>
          <a:lstStyle/>
          <a:p>
            <a:r>
              <a:rPr lang="fr-FR" noProof="0" dirty="0"/>
              <a:t>5</a:t>
            </a:r>
          </a:p>
        </p:txBody>
      </p:sp>
      <p:sp>
        <p:nvSpPr>
          <p:cNvPr id="8" name="ZoneTexte 7">
            <a:extLst>
              <a:ext uri="{FF2B5EF4-FFF2-40B4-BE49-F238E27FC236}">
                <a16:creationId xmlns:a16="http://schemas.microsoft.com/office/drawing/2014/main" id="{F466152B-C639-9490-D698-5A2686A900C5}"/>
              </a:ext>
            </a:extLst>
          </p:cNvPr>
          <p:cNvSpPr txBox="1"/>
          <p:nvPr/>
        </p:nvSpPr>
        <p:spPr>
          <a:xfrm>
            <a:off x="834887" y="1114377"/>
            <a:ext cx="4019826" cy="369332"/>
          </a:xfrm>
          <a:prstGeom prst="rect">
            <a:avLst/>
          </a:prstGeom>
          <a:noFill/>
        </p:spPr>
        <p:txBody>
          <a:bodyPr wrap="square" rtlCol="0">
            <a:spAutoFit/>
          </a:bodyPr>
          <a:lstStyle/>
          <a:p>
            <a:r>
              <a:rPr lang="fr-FR" u="sng" noProof="0" dirty="0"/>
              <a:t>a</a:t>
            </a:r>
            <a:r>
              <a:rPr lang="fr-FR" u="sng" noProof="0" dirty="0">
                <a:latin typeface="Arial" panose="020B0604020202020204" pitchFamily="34" charset="0"/>
                <a:cs typeface="Arial" panose="020B0604020202020204" pitchFamily="34" charset="0"/>
              </a:rPr>
              <a:t>. Organisation </a:t>
            </a:r>
          </a:p>
        </p:txBody>
      </p:sp>
      <p:sp>
        <p:nvSpPr>
          <p:cNvPr id="14" name="Rectangle : coins arrondis 13">
            <a:extLst>
              <a:ext uri="{FF2B5EF4-FFF2-40B4-BE49-F238E27FC236}">
                <a16:creationId xmlns:a16="http://schemas.microsoft.com/office/drawing/2014/main" id="{AD95B194-E448-BFD7-0F63-2C332A9C69E2}"/>
              </a:ext>
            </a:extLst>
          </p:cNvPr>
          <p:cNvSpPr/>
          <p:nvPr/>
        </p:nvSpPr>
        <p:spPr>
          <a:xfrm>
            <a:off x="4697294" y="2413818"/>
            <a:ext cx="2047782" cy="5006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noProof="0" dirty="0">
                <a:solidFill>
                  <a:schemeClr val="bg1"/>
                </a:solidFill>
                <a:latin typeface="Arial" panose="020B0604020202020204" pitchFamily="34" charset="0"/>
                <a:cs typeface="Arial" panose="020B0604020202020204" pitchFamily="34" charset="0"/>
              </a:rPr>
              <a:t>Directeur adjoint </a:t>
            </a:r>
          </a:p>
          <a:p>
            <a:pPr algn="ctr"/>
            <a:r>
              <a:rPr lang="fr-FR" sz="1400" noProof="0" dirty="0">
                <a:solidFill>
                  <a:schemeClr val="bg1"/>
                </a:solidFill>
                <a:latin typeface="Arial" panose="020B0604020202020204" pitchFamily="34" charset="0"/>
                <a:cs typeface="Arial" panose="020B0604020202020204" pitchFamily="34" charset="0"/>
              </a:rPr>
              <a:t>Hervé BAUD</a:t>
            </a:r>
          </a:p>
        </p:txBody>
      </p:sp>
      <p:sp>
        <p:nvSpPr>
          <p:cNvPr id="17" name="Rectangle : coins arrondis 16">
            <a:extLst>
              <a:ext uri="{FF2B5EF4-FFF2-40B4-BE49-F238E27FC236}">
                <a16:creationId xmlns:a16="http://schemas.microsoft.com/office/drawing/2014/main" id="{F9E9CB6B-452F-FF59-1D2B-4449A1956739}"/>
              </a:ext>
            </a:extLst>
          </p:cNvPr>
          <p:cNvSpPr/>
          <p:nvPr/>
        </p:nvSpPr>
        <p:spPr>
          <a:xfrm>
            <a:off x="5269625" y="3562219"/>
            <a:ext cx="2047782" cy="6965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noProof="0" dirty="0">
                <a:solidFill>
                  <a:schemeClr val="bg1"/>
                </a:solidFill>
                <a:latin typeface="Arial" panose="020B0604020202020204" pitchFamily="34" charset="0"/>
                <a:cs typeface="Arial" panose="020B0604020202020204" pitchFamily="34" charset="0"/>
              </a:rPr>
              <a:t>Assistante de direction</a:t>
            </a:r>
          </a:p>
          <a:p>
            <a:pPr algn="ctr"/>
            <a:r>
              <a:rPr lang="fr-FR" sz="1400" noProof="0" dirty="0">
                <a:solidFill>
                  <a:schemeClr val="bg1"/>
                </a:solidFill>
                <a:latin typeface="Arial" panose="020B0604020202020204" pitchFamily="34" charset="0"/>
                <a:cs typeface="Arial" panose="020B0604020202020204" pitchFamily="34" charset="0"/>
              </a:rPr>
              <a:t>Julie MORET </a:t>
            </a:r>
          </a:p>
        </p:txBody>
      </p:sp>
      <p:sp>
        <p:nvSpPr>
          <p:cNvPr id="18" name="Rectangle : coins arrondis 17">
            <a:extLst>
              <a:ext uri="{FF2B5EF4-FFF2-40B4-BE49-F238E27FC236}">
                <a16:creationId xmlns:a16="http://schemas.microsoft.com/office/drawing/2014/main" id="{EF1266F8-ED4B-AA22-9D14-639B123365A9}"/>
              </a:ext>
            </a:extLst>
          </p:cNvPr>
          <p:cNvSpPr/>
          <p:nvPr/>
        </p:nvSpPr>
        <p:spPr>
          <a:xfrm>
            <a:off x="9982200" y="3570423"/>
            <a:ext cx="2047782" cy="6965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noProof="0" dirty="0">
                <a:solidFill>
                  <a:schemeClr val="bg1"/>
                </a:solidFill>
                <a:latin typeface="Arial" panose="020B0604020202020204" pitchFamily="34" charset="0"/>
                <a:cs typeface="Arial" panose="020B0604020202020204" pitchFamily="34" charset="0"/>
              </a:rPr>
              <a:t>Secrétaire commercial</a:t>
            </a:r>
          </a:p>
          <a:p>
            <a:pPr algn="ctr"/>
            <a:r>
              <a:rPr lang="fr-FR" sz="1400" noProof="0" dirty="0">
                <a:solidFill>
                  <a:schemeClr val="bg1"/>
                </a:solidFill>
                <a:latin typeface="Arial" panose="020B0604020202020204" pitchFamily="34" charset="0"/>
                <a:cs typeface="Arial" panose="020B0604020202020204" pitchFamily="34" charset="0"/>
              </a:rPr>
              <a:t>Tom JAQUOT  </a:t>
            </a:r>
          </a:p>
        </p:txBody>
      </p:sp>
      <p:sp>
        <p:nvSpPr>
          <p:cNvPr id="19" name="Rectangle : coins arrondis 18">
            <a:extLst>
              <a:ext uri="{FF2B5EF4-FFF2-40B4-BE49-F238E27FC236}">
                <a16:creationId xmlns:a16="http://schemas.microsoft.com/office/drawing/2014/main" id="{8BB5B95B-6730-9470-AA57-01A477F1C875}"/>
              </a:ext>
            </a:extLst>
          </p:cNvPr>
          <p:cNvSpPr/>
          <p:nvPr/>
        </p:nvSpPr>
        <p:spPr>
          <a:xfrm>
            <a:off x="2781016" y="3556067"/>
            <a:ext cx="2120349" cy="7026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noProof="0" dirty="0">
                <a:solidFill>
                  <a:schemeClr val="bg1"/>
                </a:solidFill>
                <a:latin typeface="Arial" panose="020B0604020202020204" pitchFamily="34" charset="0"/>
                <a:cs typeface="Arial" panose="020B0604020202020204" pitchFamily="34" charset="0"/>
              </a:rPr>
              <a:t>Responsable pioupiou</a:t>
            </a:r>
          </a:p>
          <a:p>
            <a:pPr algn="ctr"/>
            <a:r>
              <a:rPr lang="fr-FR" sz="1400" noProof="0" dirty="0">
                <a:solidFill>
                  <a:schemeClr val="bg1"/>
                </a:solidFill>
                <a:latin typeface="Arial" panose="020B0604020202020204" pitchFamily="34" charset="0"/>
                <a:cs typeface="Arial" panose="020B0604020202020204" pitchFamily="34" charset="0"/>
              </a:rPr>
              <a:t>Julia PELLIER </a:t>
            </a:r>
          </a:p>
        </p:txBody>
      </p:sp>
      <p:sp>
        <p:nvSpPr>
          <p:cNvPr id="20" name="Rectangle : coins arrondis 19">
            <a:extLst>
              <a:ext uri="{FF2B5EF4-FFF2-40B4-BE49-F238E27FC236}">
                <a16:creationId xmlns:a16="http://schemas.microsoft.com/office/drawing/2014/main" id="{59BE119F-E8C2-9F0E-D891-CE587CCB0CEF}"/>
              </a:ext>
            </a:extLst>
          </p:cNvPr>
          <p:cNvSpPr/>
          <p:nvPr/>
        </p:nvSpPr>
        <p:spPr>
          <a:xfrm>
            <a:off x="7691229" y="3562220"/>
            <a:ext cx="1917149" cy="6965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noProof="0" dirty="0">
                <a:solidFill>
                  <a:schemeClr val="bg1"/>
                </a:solidFill>
                <a:latin typeface="Arial" panose="020B0604020202020204" pitchFamily="34" charset="0"/>
                <a:cs typeface="Arial" panose="020B0604020202020204" pitchFamily="34" charset="0"/>
              </a:rPr>
              <a:t>Responsable course et stagiaire </a:t>
            </a:r>
          </a:p>
          <a:p>
            <a:pPr algn="ctr"/>
            <a:r>
              <a:rPr lang="fr-FR" sz="1400" noProof="0" dirty="0">
                <a:solidFill>
                  <a:schemeClr val="bg1"/>
                </a:solidFill>
                <a:latin typeface="Arial" panose="020B0604020202020204" pitchFamily="34" charset="0"/>
                <a:cs typeface="Arial" panose="020B0604020202020204" pitchFamily="34" charset="0"/>
              </a:rPr>
              <a:t>Alexandre COPPEL</a:t>
            </a:r>
          </a:p>
        </p:txBody>
      </p:sp>
      <p:sp>
        <p:nvSpPr>
          <p:cNvPr id="21" name="Rectangle : coins arrondis 20">
            <a:extLst>
              <a:ext uri="{FF2B5EF4-FFF2-40B4-BE49-F238E27FC236}">
                <a16:creationId xmlns:a16="http://schemas.microsoft.com/office/drawing/2014/main" id="{DD7B88DB-D7EF-FEA2-ECF4-CF6CF73F69EE}"/>
              </a:ext>
            </a:extLst>
          </p:cNvPr>
          <p:cNvSpPr/>
          <p:nvPr/>
        </p:nvSpPr>
        <p:spPr>
          <a:xfrm>
            <a:off x="286845" y="3570423"/>
            <a:ext cx="2120349" cy="7026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noProof="0" dirty="0">
                <a:solidFill>
                  <a:schemeClr val="bg1"/>
                </a:solidFill>
                <a:latin typeface="Arial" panose="020B0604020202020204" pitchFamily="34" charset="0"/>
                <a:cs typeface="Arial" panose="020B0604020202020204" pitchFamily="34" charset="0"/>
              </a:rPr>
              <a:t>Responsable garderie</a:t>
            </a:r>
          </a:p>
          <a:p>
            <a:pPr algn="ctr"/>
            <a:r>
              <a:rPr lang="fr-FR" sz="1400" noProof="0" dirty="0">
                <a:solidFill>
                  <a:schemeClr val="bg1"/>
                </a:solidFill>
                <a:latin typeface="Arial" panose="020B0604020202020204" pitchFamily="34" charset="0"/>
                <a:cs typeface="Arial" panose="020B0604020202020204" pitchFamily="34" charset="0"/>
              </a:rPr>
              <a:t>Julie ERVE </a:t>
            </a:r>
          </a:p>
        </p:txBody>
      </p:sp>
      <p:sp>
        <p:nvSpPr>
          <p:cNvPr id="22" name="Rectangle : coins arrondis 21">
            <a:extLst>
              <a:ext uri="{FF2B5EF4-FFF2-40B4-BE49-F238E27FC236}">
                <a16:creationId xmlns:a16="http://schemas.microsoft.com/office/drawing/2014/main" id="{EB3162CD-36CA-A5AD-19FA-10231D851079}"/>
              </a:ext>
            </a:extLst>
          </p:cNvPr>
          <p:cNvSpPr/>
          <p:nvPr/>
        </p:nvSpPr>
        <p:spPr>
          <a:xfrm>
            <a:off x="5346967" y="4527018"/>
            <a:ext cx="1904221"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noProof="0" dirty="0">
                <a:solidFill>
                  <a:schemeClr val="bg1"/>
                </a:solidFill>
                <a:latin typeface="Arial" panose="020B0604020202020204" pitchFamily="34" charset="0"/>
                <a:cs typeface="Arial" panose="020B0604020202020204" pitchFamily="34" charset="0"/>
              </a:rPr>
              <a:t>Hôtesses de vente (4)</a:t>
            </a:r>
          </a:p>
        </p:txBody>
      </p:sp>
      <p:sp>
        <p:nvSpPr>
          <p:cNvPr id="23" name="Rectangle : coins arrondis 22">
            <a:extLst>
              <a:ext uri="{FF2B5EF4-FFF2-40B4-BE49-F238E27FC236}">
                <a16:creationId xmlns:a16="http://schemas.microsoft.com/office/drawing/2014/main" id="{058A4643-FC1D-E554-17EB-748ABC0ACDCD}"/>
              </a:ext>
            </a:extLst>
          </p:cNvPr>
          <p:cNvSpPr/>
          <p:nvPr/>
        </p:nvSpPr>
        <p:spPr>
          <a:xfrm>
            <a:off x="3020954" y="4530960"/>
            <a:ext cx="1640472" cy="3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noProof="0" dirty="0">
                <a:solidFill>
                  <a:schemeClr val="bg1"/>
                </a:solidFill>
                <a:latin typeface="Arial" panose="020B0604020202020204" pitchFamily="34" charset="0"/>
                <a:cs typeface="Arial" panose="020B0604020202020204" pitchFamily="34" charset="0"/>
              </a:rPr>
              <a:t>Animateurs (5)</a:t>
            </a:r>
          </a:p>
        </p:txBody>
      </p:sp>
      <p:cxnSp>
        <p:nvCxnSpPr>
          <p:cNvPr id="28" name="Connecteur droit 27">
            <a:extLst>
              <a:ext uri="{FF2B5EF4-FFF2-40B4-BE49-F238E27FC236}">
                <a16:creationId xmlns:a16="http://schemas.microsoft.com/office/drawing/2014/main" id="{D02A1E44-19C5-B9D9-B14C-0449F41CC497}"/>
              </a:ext>
            </a:extLst>
          </p:cNvPr>
          <p:cNvCxnSpPr>
            <a:cxnSpLocks/>
            <a:stCxn id="14" idx="2"/>
          </p:cNvCxnSpPr>
          <p:nvPr/>
        </p:nvCxnSpPr>
        <p:spPr>
          <a:xfrm>
            <a:off x="5721185" y="2914483"/>
            <a:ext cx="0" cy="305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cteur droit 31">
            <a:extLst>
              <a:ext uri="{FF2B5EF4-FFF2-40B4-BE49-F238E27FC236}">
                <a16:creationId xmlns:a16="http://schemas.microsoft.com/office/drawing/2014/main" id="{54307E42-6766-0F27-D50E-C9866F1CCC8B}"/>
              </a:ext>
            </a:extLst>
          </p:cNvPr>
          <p:cNvCxnSpPr>
            <a:cxnSpLocks/>
          </p:cNvCxnSpPr>
          <p:nvPr/>
        </p:nvCxnSpPr>
        <p:spPr>
          <a:xfrm flipH="1">
            <a:off x="1347019" y="3191061"/>
            <a:ext cx="9659072" cy="65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cteur droit 41">
            <a:extLst>
              <a:ext uri="{FF2B5EF4-FFF2-40B4-BE49-F238E27FC236}">
                <a16:creationId xmlns:a16="http://schemas.microsoft.com/office/drawing/2014/main" id="{C16859C2-ABBE-9220-3E34-6F2C43525C79}"/>
              </a:ext>
            </a:extLst>
          </p:cNvPr>
          <p:cNvCxnSpPr>
            <a:cxnSpLocks/>
            <a:endCxn id="21" idx="0"/>
          </p:cNvCxnSpPr>
          <p:nvPr/>
        </p:nvCxnSpPr>
        <p:spPr>
          <a:xfrm>
            <a:off x="1347019" y="3256719"/>
            <a:ext cx="1" cy="313704"/>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Connecteur droit 47">
            <a:extLst>
              <a:ext uri="{FF2B5EF4-FFF2-40B4-BE49-F238E27FC236}">
                <a16:creationId xmlns:a16="http://schemas.microsoft.com/office/drawing/2014/main" id="{55A72116-6E6B-A989-5482-6B3010789790}"/>
              </a:ext>
            </a:extLst>
          </p:cNvPr>
          <p:cNvCxnSpPr>
            <a:cxnSpLocks/>
            <a:stCxn id="19" idx="0"/>
          </p:cNvCxnSpPr>
          <p:nvPr/>
        </p:nvCxnSpPr>
        <p:spPr>
          <a:xfrm flipH="1" flipV="1">
            <a:off x="3841190" y="3219983"/>
            <a:ext cx="1" cy="336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Connecteur droit 51">
            <a:extLst>
              <a:ext uri="{FF2B5EF4-FFF2-40B4-BE49-F238E27FC236}">
                <a16:creationId xmlns:a16="http://schemas.microsoft.com/office/drawing/2014/main" id="{BAF66B0A-8293-5E06-4BC8-225E76EEC6A4}"/>
              </a:ext>
            </a:extLst>
          </p:cNvPr>
          <p:cNvCxnSpPr>
            <a:cxnSpLocks/>
            <a:stCxn id="18" idx="0"/>
          </p:cNvCxnSpPr>
          <p:nvPr/>
        </p:nvCxnSpPr>
        <p:spPr>
          <a:xfrm flipV="1">
            <a:off x="11006091" y="3191061"/>
            <a:ext cx="0" cy="37936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Connecteur droit 55">
            <a:extLst>
              <a:ext uri="{FF2B5EF4-FFF2-40B4-BE49-F238E27FC236}">
                <a16:creationId xmlns:a16="http://schemas.microsoft.com/office/drawing/2014/main" id="{91D94AF1-0B8B-E8CD-3F88-2642A9D34B1E}"/>
              </a:ext>
            </a:extLst>
          </p:cNvPr>
          <p:cNvCxnSpPr>
            <a:cxnSpLocks/>
            <a:stCxn id="17" idx="0"/>
          </p:cNvCxnSpPr>
          <p:nvPr/>
        </p:nvCxnSpPr>
        <p:spPr>
          <a:xfrm flipH="1" flipV="1">
            <a:off x="6280164" y="3219983"/>
            <a:ext cx="13352" cy="342236"/>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Connecteur droit 58">
            <a:extLst>
              <a:ext uri="{FF2B5EF4-FFF2-40B4-BE49-F238E27FC236}">
                <a16:creationId xmlns:a16="http://schemas.microsoft.com/office/drawing/2014/main" id="{ED2B77AE-53DB-117D-53BC-EA5D44D01ED9}"/>
              </a:ext>
            </a:extLst>
          </p:cNvPr>
          <p:cNvCxnSpPr>
            <a:cxnSpLocks/>
            <a:stCxn id="20" idx="0"/>
          </p:cNvCxnSpPr>
          <p:nvPr/>
        </p:nvCxnSpPr>
        <p:spPr>
          <a:xfrm flipH="1" flipV="1">
            <a:off x="8649803" y="3219983"/>
            <a:ext cx="1" cy="342237"/>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Connecteur droit 61">
            <a:extLst>
              <a:ext uri="{FF2B5EF4-FFF2-40B4-BE49-F238E27FC236}">
                <a16:creationId xmlns:a16="http://schemas.microsoft.com/office/drawing/2014/main" id="{A2681DC9-812A-C515-EACE-8210050CB967}"/>
              </a:ext>
            </a:extLst>
          </p:cNvPr>
          <p:cNvCxnSpPr>
            <a:cxnSpLocks/>
            <a:stCxn id="19" idx="2"/>
            <a:endCxn id="23" idx="0"/>
          </p:cNvCxnSpPr>
          <p:nvPr/>
        </p:nvCxnSpPr>
        <p:spPr>
          <a:xfrm flipH="1">
            <a:off x="3841190" y="4258758"/>
            <a:ext cx="1" cy="272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Connecteur droit 65">
            <a:extLst>
              <a:ext uri="{FF2B5EF4-FFF2-40B4-BE49-F238E27FC236}">
                <a16:creationId xmlns:a16="http://schemas.microsoft.com/office/drawing/2014/main" id="{3B469374-72AA-1193-90E4-37A5DAAEB7D3}"/>
              </a:ext>
            </a:extLst>
          </p:cNvPr>
          <p:cNvCxnSpPr>
            <a:cxnSpLocks/>
            <a:stCxn id="17" idx="2"/>
            <a:endCxn id="22" idx="0"/>
          </p:cNvCxnSpPr>
          <p:nvPr/>
        </p:nvCxnSpPr>
        <p:spPr>
          <a:xfrm>
            <a:off x="6293516" y="4258758"/>
            <a:ext cx="5562" cy="26826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Connecteur droit 70">
            <a:extLst>
              <a:ext uri="{FF2B5EF4-FFF2-40B4-BE49-F238E27FC236}">
                <a16:creationId xmlns:a16="http://schemas.microsoft.com/office/drawing/2014/main" id="{96E8C2E4-8EF1-6E3D-6725-58822B6E63D5}"/>
              </a:ext>
            </a:extLst>
          </p:cNvPr>
          <p:cNvCxnSpPr>
            <a:cxnSpLocks/>
            <a:stCxn id="5" idx="1"/>
          </p:cNvCxnSpPr>
          <p:nvPr/>
        </p:nvCxnSpPr>
        <p:spPr>
          <a:xfrm flipH="1" flipV="1">
            <a:off x="5721185" y="2215787"/>
            <a:ext cx="2495383" cy="150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12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C9BCE4-7DCC-A577-5638-A7A478A093A7}"/>
              </a:ext>
            </a:extLst>
          </p:cNvPr>
          <p:cNvSpPr txBox="1"/>
          <p:nvPr/>
        </p:nvSpPr>
        <p:spPr>
          <a:xfrm>
            <a:off x="380550" y="797706"/>
            <a:ext cx="9999842" cy="984885"/>
          </a:xfrm>
          <a:prstGeom prst="rect">
            <a:avLst/>
          </a:prstGeom>
          <a:noFill/>
        </p:spPr>
        <p:txBody>
          <a:bodyPr wrap="square" rtlCol="0">
            <a:spAutoFit/>
          </a:bodyPr>
          <a:lstStyle/>
          <a:p>
            <a:r>
              <a:rPr lang="fr-FR" sz="2000" noProof="0" dirty="0">
                <a:latin typeface="Arial" panose="020B0604020202020204" pitchFamily="34" charset="0"/>
                <a:cs typeface="Arial" panose="020B0604020202020204" pitchFamily="34" charset="0"/>
              </a:rPr>
              <a:t>L’entreprise produit divers services comme </a:t>
            </a:r>
            <a:r>
              <a:rPr lang="fr-FR" sz="2000" noProof="0" dirty="0"/>
              <a:t>:</a:t>
            </a:r>
          </a:p>
          <a:p>
            <a:r>
              <a:rPr lang="fr-FR" sz="2000" noProof="0" dirty="0"/>
              <a:t> </a:t>
            </a:r>
          </a:p>
          <a:p>
            <a:endParaRPr lang="fr-FR" noProof="0" dirty="0"/>
          </a:p>
        </p:txBody>
      </p:sp>
      <p:sp>
        <p:nvSpPr>
          <p:cNvPr id="3" name="Organigramme : Alternative 2">
            <a:extLst>
              <a:ext uri="{FF2B5EF4-FFF2-40B4-BE49-F238E27FC236}">
                <a16:creationId xmlns:a16="http://schemas.microsoft.com/office/drawing/2014/main" id="{6E3E99A0-1553-1015-45E6-8F572978FE65}"/>
              </a:ext>
            </a:extLst>
          </p:cNvPr>
          <p:cNvSpPr/>
          <p:nvPr/>
        </p:nvSpPr>
        <p:spPr>
          <a:xfrm>
            <a:off x="1395895" y="1370743"/>
            <a:ext cx="3304209" cy="2556123"/>
          </a:xfrm>
          <a:prstGeom prst="flowChartAlternateProcess">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400" noProof="0" dirty="0">
                <a:solidFill>
                  <a:schemeClr val="bg1"/>
                </a:solidFill>
                <a:latin typeface="Arial" panose="020B0604020202020204" pitchFamily="34" charset="0"/>
                <a:cs typeface="Arial" panose="020B0604020202020204" pitchFamily="34" charset="0"/>
              </a:rPr>
              <a:t>-Garderie/nurserie</a:t>
            </a:r>
          </a:p>
          <a:p>
            <a:r>
              <a:rPr lang="fr-FR" sz="1400" noProof="0" dirty="0">
                <a:solidFill>
                  <a:schemeClr val="bg1"/>
                </a:solidFill>
                <a:latin typeface="Arial" panose="020B0604020202020204" pitchFamily="34" charset="0"/>
                <a:cs typeface="Arial" panose="020B0604020202020204" pitchFamily="34" charset="0"/>
              </a:rPr>
              <a:t>-Club piou-piou</a:t>
            </a:r>
          </a:p>
          <a:p>
            <a:r>
              <a:rPr lang="fr-FR" sz="1400" noProof="0" dirty="0">
                <a:solidFill>
                  <a:schemeClr val="bg1"/>
                </a:solidFill>
                <a:latin typeface="Arial" panose="020B0604020202020204" pitchFamily="34" charset="0"/>
                <a:cs typeface="Arial" panose="020B0604020202020204" pitchFamily="34" charset="0"/>
              </a:rPr>
              <a:t>-Club ESF</a:t>
            </a:r>
          </a:p>
          <a:p>
            <a:r>
              <a:rPr lang="fr-FR" sz="1400" noProof="0" dirty="0">
                <a:solidFill>
                  <a:schemeClr val="bg1"/>
                </a:solidFill>
                <a:latin typeface="Arial" panose="020B0604020202020204" pitchFamily="34" charset="0"/>
                <a:cs typeface="Arial" panose="020B0604020202020204" pitchFamily="34" charset="0"/>
              </a:rPr>
              <a:t>-Freestyle/Freeride</a:t>
            </a:r>
          </a:p>
          <a:p>
            <a:r>
              <a:rPr lang="fr-FR" sz="1400" noProof="0" dirty="0">
                <a:solidFill>
                  <a:schemeClr val="bg1"/>
                </a:solidFill>
                <a:latin typeface="Arial" panose="020B0604020202020204" pitchFamily="34" charset="0"/>
                <a:cs typeface="Arial" panose="020B0604020202020204" pitchFamily="34" charset="0"/>
              </a:rPr>
              <a:t>-Hors piste</a:t>
            </a:r>
          </a:p>
          <a:p>
            <a:r>
              <a:rPr lang="fr-FR" sz="1400" noProof="0" dirty="0">
                <a:solidFill>
                  <a:schemeClr val="bg1"/>
                </a:solidFill>
                <a:latin typeface="Arial" panose="020B0604020202020204" pitchFamily="34" charset="0"/>
                <a:cs typeface="Arial" panose="020B0604020202020204" pitchFamily="34" charset="0"/>
              </a:rPr>
              <a:t>-Ski de randonnée </a:t>
            </a:r>
          </a:p>
          <a:p>
            <a:r>
              <a:rPr lang="fr-FR" sz="1400" noProof="0" dirty="0">
                <a:solidFill>
                  <a:schemeClr val="bg1"/>
                </a:solidFill>
                <a:latin typeface="Arial" panose="020B0604020202020204" pitchFamily="34" charset="0"/>
                <a:cs typeface="Arial" panose="020B0604020202020204" pitchFamily="34" charset="0"/>
              </a:rPr>
              <a:t>-Séminaire/Team building</a:t>
            </a:r>
          </a:p>
          <a:p>
            <a:r>
              <a:rPr lang="fr-FR" sz="1400" noProof="0" dirty="0">
                <a:solidFill>
                  <a:schemeClr val="bg1"/>
                </a:solidFill>
                <a:latin typeface="Arial" panose="020B0604020202020204" pitchFamily="34" charset="0"/>
                <a:cs typeface="Arial" panose="020B0604020202020204" pitchFamily="34" charset="0"/>
              </a:rPr>
              <a:t>-Raquettes</a:t>
            </a:r>
          </a:p>
          <a:p>
            <a:r>
              <a:rPr lang="fr-FR" sz="1400" noProof="0" dirty="0">
                <a:solidFill>
                  <a:schemeClr val="bg1"/>
                </a:solidFill>
                <a:latin typeface="Arial" panose="020B0604020202020204" pitchFamily="34" charset="0"/>
                <a:cs typeface="Arial" panose="020B0604020202020204" pitchFamily="34" charset="0"/>
              </a:rPr>
              <a:t>-Handiski</a:t>
            </a:r>
          </a:p>
          <a:p>
            <a:r>
              <a:rPr lang="fr-FR" sz="1400" noProof="0" dirty="0">
                <a:solidFill>
                  <a:schemeClr val="bg1"/>
                </a:solidFill>
                <a:latin typeface="Arial" panose="020B0604020202020204" pitchFamily="34" charset="0"/>
                <a:cs typeface="Arial" panose="020B0604020202020204" pitchFamily="34" charset="0"/>
              </a:rPr>
              <a:t>-Nordique</a:t>
            </a:r>
          </a:p>
          <a:p>
            <a:pPr algn="ctr"/>
            <a:endParaRPr lang="fr-FR" noProof="0" dirty="0">
              <a:solidFill>
                <a:schemeClr val="tx1"/>
              </a:solidFill>
            </a:endParaRPr>
          </a:p>
        </p:txBody>
      </p:sp>
      <p:sp>
        <p:nvSpPr>
          <p:cNvPr id="4" name="ZoneTexte 3">
            <a:extLst>
              <a:ext uri="{FF2B5EF4-FFF2-40B4-BE49-F238E27FC236}">
                <a16:creationId xmlns:a16="http://schemas.microsoft.com/office/drawing/2014/main" id="{4A61C0BB-AB6B-61C6-BCEA-C3FADECB166D}"/>
              </a:ext>
            </a:extLst>
          </p:cNvPr>
          <p:cNvSpPr txBox="1"/>
          <p:nvPr/>
        </p:nvSpPr>
        <p:spPr>
          <a:xfrm>
            <a:off x="380550" y="4137654"/>
            <a:ext cx="10707757" cy="369332"/>
          </a:xfrm>
          <a:prstGeom prst="rect">
            <a:avLst/>
          </a:prstGeom>
          <a:noFill/>
        </p:spPr>
        <p:txBody>
          <a:bodyPr wrap="square" rtlCol="0">
            <a:spAutoFit/>
          </a:bodyPr>
          <a:lstStyle/>
          <a:p>
            <a:r>
              <a:rPr lang="fr-FR" noProof="0" dirty="0">
                <a:latin typeface="Arial" panose="020B0604020202020204" pitchFamily="34" charset="0"/>
                <a:cs typeface="Arial" panose="020B0604020202020204" pitchFamily="34" charset="0"/>
              </a:rPr>
              <a:t>Les moyens permettant l’activité de l’entreprise sont : </a:t>
            </a:r>
          </a:p>
        </p:txBody>
      </p:sp>
      <p:sp>
        <p:nvSpPr>
          <p:cNvPr id="5" name="Organigramme : Alternative 4">
            <a:extLst>
              <a:ext uri="{FF2B5EF4-FFF2-40B4-BE49-F238E27FC236}">
                <a16:creationId xmlns:a16="http://schemas.microsoft.com/office/drawing/2014/main" id="{88112541-9584-38D7-0D95-19542AA2F13E}"/>
              </a:ext>
            </a:extLst>
          </p:cNvPr>
          <p:cNvSpPr/>
          <p:nvPr/>
        </p:nvSpPr>
        <p:spPr>
          <a:xfrm>
            <a:off x="1395895" y="4717774"/>
            <a:ext cx="3304209" cy="1749287"/>
          </a:xfrm>
          <a:prstGeom prst="flowChartAlternateProcess">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noProof="0" dirty="0">
                <a:solidFill>
                  <a:schemeClr val="bg1"/>
                </a:solidFill>
                <a:latin typeface="Arial" panose="020B0604020202020204" pitchFamily="34" charset="0"/>
                <a:cs typeface="Arial" panose="020B0604020202020204" pitchFamily="34" charset="0"/>
              </a:rPr>
              <a:t>-Ski</a:t>
            </a:r>
          </a:p>
          <a:p>
            <a:r>
              <a:rPr lang="fr-FR" sz="1400" noProof="0" dirty="0">
                <a:solidFill>
                  <a:schemeClr val="bg1"/>
                </a:solidFill>
                <a:latin typeface="Arial" panose="020B0604020202020204" pitchFamily="34" charset="0"/>
                <a:cs typeface="Arial" panose="020B0604020202020204" pitchFamily="34" charset="0"/>
              </a:rPr>
              <a:t>-Snowboard</a:t>
            </a:r>
          </a:p>
          <a:p>
            <a:r>
              <a:rPr lang="fr-FR" sz="1400" noProof="0" dirty="0">
                <a:solidFill>
                  <a:schemeClr val="bg1"/>
                </a:solidFill>
                <a:latin typeface="Arial" panose="020B0604020202020204" pitchFamily="34" charset="0"/>
                <a:cs typeface="Arial" panose="020B0604020202020204" pitchFamily="34" charset="0"/>
              </a:rPr>
              <a:t>-Freestyle </a:t>
            </a:r>
          </a:p>
          <a:p>
            <a:r>
              <a:rPr lang="fr-FR" sz="1400" noProof="0" dirty="0">
                <a:solidFill>
                  <a:schemeClr val="bg1"/>
                </a:solidFill>
                <a:latin typeface="Arial" panose="020B0604020202020204" pitchFamily="34" charset="0"/>
                <a:cs typeface="Arial" panose="020B0604020202020204" pitchFamily="34" charset="0"/>
              </a:rPr>
              <a:t>-Activités nordiques</a:t>
            </a:r>
          </a:p>
          <a:p>
            <a:r>
              <a:rPr lang="fr-FR" sz="1400" noProof="0" dirty="0">
                <a:solidFill>
                  <a:schemeClr val="bg1"/>
                </a:solidFill>
                <a:latin typeface="Arial" panose="020B0604020202020204" pitchFamily="34" charset="0"/>
                <a:cs typeface="Arial" panose="020B0604020202020204" pitchFamily="34" charset="0"/>
              </a:rPr>
              <a:t>-Hors piste</a:t>
            </a:r>
          </a:p>
          <a:p>
            <a:r>
              <a:rPr lang="fr-FR" sz="1400" noProof="0" dirty="0">
                <a:solidFill>
                  <a:schemeClr val="bg1"/>
                </a:solidFill>
                <a:latin typeface="Arial" panose="020B0604020202020204" pitchFamily="34" charset="0"/>
                <a:cs typeface="Arial" panose="020B0604020202020204" pitchFamily="34" charset="0"/>
              </a:rPr>
              <a:t>-Handiski</a:t>
            </a:r>
          </a:p>
        </p:txBody>
      </p:sp>
      <p:sp>
        <p:nvSpPr>
          <p:cNvPr id="6" name="AutoShape 2">
            <a:extLst>
              <a:ext uri="{FF2B5EF4-FFF2-40B4-BE49-F238E27FC236}">
                <a16:creationId xmlns:a16="http://schemas.microsoft.com/office/drawing/2014/main" id="{763232D8-8BB4-DA34-AF92-6F07ED2F43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noProof="0" dirty="0"/>
          </a:p>
        </p:txBody>
      </p:sp>
      <p:pic>
        <p:nvPicPr>
          <p:cNvPr id="9" name="Image 8">
            <a:extLst>
              <a:ext uri="{FF2B5EF4-FFF2-40B4-BE49-F238E27FC236}">
                <a16:creationId xmlns:a16="http://schemas.microsoft.com/office/drawing/2014/main" id="{E3A540A0-E719-5C4C-F16E-D8299BCE2430}"/>
              </a:ext>
            </a:extLst>
          </p:cNvPr>
          <p:cNvPicPr>
            <a:picLocks noChangeAspect="1"/>
          </p:cNvPicPr>
          <p:nvPr/>
        </p:nvPicPr>
        <p:blipFill>
          <a:blip r:embed="rId2"/>
          <a:stretch>
            <a:fillRect/>
          </a:stretch>
        </p:blipFill>
        <p:spPr>
          <a:xfrm>
            <a:off x="6248401" y="0"/>
            <a:ext cx="5943600" cy="6862049"/>
          </a:xfrm>
          <a:prstGeom prst="rect">
            <a:avLst/>
          </a:prstGeom>
        </p:spPr>
      </p:pic>
      <p:sp>
        <p:nvSpPr>
          <p:cNvPr id="10" name="Espace réservé du numéro de diapositive 9">
            <a:extLst>
              <a:ext uri="{FF2B5EF4-FFF2-40B4-BE49-F238E27FC236}">
                <a16:creationId xmlns:a16="http://schemas.microsoft.com/office/drawing/2014/main" id="{DAB0E7C9-FEC2-EC4E-2CE6-CCB2FD78DE3B}"/>
              </a:ext>
            </a:extLst>
          </p:cNvPr>
          <p:cNvSpPr>
            <a:spLocks noGrp="1"/>
          </p:cNvSpPr>
          <p:nvPr>
            <p:ph type="sldNum" sz="quarter" idx="12"/>
          </p:nvPr>
        </p:nvSpPr>
        <p:spPr/>
        <p:txBody>
          <a:bodyPr/>
          <a:lstStyle/>
          <a:p>
            <a:r>
              <a:rPr lang="fr-FR" noProof="0" dirty="0"/>
              <a:t>6</a:t>
            </a:r>
          </a:p>
        </p:txBody>
      </p:sp>
      <p:sp>
        <p:nvSpPr>
          <p:cNvPr id="7" name="ZoneTexte 6">
            <a:extLst>
              <a:ext uri="{FF2B5EF4-FFF2-40B4-BE49-F238E27FC236}">
                <a16:creationId xmlns:a16="http://schemas.microsoft.com/office/drawing/2014/main" id="{5C2FD8C9-E0A3-3C07-8E94-613749214541}"/>
              </a:ext>
            </a:extLst>
          </p:cNvPr>
          <p:cNvSpPr txBox="1"/>
          <p:nvPr/>
        </p:nvSpPr>
        <p:spPr>
          <a:xfrm>
            <a:off x="474332" y="242957"/>
            <a:ext cx="4486398" cy="369332"/>
          </a:xfrm>
          <a:prstGeom prst="rect">
            <a:avLst/>
          </a:prstGeom>
          <a:noFill/>
        </p:spPr>
        <p:txBody>
          <a:bodyPr wrap="square" rtlCol="0">
            <a:spAutoFit/>
          </a:bodyPr>
          <a:lstStyle/>
          <a:p>
            <a:r>
              <a:rPr lang="fr-FR" u="sng" noProof="0" dirty="0">
                <a:latin typeface="Arial" panose="020B0604020202020204" pitchFamily="34" charset="0"/>
                <a:cs typeface="Arial" panose="020B0604020202020204" pitchFamily="34" charset="0"/>
              </a:rPr>
              <a:t>b. Activités de l’entreprise </a:t>
            </a:r>
          </a:p>
        </p:txBody>
      </p:sp>
    </p:spTree>
    <p:extLst>
      <p:ext uri="{BB962C8B-B14F-4D97-AF65-F5344CB8AC3E}">
        <p14:creationId xmlns:p14="http://schemas.microsoft.com/office/powerpoint/2010/main" val="76350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4240D-866F-71D1-0C44-C4FEBA004972}"/>
              </a:ext>
            </a:extLst>
          </p:cNvPr>
          <p:cNvSpPr>
            <a:spLocks noGrp="1"/>
          </p:cNvSpPr>
          <p:nvPr>
            <p:ph type="title"/>
          </p:nvPr>
        </p:nvSpPr>
        <p:spPr>
          <a:xfrm>
            <a:off x="2748997" y="234121"/>
            <a:ext cx="7212220" cy="754684"/>
          </a:xfrm>
        </p:spPr>
        <p:txBody>
          <a:bodyPr>
            <a:normAutofit/>
          </a:bodyPr>
          <a:lstStyle/>
          <a:p>
            <a:r>
              <a:rPr lang="fr-FR" sz="4000" u="sng" noProof="0" dirty="0">
                <a:latin typeface="Arial" panose="020B0604020202020204" pitchFamily="34" charset="0"/>
                <a:cs typeface="Arial" panose="020B0604020202020204" pitchFamily="34" charset="0"/>
              </a:rPr>
              <a:t>IV-PROFESSION OBSERVEE</a:t>
            </a:r>
          </a:p>
        </p:txBody>
      </p:sp>
      <p:sp>
        <p:nvSpPr>
          <p:cNvPr id="3" name="Espace réservé du texte 2">
            <a:extLst>
              <a:ext uri="{FF2B5EF4-FFF2-40B4-BE49-F238E27FC236}">
                <a16:creationId xmlns:a16="http://schemas.microsoft.com/office/drawing/2014/main" id="{0F9CB8A3-57F3-C695-76D6-DFB1B15F95EA}"/>
              </a:ext>
            </a:extLst>
          </p:cNvPr>
          <p:cNvSpPr>
            <a:spLocks noGrp="1"/>
          </p:cNvSpPr>
          <p:nvPr>
            <p:ph type="body" idx="1"/>
          </p:nvPr>
        </p:nvSpPr>
        <p:spPr>
          <a:xfrm>
            <a:off x="309218" y="2835966"/>
            <a:ext cx="11807687" cy="4289287"/>
          </a:xfrm>
        </p:spPr>
        <p:txBody>
          <a:bodyPr>
            <a:normAutofit fontScale="25000" lnSpcReduction="20000"/>
          </a:bodyPr>
          <a:lstStyle/>
          <a:p>
            <a:r>
              <a:rPr lang="fr-FR" sz="5600" noProof="0" dirty="0">
                <a:solidFill>
                  <a:schemeClr val="tx1"/>
                </a:solidFill>
                <a:latin typeface="Arial" panose="020B0604020202020204" pitchFamily="34" charset="0"/>
                <a:cs typeface="Arial" panose="020B0604020202020204" pitchFamily="34" charset="0"/>
              </a:rPr>
              <a:t>Description des activités quotidiennes pour les moniteurs :</a:t>
            </a:r>
          </a:p>
          <a:p>
            <a:endParaRPr lang="fr-FR" sz="2000" noProof="0" dirty="0">
              <a:solidFill>
                <a:schemeClr val="tx1"/>
              </a:solidFill>
              <a:latin typeface="Arial" panose="020B0604020202020204" pitchFamily="34" charset="0"/>
              <a:cs typeface="Arial" panose="020B0604020202020204" pitchFamily="34" charset="0"/>
            </a:endParaRPr>
          </a:p>
          <a:p>
            <a:r>
              <a:rPr lang="fr-FR" sz="5600" b="1" noProof="0" dirty="0">
                <a:solidFill>
                  <a:schemeClr val="tx1"/>
                </a:solidFill>
                <a:latin typeface="Arial" panose="020B0604020202020204" pitchFamily="34" charset="0"/>
                <a:cs typeface="Arial" panose="020B0604020202020204" pitchFamily="34" charset="0"/>
              </a:rPr>
              <a:t>Le matin: préparations et premiers cours </a:t>
            </a:r>
          </a:p>
          <a:p>
            <a:r>
              <a:rPr lang="fr-FR" sz="5600" noProof="0" dirty="0">
                <a:solidFill>
                  <a:schemeClr val="tx1"/>
                </a:solidFill>
                <a:latin typeface="Arial" panose="020B0604020202020204" pitchFamily="34" charset="0"/>
                <a:cs typeface="Arial" panose="020B0604020202020204" pitchFamily="34" charset="0"/>
              </a:rPr>
              <a:t>-8h00-9h00: Arrivée à l’école, vérification du matériel et prise de connaissance du planning des cours.</a:t>
            </a:r>
          </a:p>
          <a:p>
            <a:r>
              <a:rPr lang="fr-FR" sz="5600" noProof="0" dirty="0">
                <a:solidFill>
                  <a:schemeClr val="tx1"/>
                </a:solidFill>
                <a:latin typeface="Arial" panose="020B0604020202020204" pitchFamily="34" charset="0"/>
                <a:cs typeface="Arial" panose="020B0604020202020204" pitchFamily="34" charset="0"/>
              </a:rPr>
              <a:t>-9h00-11h00: Cours collectifs ou particuliers suivant le planning des moniteurs.</a:t>
            </a:r>
          </a:p>
          <a:p>
            <a:r>
              <a:rPr lang="fr-FR" sz="5600" noProof="0" dirty="0">
                <a:solidFill>
                  <a:schemeClr val="tx1"/>
                </a:solidFill>
                <a:latin typeface="Arial" panose="020B0604020202020204" pitchFamily="34" charset="0"/>
                <a:cs typeface="Arial" panose="020B0604020202020204" pitchFamily="34" charset="0"/>
              </a:rPr>
              <a:t>-11h15-13h15: Cours collectifs ou particuliers également suivant le planning des moniteurs.</a:t>
            </a:r>
          </a:p>
          <a:p>
            <a:r>
              <a:rPr lang="fr-FR" sz="5600" noProof="0" dirty="0">
                <a:solidFill>
                  <a:schemeClr val="tx1"/>
                </a:solidFill>
                <a:latin typeface="Arial" panose="020B0604020202020204" pitchFamily="34" charset="0"/>
                <a:cs typeface="Arial" panose="020B0604020202020204" pitchFamily="34" charset="0"/>
              </a:rPr>
              <a:t>-13h15-14h45: Pause déjeuner ( souvent assez courte car il peut y avoir des cours particuliers entre. )</a:t>
            </a:r>
          </a:p>
          <a:p>
            <a:r>
              <a:rPr lang="fr-FR" sz="5600" noProof="0" dirty="0">
                <a:solidFill>
                  <a:schemeClr val="tx1"/>
                </a:solidFill>
                <a:latin typeface="Arial" panose="020B0604020202020204" pitchFamily="34" charset="0"/>
                <a:cs typeface="Arial" panose="020B0604020202020204" pitchFamily="34" charset="0"/>
              </a:rPr>
              <a:t>-14h45-17h00: Cours collectifs ou particuliers.</a:t>
            </a:r>
          </a:p>
          <a:p>
            <a:r>
              <a:rPr lang="fr-FR" sz="5600" noProof="0" dirty="0">
                <a:solidFill>
                  <a:schemeClr val="tx1"/>
                </a:solidFill>
                <a:latin typeface="Arial" panose="020B0604020202020204" pitchFamily="34" charset="0"/>
                <a:cs typeface="Arial" panose="020B0604020202020204" pitchFamily="34" charset="0"/>
              </a:rPr>
              <a:t>Les pistes ferment à 17h00. </a:t>
            </a:r>
          </a:p>
          <a:p>
            <a:r>
              <a:rPr lang="fr-FR" sz="5600" noProof="0" dirty="0">
                <a:solidFill>
                  <a:schemeClr val="tx1"/>
                </a:solidFill>
                <a:latin typeface="Arial" panose="020B0604020202020204" pitchFamily="34" charset="0"/>
                <a:cs typeface="Arial" panose="020B0604020202020204" pitchFamily="34" charset="0"/>
              </a:rPr>
              <a:t>-18h30 ( seulement les lundis et les jeudis ): Les lundis il y a le Red ski show, c’est un spectacle avec tous les</a:t>
            </a:r>
          </a:p>
          <a:p>
            <a:r>
              <a:rPr lang="fr-FR" sz="5600" noProof="0" dirty="0">
                <a:solidFill>
                  <a:schemeClr val="tx1"/>
                </a:solidFill>
                <a:latin typeface="Arial" panose="020B0604020202020204" pitchFamily="34" charset="0"/>
                <a:cs typeface="Arial" panose="020B0604020202020204" pitchFamily="34" charset="0"/>
              </a:rPr>
              <a:t> moniteurs de l’ESF, sur une piste qui est face au village des Gets. </a:t>
            </a:r>
          </a:p>
          <a:p>
            <a:r>
              <a:rPr lang="fr-FR" sz="5600" noProof="0" dirty="0">
                <a:solidFill>
                  <a:schemeClr val="tx1"/>
                </a:solidFill>
                <a:latin typeface="Arial" panose="020B0604020202020204" pitchFamily="34" charset="0"/>
                <a:cs typeface="Arial" panose="020B0604020202020204" pitchFamily="34" charset="0"/>
              </a:rPr>
              <a:t>Les jeudis, il y a la descente caritative qui consiste à récolter un maximum de fonds pour l’association Enfance et Montagne.</a:t>
            </a:r>
          </a:p>
          <a:p>
            <a:r>
              <a:rPr lang="fr-FR" sz="5600" noProof="0" dirty="0">
                <a:solidFill>
                  <a:schemeClr val="tx1"/>
                </a:solidFill>
                <a:latin typeface="Arial" panose="020B0604020202020204" pitchFamily="34" charset="0"/>
                <a:cs typeface="Arial" panose="020B0604020202020204" pitchFamily="34" charset="0"/>
              </a:rPr>
              <a:t>La descente coute 7 euros avec des flambeaux électriques (c’est ouvert à tous ceux qui ont le niveau troisième Etoile ou plus).     </a:t>
            </a:r>
          </a:p>
          <a:p>
            <a:endParaRPr lang="fr-FR" sz="1900" noProof="0" dirty="0">
              <a:solidFill>
                <a:schemeClr val="tx1"/>
              </a:solidFill>
              <a:latin typeface="Arial" panose="020B0604020202020204" pitchFamily="34" charset="0"/>
              <a:cs typeface="Arial" panose="020B0604020202020204" pitchFamily="34" charset="0"/>
            </a:endParaRPr>
          </a:p>
          <a:p>
            <a:r>
              <a:rPr lang="fr-FR" sz="1900" noProof="0" dirty="0">
                <a:solidFill>
                  <a:schemeClr val="tx1"/>
                </a:solidFill>
                <a:latin typeface="Arial" panose="020B0604020202020204" pitchFamily="34" charset="0"/>
                <a:cs typeface="Arial" panose="020B0604020202020204" pitchFamily="34" charset="0"/>
              </a:rPr>
              <a:t>  </a:t>
            </a:r>
          </a:p>
          <a:p>
            <a:endParaRPr lang="fr-FR" sz="1400" noProof="0" dirty="0">
              <a:solidFill>
                <a:schemeClr val="tx1"/>
              </a:solidFill>
              <a:latin typeface="Arial" panose="020B0604020202020204" pitchFamily="34" charset="0"/>
              <a:cs typeface="Arial" panose="020B0604020202020204" pitchFamily="34" charset="0"/>
            </a:endParaRPr>
          </a:p>
          <a:p>
            <a:endParaRPr lang="fr-FR" sz="1400" noProof="0" dirty="0">
              <a:solidFill>
                <a:schemeClr val="tx1"/>
              </a:solidFill>
              <a:latin typeface="Arial" panose="020B0604020202020204" pitchFamily="34" charset="0"/>
              <a:cs typeface="Arial" panose="020B0604020202020204" pitchFamily="34" charset="0"/>
            </a:endParaRPr>
          </a:p>
          <a:p>
            <a:endParaRPr lang="fr-FR" sz="1400" noProof="0" dirty="0">
              <a:solidFill>
                <a:schemeClr val="tx1"/>
              </a:solidFill>
              <a:latin typeface="Arial" panose="020B0604020202020204" pitchFamily="34" charset="0"/>
              <a:cs typeface="Arial" panose="020B0604020202020204" pitchFamily="34" charset="0"/>
            </a:endParaRPr>
          </a:p>
          <a:p>
            <a:endParaRPr lang="fr-FR" sz="1400" noProof="0" dirty="0">
              <a:solidFill>
                <a:schemeClr val="tx1"/>
              </a:solidFill>
              <a:latin typeface="Arial" panose="020B0604020202020204" pitchFamily="34" charset="0"/>
              <a:cs typeface="Arial" panose="020B0604020202020204" pitchFamily="34" charset="0"/>
            </a:endParaRPr>
          </a:p>
          <a:p>
            <a:r>
              <a:rPr lang="fr-FR" sz="1400" noProof="0" dirty="0">
                <a:solidFill>
                  <a:schemeClr val="tx1"/>
                </a:solidFill>
                <a:latin typeface="Arial" panose="020B0604020202020204" pitchFamily="34" charset="0"/>
                <a:cs typeface="Arial" panose="020B0604020202020204" pitchFamily="34" charset="0"/>
              </a:rPr>
              <a:t> </a:t>
            </a:r>
          </a:p>
          <a:p>
            <a:endParaRPr lang="fr-FR" sz="1400" noProof="0" dirty="0">
              <a:solidFill>
                <a:schemeClr val="tx1"/>
              </a:solidFill>
              <a:latin typeface="Arial" panose="020B0604020202020204" pitchFamily="34" charset="0"/>
              <a:cs typeface="Arial" panose="020B0604020202020204" pitchFamily="34" charset="0"/>
            </a:endParaRPr>
          </a:p>
          <a:p>
            <a:endParaRPr lang="fr-FR" sz="1400" noProof="0" dirty="0">
              <a:solidFill>
                <a:schemeClr val="tx1"/>
              </a:solidFill>
            </a:endParaRPr>
          </a:p>
          <a:p>
            <a:endParaRPr lang="fr-FR" sz="1400" noProof="0" dirty="0">
              <a:solidFill>
                <a:schemeClr val="tx1"/>
              </a:solidFill>
            </a:endParaRPr>
          </a:p>
        </p:txBody>
      </p:sp>
      <p:sp>
        <p:nvSpPr>
          <p:cNvPr id="4" name="Espace réservé du numéro de diapositive 3">
            <a:extLst>
              <a:ext uri="{FF2B5EF4-FFF2-40B4-BE49-F238E27FC236}">
                <a16:creationId xmlns:a16="http://schemas.microsoft.com/office/drawing/2014/main" id="{D2AE735C-23C2-2D78-5861-CF9226EF29EF}"/>
              </a:ext>
            </a:extLst>
          </p:cNvPr>
          <p:cNvSpPr>
            <a:spLocks noGrp="1"/>
          </p:cNvSpPr>
          <p:nvPr>
            <p:ph type="sldNum" sz="quarter" idx="12"/>
          </p:nvPr>
        </p:nvSpPr>
        <p:spPr/>
        <p:txBody>
          <a:bodyPr/>
          <a:lstStyle/>
          <a:p>
            <a:r>
              <a:rPr lang="fr-FR" noProof="0" dirty="0"/>
              <a:t>7</a:t>
            </a:r>
          </a:p>
        </p:txBody>
      </p:sp>
      <p:sp>
        <p:nvSpPr>
          <p:cNvPr id="5" name="ZoneTexte 4">
            <a:extLst>
              <a:ext uri="{FF2B5EF4-FFF2-40B4-BE49-F238E27FC236}">
                <a16:creationId xmlns:a16="http://schemas.microsoft.com/office/drawing/2014/main" id="{A2FF9A40-D047-2415-4C03-5C4AD5E15DE5}"/>
              </a:ext>
            </a:extLst>
          </p:cNvPr>
          <p:cNvSpPr txBox="1"/>
          <p:nvPr/>
        </p:nvSpPr>
        <p:spPr>
          <a:xfrm>
            <a:off x="309218" y="2160104"/>
            <a:ext cx="8742018" cy="369332"/>
          </a:xfrm>
          <a:prstGeom prst="rect">
            <a:avLst/>
          </a:prstGeom>
          <a:noFill/>
        </p:spPr>
        <p:txBody>
          <a:bodyPr wrap="square" rtlCol="0">
            <a:spAutoFit/>
          </a:bodyPr>
          <a:lstStyle/>
          <a:p>
            <a:r>
              <a:rPr lang="fr-FR" noProof="0" dirty="0">
                <a:latin typeface="Arial" panose="020B0604020202020204" pitchFamily="34" charset="0"/>
                <a:cs typeface="Arial" panose="020B0604020202020204" pitchFamily="34" charset="0"/>
              </a:rPr>
              <a:t>Le nom précis du métier est: moniteurs de ski.</a:t>
            </a:r>
          </a:p>
        </p:txBody>
      </p:sp>
      <p:sp>
        <p:nvSpPr>
          <p:cNvPr id="6" name="ZoneTexte 5">
            <a:extLst>
              <a:ext uri="{FF2B5EF4-FFF2-40B4-BE49-F238E27FC236}">
                <a16:creationId xmlns:a16="http://schemas.microsoft.com/office/drawing/2014/main" id="{778A4889-28DD-CFAB-46E5-E311143CF9A2}"/>
              </a:ext>
            </a:extLst>
          </p:cNvPr>
          <p:cNvSpPr txBox="1"/>
          <p:nvPr/>
        </p:nvSpPr>
        <p:spPr>
          <a:xfrm>
            <a:off x="565231" y="1205122"/>
            <a:ext cx="3480904" cy="369332"/>
          </a:xfrm>
          <a:prstGeom prst="rect">
            <a:avLst/>
          </a:prstGeom>
          <a:noFill/>
        </p:spPr>
        <p:txBody>
          <a:bodyPr wrap="square" rtlCol="0">
            <a:spAutoFit/>
          </a:bodyPr>
          <a:lstStyle/>
          <a:p>
            <a:r>
              <a:rPr lang="fr-FR" u="sng" noProof="0" dirty="0">
                <a:latin typeface="Arial" panose="020B0604020202020204" pitchFamily="34" charset="0"/>
                <a:cs typeface="Arial" panose="020B0604020202020204" pitchFamily="34" charset="0"/>
              </a:rPr>
              <a:t>a. Description </a:t>
            </a:r>
          </a:p>
        </p:txBody>
      </p:sp>
    </p:spTree>
    <p:extLst>
      <p:ext uri="{BB962C8B-B14F-4D97-AF65-F5344CB8AC3E}">
        <p14:creationId xmlns:p14="http://schemas.microsoft.com/office/powerpoint/2010/main" val="10468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BEEB171-E8F2-6095-984D-85723A7B9519}"/>
              </a:ext>
            </a:extLst>
          </p:cNvPr>
          <p:cNvSpPr>
            <a:spLocks noGrp="1"/>
          </p:cNvSpPr>
          <p:nvPr>
            <p:ph type="body" idx="1"/>
          </p:nvPr>
        </p:nvSpPr>
        <p:spPr>
          <a:xfrm>
            <a:off x="270842" y="423864"/>
            <a:ext cx="8733556" cy="3724066"/>
          </a:xfrm>
        </p:spPr>
        <p:txBody>
          <a:bodyPr>
            <a:normAutofit/>
          </a:bodyPr>
          <a:lstStyle/>
          <a:p>
            <a:r>
              <a:rPr lang="fr-FR" sz="1400" noProof="0" dirty="0">
                <a:solidFill>
                  <a:schemeClr val="tx1"/>
                </a:solidFill>
                <a:latin typeface="Arial" panose="020B0604020202020204" pitchFamily="34" charset="0"/>
                <a:cs typeface="Arial" panose="020B0604020202020204" pitchFamily="34" charset="0"/>
              </a:rPr>
              <a:t>-Les horaires de travail sont : début des cours à 8h00, arrêt des cours à 17h00.</a:t>
            </a:r>
          </a:p>
          <a:p>
            <a:r>
              <a:rPr lang="fr-FR" sz="1400" noProof="0" dirty="0">
                <a:solidFill>
                  <a:schemeClr val="tx1"/>
                </a:solidFill>
                <a:latin typeface="Arial" panose="020B0604020202020204" pitchFamily="34" charset="0"/>
                <a:cs typeface="Arial" panose="020B0604020202020204" pitchFamily="34" charset="0"/>
              </a:rPr>
              <a:t>-Les moniteurs se déplacent en ski ou en snowboards ou à pied , s’ils sont au jardin d’enfants. </a:t>
            </a:r>
          </a:p>
          <a:p>
            <a:r>
              <a:rPr lang="fr-FR" sz="1400" noProof="0" dirty="0">
                <a:solidFill>
                  <a:schemeClr val="tx1"/>
                </a:solidFill>
                <a:latin typeface="Arial" panose="020B0604020202020204" pitchFamily="34" charset="0"/>
                <a:cs typeface="Arial" panose="020B0604020202020204" pitchFamily="34" charset="0"/>
              </a:rPr>
              <a:t>-Tous les moniteurs ont une tenue vestimentaire imposée : une combinaison rouge et blanche avec marqué</a:t>
            </a:r>
          </a:p>
          <a:p>
            <a:r>
              <a:rPr lang="fr-FR" sz="1400" noProof="0" dirty="0">
                <a:solidFill>
                  <a:schemeClr val="tx1"/>
                </a:solidFill>
                <a:latin typeface="Arial" panose="020B0604020202020204" pitchFamily="34" charset="0"/>
                <a:cs typeface="Arial" panose="020B0604020202020204" pitchFamily="34" charset="0"/>
              </a:rPr>
              <a:t> ESF dessus ( exemple en haut à droite ).   </a:t>
            </a:r>
          </a:p>
          <a:p>
            <a:r>
              <a:rPr lang="fr-FR" sz="1400" noProof="0" dirty="0">
                <a:solidFill>
                  <a:schemeClr val="tx1"/>
                </a:solidFill>
                <a:latin typeface="Arial" panose="020B0604020202020204" pitchFamily="34" charset="0"/>
                <a:cs typeface="Arial" panose="020B0604020202020204" pitchFamily="34" charset="0"/>
              </a:rPr>
              <a:t>-Les moniteurs sont en congés à la fin de la saison de ski, qui est début avril. Ils prennent quelques semaines de repos, mais à cause de la saisonnalité, ils ont très souvent une activité secondaire le restant de l’année.</a:t>
            </a:r>
          </a:p>
          <a:p>
            <a:r>
              <a:rPr lang="fr-FR" sz="1400" noProof="0" dirty="0">
                <a:solidFill>
                  <a:schemeClr val="tx1"/>
                </a:solidFill>
                <a:latin typeface="Arial" panose="020B0604020202020204" pitchFamily="34" charset="0"/>
                <a:cs typeface="Arial" panose="020B0604020202020204" pitchFamily="34" charset="0"/>
              </a:rPr>
              <a:t>-La rémunération d’un moniteur de ski débute à environ 2250 jusqu’à 5000 euros Brut , mais varie selon l’expérience du moniteur et les cours particuliers.</a:t>
            </a:r>
          </a:p>
          <a:p>
            <a:r>
              <a:rPr lang="fr-FR" sz="1400" noProof="0" dirty="0">
                <a:solidFill>
                  <a:schemeClr val="tx1"/>
                </a:solidFill>
                <a:latin typeface="Arial" panose="020B0604020202020204" pitchFamily="34" charset="0"/>
                <a:cs typeface="Arial" panose="020B0604020202020204" pitchFamily="34" charset="0"/>
              </a:rPr>
              <a:t>-Un moniteur de ski doit avoir le sens du contact, aimer la nature, travailler dehors, s’occuper d’enfants, parler plusieurs langues et être sociable </a:t>
            </a:r>
          </a:p>
          <a:p>
            <a:r>
              <a:rPr lang="fr-FR" sz="1400" noProof="0" dirty="0">
                <a:solidFill>
                  <a:schemeClr val="tx1"/>
                </a:solidFill>
                <a:latin typeface="Arial" panose="020B0604020202020204" pitchFamily="34" charset="0"/>
                <a:cs typeface="Arial" panose="020B0604020202020204" pitchFamily="34" charset="0"/>
              </a:rPr>
              <a:t>-Le métier de moniteur de ski est passionnant mais peut avoir des avantages comme des inconvénients.</a:t>
            </a:r>
          </a:p>
          <a:p>
            <a:r>
              <a:rPr lang="fr-FR" sz="1400" noProof="0" dirty="0">
                <a:solidFill>
                  <a:schemeClr val="tx1"/>
                </a:solidFill>
                <a:latin typeface="Arial" panose="020B0604020202020204" pitchFamily="34" charset="0"/>
                <a:cs typeface="Arial" panose="020B0604020202020204" pitchFamily="34" charset="0"/>
              </a:rPr>
              <a:t>   </a:t>
            </a:r>
          </a:p>
        </p:txBody>
      </p:sp>
      <p:sp>
        <p:nvSpPr>
          <p:cNvPr id="4" name="Espace réservé du numéro de diapositive 3">
            <a:extLst>
              <a:ext uri="{FF2B5EF4-FFF2-40B4-BE49-F238E27FC236}">
                <a16:creationId xmlns:a16="http://schemas.microsoft.com/office/drawing/2014/main" id="{94365571-5F68-83DB-A935-467C61F0A829}"/>
              </a:ext>
            </a:extLst>
          </p:cNvPr>
          <p:cNvSpPr>
            <a:spLocks noGrp="1"/>
          </p:cNvSpPr>
          <p:nvPr>
            <p:ph type="sldNum" sz="quarter" idx="12"/>
          </p:nvPr>
        </p:nvSpPr>
        <p:spPr/>
        <p:txBody>
          <a:bodyPr/>
          <a:lstStyle/>
          <a:p>
            <a:r>
              <a:rPr lang="fr-FR" noProof="0" dirty="0"/>
              <a:t>8</a:t>
            </a:r>
          </a:p>
        </p:txBody>
      </p:sp>
      <p:pic>
        <p:nvPicPr>
          <p:cNvPr id="5" name="Image 4">
            <a:extLst>
              <a:ext uri="{FF2B5EF4-FFF2-40B4-BE49-F238E27FC236}">
                <a16:creationId xmlns:a16="http://schemas.microsoft.com/office/drawing/2014/main" id="{EA5FD839-A90B-776D-0237-A19BEC8AD323}"/>
              </a:ext>
            </a:extLst>
          </p:cNvPr>
          <p:cNvPicPr>
            <a:picLocks noChangeAspect="1"/>
          </p:cNvPicPr>
          <p:nvPr/>
        </p:nvPicPr>
        <p:blipFill>
          <a:blip r:embed="rId2"/>
          <a:stretch>
            <a:fillRect/>
          </a:stretch>
        </p:blipFill>
        <p:spPr>
          <a:xfrm>
            <a:off x="9266407" y="782684"/>
            <a:ext cx="2574602" cy="1777582"/>
          </a:xfrm>
          <a:prstGeom prst="rect">
            <a:avLst/>
          </a:prstGeom>
        </p:spPr>
      </p:pic>
      <p:sp>
        <p:nvSpPr>
          <p:cNvPr id="7" name="Rectangle 6">
            <a:extLst>
              <a:ext uri="{FF2B5EF4-FFF2-40B4-BE49-F238E27FC236}">
                <a16:creationId xmlns:a16="http://schemas.microsoft.com/office/drawing/2014/main" id="{3C5D3453-A892-7565-8DA0-315E49F93FBB}"/>
              </a:ext>
            </a:extLst>
          </p:cNvPr>
          <p:cNvSpPr/>
          <p:nvPr/>
        </p:nvSpPr>
        <p:spPr>
          <a:xfrm>
            <a:off x="976244" y="3891178"/>
            <a:ext cx="3414643" cy="2904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solidFill>
              </a:rPr>
              <a:t> </a:t>
            </a:r>
          </a:p>
        </p:txBody>
      </p:sp>
      <p:sp>
        <p:nvSpPr>
          <p:cNvPr id="8" name="Rectangle 7">
            <a:extLst>
              <a:ext uri="{FF2B5EF4-FFF2-40B4-BE49-F238E27FC236}">
                <a16:creationId xmlns:a16="http://schemas.microsoft.com/office/drawing/2014/main" id="{339DE065-DB16-B59F-09BA-6E15707E3C13}"/>
              </a:ext>
            </a:extLst>
          </p:cNvPr>
          <p:cNvSpPr/>
          <p:nvPr/>
        </p:nvSpPr>
        <p:spPr>
          <a:xfrm>
            <a:off x="6299200" y="3891179"/>
            <a:ext cx="3246782" cy="29048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ZoneTexte 9">
            <a:extLst>
              <a:ext uri="{FF2B5EF4-FFF2-40B4-BE49-F238E27FC236}">
                <a16:creationId xmlns:a16="http://schemas.microsoft.com/office/drawing/2014/main" id="{74BFAE25-FF6D-576E-F5C9-3770CF538001}"/>
              </a:ext>
            </a:extLst>
          </p:cNvPr>
          <p:cNvSpPr txBox="1"/>
          <p:nvPr/>
        </p:nvSpPr>
        <p:spPr>
          <a:xfrm>
            <a:off x="2047764" y="3881495"/>
            <a:ext cx="2566504" cy="369332"/>
          </a:xfrm>
          <a:prstGeom prst="rect">
            <a:avLst/>
          </a:prstGeom>
          <a:noFill/>
        </p:spPr>
        <p:txBody>
          <a:bodyPr wrap="square" rtlCol="0">
            <a:spAutoFit/>
          </a:bodyPr>
          <a:lstStyle/>
          <a:p>
            <a:r>
              <a:rPr lang="fr-FR" noProof="0" dirty="0">
                <a:solidFill>
                  <a:schemeClr val="bg1"/>
                </a:solidFill>
                <a:latin typeface="Arial" panose="020B0604020202020204" pitchFamily="34" charset="0"/>
                <a:cs typeface="Arial" panose="020B0604020202020204" pitchFamily="34" charset="0"/>
              </a:rPr>
              <a:t>Avantages</a:t>
            </a:r>
          </a:p>
        </p:txBody>
      </p:sp>
      <p:sp>
        <p:nvSpPr>
          <p:cNvPr id="11" name="ZoneTexte 10">
            <a:extLst>
              <a:ext uri="{FF2B5EF4-FFF2-40B4-BE49-F238E27FC236}">
                <a16:creationId xmlns:a16="http://schemas.microsoft.com/office/drawing/2014/main" id="{30B3F067-974C-AEF3-FFBA-8B283AA5D35B}"/>
              </a:ext>
            </a:extLst>
          </p:cNvPr>
          <p:cNvSpPr txBox="1"/>
          <p:nvPr/>
        </p:nvSpPr>
        <p:spPr>
          <a:xfrm>
            <a:off x="7228758" y="3881495"/>
            <a:ext cx="2915478" cy="369332"/>
          </a:xfrm>
          <a:prstGeom prst="rect">
            <a:avLst/>
          </a:prstGeom>
          <a:noFill/>
        </p:spPr>
        <p:txBody>
          <a:bodyPr wrap="square" rtlCol="0">
            <a:spAutoFit/>
          </a:bodyPr>
          <a:lstStyle/>
          <a:p>
            <a:r>
              <a:rPr lang="fr-FR" noProof="0" dirty="0">
                <a:solidFill>
                  <a:schemeClr val="bg1"/>
                </a:solidFill>
                <a:latin typeface="Arial" panose="020B0604020202020204" pitchFamily="34" charset="0"/>
                <a:cs typeface="Arial" panose="020B0604020202020204" pitchFamily="34" charset="0"/>
              </a:rPr>
              <a:t>Inconvénients</a:t>
            </a:r>
          </a:p>
        </p:txBody>
      </p:sp>
      <p:sp>
        <p:nvSpPr>
          <p:cNvPr id="12" name="ZoneTexte 11">
            <a:extLst>
              <a:ext uri="{FF2B5EF4-FFF2-40B4-BE49-F238E27FC236}">
                <a16:creationId xmlns:a16="http://schemas.microsoft.com/office/drawing/2014/main" id="{A1992866-7915-68FB-58DE-07061189BC22}"/>
              </a:ext>
            </a:extLst>
          </p:cNvPr>
          <p:cNvSpPr txBox="1"/>
          <p:nvPr/>
        </p:nvSpPr>
        <p:spPr>
          <a:xfrm>
            <a:off x="1068136" y="4157613"/>
            <a:ext cx="3121208" cy="2677656"/>
          </a:xfrm>
          <a:prstGeom prst="rect">
            <a:avLst/>
          </a:prstGeom>
          <a:noFill/>
        </p:spPr>
        <p:txBody>
          <a:bodyPr wrap="square" rtlCol="0">
            <a:spAutoFit/>
          </a:bodyPr>
          <a:lstStyle/>
          <a:p>
            <a:r>
              <a:rPr lang="fr-FR" sz="1400" noProof="0" dirty="0">
                <a:solidFill>
                  <a:schemeClr val="bg1"/>
                </a:solidFill>
              </a:rPr>
              <a:t>-</a:t>
            </a:r>
            <a:r>
              <a:rPr lang="fr-FR" sz="1400" noProof="0" dirty="0">
                <a:solidFill>
                  <a:schemeClr val="bg1"/>
                </a:solidFill>
                <a:latin typeface="Arial" panose="020B0604020202020204" pitchFamily="34" charset="0"/>
                <a:cs typeface="Arial" panose="020B0604020202020204" pitchFamily="34" charset="0"/>
              </a:rPr>
              <a:t>travailler en pleine air: profiter d’un cadre magnifique.</a:t>
            </a:r>
          </a:p>
          <a:p>
            <a:r>
              <a:rPr lang="fr-FR" sz="1400" noProof="0" dirty="0">
                <a:solidFill>
                  <a:schemeClr val="bg1"/>
                </a:solidFill>
                <a:latin typeface="Arial" panose="020B0604020202020204" pitchFamily="34" charset="0"/>
                <a:cs typeface="Arial" panose="020B0604020202020204" pitchFamily="34" charset="0"/>
              </a:rPr>
              <a:t>-passions et loisirs: enseigner un sport que l’on aime. </a:t>
            </a:r>
          </a:p>
          <a:p>
            <a:r>
              <a:rPr lang="fr-FR" sz="1400" noProof="0" dirty="0">
                <a:solidFill>
                  <a:schemeClr val="bg1"/>
                </a:solidFill>
                <a:latin typeface="Arial" panose="020B0604020202020204" pitchFamily="34" charset="0"/>
                <a:cs typeface="Arial" panose="020B0604020202020204" pitchFamily="34" charset="0"/>
              </a:rPr>
              <a:t>-contact humain: rencontrer des personnes de tous horizons</a:t>
            </a:r>
          </a:p>
          <a:p>
            <a:r>
              <a:rPr lang="fr-FR" sz="1400" noProof="0" dirty="0">
                <a:solidFill>
                  <a:schemeClr val="bg1"/>
                </a:solidFill>
                <a:latin typeface="Arial" panose="020B0604020202020204" pitchFamily="34" charset="0"/>
                <a:cs typeface="Arial" panose="020B0604020202020204" pitchFamily="34" charset="0"/>
              </a:rPr>
              <a:t>-bonne rémunération: les moniteurs expérimentés peuvent bien  gagner leur vie.</a:t>
            </a:r>
          </a:p>
          <a:p>
            <a:r>
              <a:rPr lang="fr-FR" sz="1400" noProof="0" dirty="0">
                <a:solidFill>
                  <a:schemeClr val="bg1"/>
                </a:solidFill>
                <a:latin typeface="Arial" panose="020B0604020202020204" pitchFamily="34" charset="0"/>
                <a:cs typeface="Arial" panose="020B0604020202020204" pitchFamily="34" charset="0"/>
              </a:rPr>
              <a:t>-flexibilité saisonnière: on peut travailler l’hiver et exercer une autre activité le reste de l’année.</a:t>
            </a:r>
          </a:p>
        </p:txBody>
      </p:sp>
      <p:sp>
        <p:nvSpPr>
          <p:cNvPr id="13" name="ZoneTexte 12">
            <a:extLst>
              <a:ext uri="{FF2B5EF4-FFF2-40B4-BE49-F238E27FC236}">
                <a16:creationId xmlns:a16="http://schemas.microsoft.com/office/drawing/2014/main" id="{63FE220C-32B1-69DA-31CC-DC6A7E9B534C}"/>
              </a:ext>
            </a:extLst>
          </p:cNvPr>
          <p:cNvSpPr txBox="1"/>
          <p:nvPr/>
        </p:nvSpPr>
        <p:spPr>
          <a:xfrm>
            <a:off x="6299200" y="4157613"/>
            <a:ext cx="3162853" cy="2462213"/>
          </a:xfrm>
          <a:prstGeom prst="rect">
            <a:avLst/>
          </a:prstGeom>
          <a:noFill/>
        </p:spPr>
        <p:txBody>
          <a:bodyPr wrap="square" rtlCol="0">
            <a:spAutoFit/>
          </a:bodyPr>
          <a:lstStyle/>
          <a:p>
            <a:r>
              <a:rPr lang="fr-FR" sz="1400" noProof="0" dirty="0">
                <a:solidFill>
                  <a:schemeClr val="bg1"/>
                </a:solidFill>
                <a:latin typeface="Arial" panose="020B0604020202020204" pitchFamily="34" charset="0"/>
                <a:cs typeface="Arial" panose="020B0604020202020204" pitchFamily="34" charset="0"/>
              </a:rPr>
              <a:t>-conditions physiques: fatigue, froid, risque de blessures.</a:t>
            </a:r>
          </a:p>
          <a:p>
            <a:r>
              <a:rPr lang="fr-FR" sz="1400" noProof="0" dirty="0">
                <a:solidFill>
                  <a:schemeClr val="bg1"/>
                </a:solidFill>
                <a:latin typeface="Arial" panose="020B0604020202020204" pitchFamily="34" charset="0"/>
                <a:cs typeface="Arial" panose="020B0604020202020204" pitchFamily="34" charset="0"/>
              </a:rPr>
              <a:t>- Conditions météo: une mauvaise saison peut impacter les revenus.</a:t>
            </a:r>
          </a:p>
          <a:p>
            <a:r>
              <a:rPr lang="fr-FR" sz="1400" noProof="0" dirty="0">
                <a:solidFill>
                  <a:schemeClr val="bg1"/>
                </a:solidFill>
                <a:latin typeface="Arial" panose="020B0604020202020204" pitchFamily="34" charset="0"/>
                <a:cs typeface="Arial" panose="020B0604020202020204" pitchFamily="34" charset="0"/>
              </a:rPr>
              <a:t>-concurrence: il y a beaucoup de moniteurs sur le marché.</a:t>
            </a:r>
          </a:p>
          <a:p>
            <a:r>
              <a:rPr lang="fr-FR" sz="1400" noProof="0" dirty="0">
                <a:solidFill>
                  <a:schemeClr val="bg1"/>
                </a:solidFill>
                <a:latin typeface="Arial" panose="020B0604020202020204" pitchFamily="34" charset="0"/>
                <a:cs typeface="Arial" panose="020B0604020202020204" pitchFamily="34" charset="0"/>
              </a:rPr>
              <a:t>-formation longue et couteuse: devenir moniteur demande un diplôme d’Etat  et un niveau de technique élevé.</a:t>
            </a:r>
          </a:p>
          <a:p>
            <a:endParaRPr lang="fr-FR" sz="1400" noProof="0" dirty="0"/>
          </a:p>
        </p:txBody>
      </p:sp>
    </p:spTree>
    <p:extLst>
      <p:ext uri="{BB962C8B-B14F-4D97-AF65-F5344CB8AC3E}">
        <p14:creationId xmlns:p14="http://schemas.microsoft.com/office/powerpoint/2010/main" val="28716460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1597</TotalTime>
  <Words>1760</Words>
  <Application>Microsoft Office PowerPoint</Application>
  <PresentationFormat>Grand écran</PresentationFormat>
  <Paragraphs>217</Paragraphs>
  <Slides>15</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Aptos</vt:lpstr>
      <vt:lpstr>Aptos Display</vt:lpstr>
      <vt:lpstr>Arial</vt:lpstr>
      <vt:lpstr>Thème Office</vt:lpstr>
      <vt:lpstr>RAPPORT DE STAGE</vt:lpstr>
      <vt:lpstr>SOMMAIRE</vt:lpstr>
      <vt:lpstr>I-INTRODUCTION</vt:lpstr>
      <vt:lpstr>II-PRESENTATION DE L’ENTREPRISE</vt:lpstr>
      <vt:lpstr>Présentation PowerPoint</vt:lpstr>
      <vt:lpstr>III-FONCTIONNEMENT DE L’ENTREPRISE</vt:lpstr>
      <vt:lpstr>Présentation PowerPoint</vt:lpstr>
      <vt:lpstr>IV-PROFESSION OBSERVEE</vt:lpstr>
      <vt:lpstr>Présentation PowerPoint</vt:lpstr>
      <vt:lpstr>Présentation PowerPoint</vt:lpstr>
      <vt:lpstr>V-PRESENTATION DE LA SEMAINE DE STAGE </vt:lpstr>
      <vt:lpstr>Présentation PowerPoint</vt:lpstr>
      <vt:lpstr>VI-CONCLUSION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Parent-Gros</dc:creator>
  <cp:lastModifiedBy>Caroline Parent-Gros</cp:lastModifiedBy>
  <cp:revision>18</cp:revision>
  <cp:lastPrinted>2025-04-07T14:11:52Z</cp:lastPrinted>
  <dcterms:created xsi:type="dcterms:W3CDTF">2025-03-12T13:01:52Z</dcterms:created>
  <dcterms:modified xsi:type="dcterms:W3CDTF">2025-04-07T14:13:08Z</dcterms:modified>
</cp:coreProperties>
</file>