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7"/>
  </p:notesMasterIdLst>
  <p:sldIdLst>
    <p:sldId id="257" r:id="rId2"/>
    <p:sldId id="290" r:id="rId3"/>
    <p:sldId id="259" r:id="rId4"/>
    <p:sldId id="286" r:id="rId5"/>
    <p:sldId id="260" r:id="rId6"/>
    <p:sldId id="282" r:id="rId7"/>
    <p:sldId id="261" r:id="rId8"/>
    <p:sldId id="289" r:id="rId9"/>
    <p:sldId id="288" r:id="rId10"/>
    <p:sldId id="283" r:id="rId11"/>
    <p:sldId id="300" r:id="rId12"/>
    <p:sldId id="276" r:id="rId13"/>
    <p:sldId id="285" r:id="rId14"/>
    <p:sldId id="274" r:id="rId15"/>
    <p:sldId id="278" r:id="rId16"/>
    <p:sldId id="277" r:id="rId17"/>
    <p:sldId id="293" r:id="rId18"/>
    <p:sldId id="296" r:id="rId19"/>
    <p:sldId id="295" r:id="rId20"/>
    <p:sldId id="263" r:id="rId21"/>
    <p:sldId id="264" r:id="rId22"/>
    <p:sldId id="275" r:id="rId23"/>
    <p:sldId id="304" r:id="rId24"/>
    <p:sldId id="270" r:id="rId25"/>
    <p:sldId id="279" r:id="rId26"/>
    <p:sldId id="294" r:id="rId27"/>
    <p:sldId id="302" r:id="rId28"/>
    <p:sldId id="303" r:id="rId29"/>
    <p:sldId id="297" r:id="rId30"/>
    <p:sldId id="301" r:id="rId31"/>
    <p:sldId id="298" r:id="rId32"/>
    <p:sldId id="292" r:id="rId33"/>
    <p:sldId id="291" r:id="rId34"/>
    <p:sldId id="271" r:id="rId35"/>
    <p:sldId id="27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56A47A-C89F-45BA-8423-C85AB05F977D}" v="51" dt="2018-11-20T22:41:03.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2" autoAdjust="0"/>
    <p:restoredTop sz="94660"/>
  </p:normalViewPr>
  <p:slideViewPr>
    <p:cSldViewPr snapToGrid="0" snapToObjects="1">
      <p:cViewPr varScale="1">
        <p:scale>
          <a:sx n="92" d="100"/>
          <a:sy n="92" d="100"/>
        </p:scale>
        <p:origin x="96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mbria" panose="02040503050406030204" pitchFamily="18"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mbria" panose="02040503050406030204" pitchFamily="18" charset="0"/>
              </a:defRPr>
            </a:lvl1pPr>
          </a:lstStyle>
          <a:p>
            <a:fld id="{9E6EC5DE-19A1-964C-9EF5-A53767BB03CA}" type="datetimeFigureOut">
              <a:rPr lang="en-US" smtClean="0"/>
              <a:pPr/>
              <a:t>5/6/2019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mbria" panose="020405030504060302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mbria" panose="02040503050406030204" pitchFamily="18" charset="0"/>
              </a:defRPr>
            </a:lvl1pPr>
          </a:lstStyle>
          <a:p>
            <a:fld id="{8FE807C5-DEDA-054F-AFFD-31C7023268D8}" type="slidenum">
              <a:rPr lang="en-US" smtClean="0"/>
              <a:pPr/>
              <a:t>‹N°›</a:t>
            </a:fld>
            <a:endParaRPr lang="en-US" dirty="0"/>
          </a:p>
        </p:txBody>
      </p:sp>
    </p:spTree>
    <p:extLst>
      <p:ext uri="{BB962C8B-B14F-4D97-AF65-F5344CB8AC3E}">
        <p14:creationId xmlns:p14="http://schemas.microsoft.com/office/powerpoint/2010/main" val="8795993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ambria" panose="02040503050406030204" pitchFamily="18" charset="0"/>
        <a:ea typeface="+mn-ea"/>
        <a:cs typeface="+mn-cs"/>
      </a:defRPr>
    </a:lvl1pPr>
    <a:lvl2pPr marL="457200" algn="l" defTabSz="457200" rtl="0" eaLnBrk="1" latinLnBrk="0" hangingPunct="1">
      <a:defRPr sz="1200" kern="1200">
        <a:solidFill>
          <a:schemeClr val="tx1"/>
        </a:solidFill>
        <a:latin typeface="Cambria" panose="02040503050406030204" pitchFamily="18" charset="0"/>
        <a:ea typeface="+mn-ea"/>
        <a:cs typeface="+mn-cs"/>
      </a:defRPr>
    </a:lvl2pPr>
    <a:lvl3pPr marL="914400" algn="l" defTabSz="457200" rtl="0" eaLnBrk="1" latinLnBrk="0" hangingPunct="1">
      <a:defRPr sz="1200" kern="1200">
        <a:solidFill>
          <a:schemeClr val="tx1"/>
        </a:solidFill>
        <a:latin typeface="Cambria" panose="02040503050406030204" pitchFamily="18" charset="0"/>
        <a:ea typeface="+mn-ea"/>
        <a:cs typeface="+mn-cs"/>
      </a:defRPr>
    </a:lvl3pPr>
    <a:lvl4pPr marL="1371600" algn="l" defTabSz="457200" rtl="0" eaLnBrk="1" latinLnBrk="0" hangingPunct="1">
      <a:defRPr sz="1200" kern="1200">
        <a:solidFill>
          <a:schemeClr val="tx1"/>
        </a:solidFill>
        <a:latin typeface="Cambria" panose="02040503050406030204" pitchFamily="18" charset="0"/>
        <a:ea typeface="+mn-ea"/>
        <a:cs typeface="+mn-cs"/>
      </a:defRPr>
    </a:lvl4pPr>
    <a:lvl5pPr marL="1828800" algn="l" defTabSz="457200" rtl="0" eaLnBrk="1" latinLnBrk="0" hangingPunct="1">
      <a:defRPr sz="1200" kern="1200">
        <a:solidFill>
          <a:schemeClr val="tx1"/>
        </a:solidFill>
        <a:latin typeface="Cambria" panose="02040503050406030204" pitchFamily="18"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807C5-DEDA-054F-AFFD-31C7023268D8}" type="slidenum">
              <a:rPr lang="en-US" smtClean="0"/>
              <a:t>31</a:t>
            </a:fld>
            <a:endParaRPr lang="en-US"/>
          </a:p>
        </p:txBody>
      </p:sp>
    </p:spTree>
    <p:extLst>
      <p:ext uri="{BB962C8B-B14F-4D97-AF65-F5344CB8AC3E}">
        <p14:creationId xmlns:p14="http://schemas.microsoft.com/office/powerpoint/2010/main" val="318333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22F186-F5A2-4742-8103-1A643B4C47C8}"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37863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22F186-F5A2-4742-8103-1A643B4C47C8}"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85411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22F186-F5A2-4742-8103-1A643B4C47C8}"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39718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22F186-F5A2-4742-8103-1A643B4C47C8}"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152812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22F186-F5A2-4742-8103-1A643B4C47C8}"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84091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22F186-F5A2-4742-8103-1A643B4C47C8}"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107059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22F186-F5A2-4742-8103-1A643B4C47C8}" type="datetimeFigureOut">
              <a:rPr lang="en-US" smtClean="0"/>
              <a:t>5/6/2019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8318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22F186-F5A2-4742-8103-1A643B4C47C8}" type="datetimeFigureOut">
              <a:rPr lang="en-US" smtClean="0"/>
              <a:t>5/6/2019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420916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2F186-F5A2-4742-8103-1A643B4C47C8}" type="datetimeFigureOut">
              <a:rPr lang="en-US" smtClean="0"/>
              <a:t>5/6/2019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9893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22F186-F5A2-4742-8103-1A643B4C47C8}"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6814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22F186-F5A2-4742-8103-1A643B4C47C8}"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85635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mbria" panose="02040503050406030204" pitchFamily="18" charset="0"/>
              </a:defRPr>
            </a:lvl1pPr>
          </a:lstStyle>
          <a:p>
            <a:fld id="{1F22F186-F5A2-4742-8103-1A643B4C47C8}" type="datetimeFigureOut">
              <a:rPr lang="en-US" smtClean="0"/>
              <a:pPr/>
              <a:t>5/6/2019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mbria" panose="020405030504060302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fld id="{7BD13C63-C282-084E-A40C-0207F663A4FA}" type="slidenum">
              <a:rPr lang="en-US" smtClean="0"/>
              <a:pPr/>
              <a:t>‹N°›</a:t>
            </a:fld>
            <a:endParaRPr lang="en-US" dirty="0"/>
          </a:p>
        </p:txBody>
      </p:sp>
    </p:spTree>
    <p:extLst>
      <p:ext uri="{BB962C8B-B14F-4D97-AF65-F5344CB8AC3E}">
        <p14:creationId xmlns:p14="http://schemas.microsoft.com/office/powerpoint/2010/main" val="694911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Cambria" panose="02040503050406030204" pitchFamily="18"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mbria" panose="02040503050406030204"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mbria" panose="02040503050406030204"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mbria" panose="02040503050406030204"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mbria" panose="02040503050406030204"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mbria" panose="020405030504060302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mbria" panose="02040503050406030204" pitchFamily="18" charset="0"/>
              </a:rPr>
              <a:t>The wines of</a:t>
            </a:r>
            <a:br>
              <a:rPr lang="en-US" b="1" dirty="0">
                <a:latin typeface="Cambria" panose="02040503050406030204" pitchFamily="18" charset="0"/>
              </a:rPr>
            </a:br>
            <a:r>
              <a:rPr lang="en-US" b="1" dirty="0" err="1">
                <a:latin typeface="Cambria" panose="02040503050406030204" pitchFamily="18" charset="0"/>
              </a:rPr>
              <a:t>Domaine</a:t>
            </a:r>
            <a:r>
              <a:rPr lang="en-US" b="1" dirty="0">
                <a:latin typeface="Cambria" panose="02040503050406030204" pitchFamily="18" charset="0"/>
              </a:rPr>
              <a:t> AF </a:t>
            </a:r>
            <a:r>
              <a:rPr lang="en-US" b="1" dirty="0" err="1">
                <a:latin typeface="Cambria" panose="02040503050406030204" pitchFamily="18" charset="0"/>
              </a:rPr>
              <a:t>Gros</a:t>
            </a:r>
            <a:r>
              <a:rPr lang="en-US" b="1" dirty="0">
                <a:latin typeface="Cambria" panose="02040503050406030204" pitchFamily="18" charset="0"/>
              </a:rPr>
              <a:t>, Bourgogne</a:t>
            </a:r>
          </a:p>
        </p:txBody>
      </p:sp>
      <p:pic>
        <p:nvPicPr>
          <p:cNvPr id="6" name="Image 6" descr="logo AF GROS.jpg"/>
          <p:cNvPicPr>
            <a:picLocks noGrp="1"/>
          </p:cNvPicPr>
          <p:nvPr>
            <p:ph idx="1"/>
          </p:nvPr>
        </p:nvPicPr>
        <p:blipFill>
          <a:blip r:embed="rId2" cstate="screen">
            <a:extLst>
              <a:ext uri="{28A0092B-C50C-407E-A947-70E740481C1C}">
                <a14:useLocalDpi xmlns:a14="http://schemas.microsoft.com/office/drawing/2010/main"/>
              </a:ext>
            </a:extLst>
          </a:blip>
          <a:srcRect l="-60749" r="-60749"/>
          <a:stretch>
            <a:fillRect/>
          </a:stretch>
        </p:blipFill>
        <p:spPr>
          <a:prstGeom prst="rect">
            <a:avLst/>
          </a:prstGeom>
        </p:spPr>
      </p:pic>
    </p:spTree>
    <p:extLst>
      <p:ext uri="{BB962C8B-B14F-4D97-AF65-F5344CB8AC3E}">
        <p14:creationId xmlns:p14="http://schemas.microsoft.com/office/powerpoint/2010/main" val="1658104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93215" y="793214"/>
            <a:ext cx="6874525" cy="2308324"/>
          </a:xfrm>
          <a:prstGeom prst="rect">
            <a:avLst/>
          </a:prstGeom>
          <a:noFill/>
        </p:spPr>
        <p:txBody>
          <a:bodyPr wrap="square" rtlCol="0">
            <a:spAutoFit/>
          </a:bodyPr>
          <a:lstStyle/>
          <a:p>
            <a:pPr lvl="0"/>
            <a:r>
              <a:rPr lang="en-GB" b="1" dirty="0">
                <a:latin typeface="Cambria" panose="02040503050406030204" pitchFamily="18" charset="0"/>
              </a:rPr>
              <a:t>-</a:t>
            </a:r>
            <a:r>
              <a:rPr lang="en-US" dirty="0">
                <a:latin typeface="Cambria" panose="02040503050406030204" pitchFamily="18" charset="0"/>
              </a:rPr>
              <a:t>The wines are racked and placed in tanks for the last 3 months of </a:t>
            </a:r>
            <a:r>
              <a:rPr lang="en-US" dirty="0" err="1">
                <a:latin typeface="Cambria" panose="02040503050406030204" pitchFamily="18" charset="0"/>
              </a:rPr>
              <a:t>elevage</a:t>
            </a:r>
            <a:r>
              <a:rPr lang="en-US" dirty="0">
                <a:latin typeface="Cambria" panose="02040503050406030204" pitchFamily="18" charset="0"/>
              </a:rPr>
              <a:t> so that the fine lees can settle down.</a:t>
            </a:r>
          </a:p>
          <a:p>
            <a:pPr lvl="0"/>
            <a:endParaRPr lang="fr-FR" dirty="0">
              <a:latin typeface="Cambria" panose="02040503050406030204" pitchFamily="18" charset="0"/>
            </a:endParaRPr>
          </a:p>
          <a:p>
            <a:pPr lvl="0"/>
            <a:r>
              <a:rPr lang="en-US" dirty="0">
                <a:latin typeface="Cambria" panose="02040503050406030204" pitchFamily="18" charset="0"/>
              </a:rPr>
              <a:t>-Wines are not systematically filtered: We check the turbidity and, if necessary, do a light filtration </a:t>
            </a:r>
            <a:r>
              <a:rPr lang="en-GB" dirty="0">
                <a:latin typeface="Cambria" panose="02040503050406030204" pitchFamily="18" charset="0"/>
              </a:rPr>
              <a:t>(lenticular filer system: cellulose sheets) but no fining. </a:t>
            </a:r>
          </a:p>
          <a:p>
            <a:pPr lvl="0"/>
            <a:endParaRPr lang="fr-FR" dirty="0">
              <a:latin typeface="Cambria" panose="02040503050406030204" pitchFamily="18" charset="0"/>
            </a:endParaRPr>
          </a:p>
          <a:p>
            <a:r>
              <a:rPr lang="en-US" dirty="0">
                <a:latin typeface="Cambria" panose="02040503050406030204" pitchFamily="18" charset="0"/>
              </a:rPr>
              <a:t>-</a:t>
            </a:r>
            <a:r>
              <a:rPr lang="en-GB" dirty="0">
                <a:latin typeface="Cambria" panose="02040503050406030204" pitchFamily="18" charset="0"/>
              </a:rPr>
              <a:t>The wines are bottled by gravity. </a:t>
            </a:r>
            <a:endParaRPr lang="fr-FR" dirty="0">
              <a:latin typeface="Cambria" panose="02040503050406030204" pitchFamily="18" charset="0"/>
            </a:endParaRPr>
          </a:p>
        </p:txBody>
      </p:sp>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04027" y="3607435"/>
            <a:ext cx="3641075" cy="2586016"/>
          </a:xfrm>
          <a:prstGeom prst="rect">
            <a:avLst/>
          </a:prstGeom>
        </p:spPr>
      </p:pic>
    </p:spTree>
    <p:extLst>
      <p:ext uri="{BB962C8B-B14F-4D97-AF65-F5344CB8AC3E}">
        <p14:creationId xmlns:p14="http://schemas.microsoft.com/office/powerpoint/2010/main" val="2565266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3" descr="cid:image001.jpg@01D41856.67E4F7E0">
            <a:extLst>
              <a:ext uri="{FF2B5EF4-FFF2-40B4-BE49-F238E27FC236}">
                <a16:creationId xmlns="" xmlns:a16="http://schemas.microsoft.com/office/drawing/2014/main" id="{2248A247-E85A-4727-B2CB-B3BFC47893F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3342" y="939567"/>
            <a:ext cx="5510856" cy="411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31353E50-CC46-46C5-8333-CCB2C2E2DA34}"/>
              </a:ext>
            </a:extLst>
          </p:cNvPr>
          <p:cNvSpPr txBox="1"/>
          <p:nvPr/>
        </p:nvSpPr>
        <p:spPr>
          <a:xfrm>
            <a:off x="183342" y="5313679"/>
            <a:ext cx="8525675" cy="1477328"/>
          </a:xfrm>
          <a:prstGeom prst="rect">
            <a:avLst/>
          </a:prstGeom>
          <a:noFill/>
        </p:spPr>
        <p:txBody>
          <a:bodyPr wrap="square" rtlCol="0">
            <a:spAutoFit/>
          </a:bodyPr>
          <a:lstStyle/>
          <a:p>
            <a:pPr algn="ctr"/>
            <a:r>
              <a:rPr lang="en-US" b="1" dirty="0">
                <a:latin typeface="Cambria" panose="02040503050406030204" pitchFamily="18" charset="0"/>
              </a:rPr>
              <a:t>From our new vineyard in the prized  region of Moulin a Vent, </a:t>
            </a:r>
            <a:r>
              <a:rPr lang="en-US" b="1" dirty="0" err="1">
                <a:latin typeface="Cambria" panose="02040503050406030204" pitchFamily="18" charset="0"/>
              </a:rPr>
              <a:t>Mortperay</a:t>
            </a:r>
            <a:r>
              <a:rPr lang="en-US" b="1" dirty="0">
                <a:latin typeface="Cambria" panose="02040503050406030204" pitchFamily="18" charset="0"/>
              </a:rPr>
              <a:t>.</a:t>
            </a:r>
            <a:endParaRPr lang="en-US" dirty="0">
              <a:latin typeface="Cambria" panose="02040503050406030204" pitchFamily="18" charset="0"/>
            </a:endParaRPr>
          </a:p>
          <a:p>
            <a:pPr algn="ctr"/>
            <a:r>
              <a:rPr lang="en-US" b="1" dirty="0">
                <a:latin typeface="Cambria" panose="02040503050406030204" pitchFamily="18" charset="0"/>
              </a:rPr>
              <a:t> </a:t>
            </a:r>
            <a:endParaRPr lang="en-US" dirty="0">
              <a:latin typeface="Cambria" panose="02040503050406030204" pitchFamily="18" charset="0"/>
            </a:endParaRPr>
          </a:p>
          <a:p>
            <a:pPr algn="ctr"/>
            <a:r>
              <a:rPr lang="en-US" b="1" dirty="0">
                <a:latin typeface="Cambria" panose="02040503050406030204" pitchFamily="18" charset="0"/>
              </a:rPr>
              <a:t>Garnet-red color, with iris and spices aromas. Velvety tannins, suave and long delightful after-taste, a Classic right off the starting gate!</a:t>
            </a:r>
            <a:endParaRPr lang="en-US" dirty="0">
              <a:latin typeface="Cambria" panose="02040503050406030204" pitchFamily="18" charset="0"/>
            </a:endParaRPr>
          </a:p>
          <a:p>
            <a:pPr algn="ctr"/>
            <a:r>
              <a:rPr lang="en-US" b="1" dirty="0">
                <a:latin typeface="Cambria" panose="02040503050406030204" pitchFamily="18" charset="0"/>
              </a:rPr>
              <a:t>Limited quantities!</a:t>
            </a:r>
            <a:endParaRPr lang="en-US" dirty="0">
              <a:latin typeface="Cambria" panose="02040503050406030204" pitchFamily="18" charset="0"/>
            </a:endParaRPr>
          </a:p>
        </p:txBody>
      </p:sp>
      <p:pic>
        <p:nvPicPr>
          <p:cNvPr id="6" name="Picture 2" descr="Image result for moulin a vent mortperay">
            <a:extLst>
              <a:ext uri="{FF2B5EF4-FFF2-40B4-BE49-F238E27FC236}">
                <a16:creationId xmlns="" xmlns:a16="http://schemas.microsoft.com/office/drawing/2014/main" id="{AD4C77AC-2D67-40D3-825C-FD6D7634079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57569" y="491803"/>
            <a:ext cx="1163882" cy="11638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A68CDBAA-0003-4523-BB5C-D539D358C728}"/>
              </a:ext>
            </a:extLst>
          </p:cNvPr>
          <p:cNvSpPr txBox="1"/>
          <p:nvPr/>
        </p:nvSpPr>
        <p:spPr>
          <a:xfrm>
            <a:off x="562062" y="310393"/>
            <a:ext cx="4924338" cy="369332"/>
          </a:xfrm>
          <a:prstGeom prst="rect">
            <a:avLst/>
          </a:prstGeom>
          <a:noFill/>
        </p:spPr>
        <p:txBody>
          <a:bodyPr wrap="square" rtlCol="0">
            <a:spAutoFit/>
          </a:bodyPr>
          <a:lstStyle/>
          <a:p>
            <a:r>
              <a:rPr lang="en-US" dirty="0">
                <a:latin typeface="Cambria" panose="02040503050406030204" pitchFamily="18" charset="0"/>
              </a:rPr>
              <a:t>Our latest release: Cru from Beaujolais !</a:t>
            </a:r>
          </a:p>
        </p:txBody>
      </p:sp>
      <p:pic>
        <p:nvPicPr>
          <p:cNvPr id="3074" name="Picture 2" descr="Chateau des Jacques, Beaujolais, Morgon, Moulin-a-Vent, Cyril Chirouze, Louis Jadot">
            <a:extLst>
              <a:ext uri="{FF2B5EF4-FFF2-40B4-BE49-F238E27FC236}">
                <a16:creationId xmlns="" xmlns:a16="http://schemas.microsoft.com/office/drawing/2014/main" id="{673D1441-6A95-469C-AE91-D6700426BDE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89618" y="1746701"/>
            <a:ext cx="28194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59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0900" y="0"/>
            <a:ext cx="4896809" cy="6858000"/>
          </a:xfrm>
          <a:prstGeom prst="rect">
            <a:avLst/>
          </a:prstGeom>
        </p:spPr>
      </p:pic>
      <p:sp>
        <p:nvSpPr>
          <p:cNvPr id="3" name="TextBox 2"/>
          <p:cNvSpPr txBox="1"/>
          <p:nvPr/>
        </p:nvSpPr>
        <p:spPr>
          <a:xfrm>
            <a:off x="4298950" y="901700"/>
            <a:ext cx="712054" cy="369332"/>
          </a:xfrm>
          <a:prstGeom prst="rect">
            <a:avLst/>
          </a:prstGeom>
          <a:noFill/>
        </p:spPr>
        <p:txBody>
          <a:bodyPr wrap="none" rtlCol="0">
            <a:spAutoFit/>
          </a:bodyPr>
          <a:lstStyle/>
          <a:p>
            <a:r>
              <a:rPr lang="en-US" dirty="0">
                <a:latin typeface="Cambria" panose="02040503050406030204" pitchFamily="18" charset="0"/>
              </a:rPr>
              <a:t>Dijon</a:t>
            </a:r>
          </a:p>
        </p:txBody>
      </p:sp>
      <p:sp>
        <p:nvSpPr>
          <p:cNvPr id="8" name="TextBox 7"/>
          <p:cNvSpPr txBox="1"/>
          <p:nvPr/>
        </p:nvSpPr>
        <p:spPr>
          <a:xfrm>
            <a:off x="5257800" y="3479800"/>
            <a:ext cx="1993900" cy="646331"/>
          </a:xfrm>
          <a:prstGeom prst="rect">
            <a:avLst/>
          </a:prstGeom>
          <a:noFill/>
        </p:spPr>
        <p:txBody>
          <a:bodyPr wrap="square" rtlCol="0">
            <a:spAutoFit/>
          </a:bodyPr>
          <a:lstStyle/>
          <a:p>
            <a:r>
              <a:rPr lang="en-US" dirty="0" err="1">
                <a:latin typeface="Cambria" panose="02040503050406030204" pitchFamily="18" charset="0"/>
              </a:rPr>
              <a:t>Chambole</a:t>
            </a:r>
            <a:r>
              <a:rPr lang="en-US" dirty="0">
                <a:latin typeface="Cambria" panose="02040503050406030204" pitchFamily="18" charset="0"/>
              </a:rPr>
              <a:t> </a:t>
            </a:r>
            <a:r>
              <a:rPr lang="en-US" dirty="0" err="1">
                <a:latin typeface="Cambria" panose="02040503050406030204" pitchFamily="18" charset="0"/>
              </a:rPr>
              <a:t>Musigny</a:t>
            </a:r>
            <a:endParaRPr lang="en-US" dirty="0">
              <a:latin typeface="Cambria" panose="02040503050406030204" pitchFamily="18" charset="0"/>
            </a:endParaRPr>
          </a:p>
        </p:txBody>
      </p:sp>
      <p:sp>
        <p:nvSpPr>
          <p:cNvPr id="9" name="TextBox 8"/>
          <p:cNvSpPr txBox="1"/>
          <p:nvPr/>
        </p:nvSpPr>
        <p:spPr>
          <a:xfrm>
            <a:off x="5200650" y="4051300"/>
            <a:ext cx="1817059" cy="369332"/>
          </a:xfrm>
          <a:prstGeom prst="rect">
            <a:avLst/>
          </a:prstGeom>
          <a:noFill/>
        </p:spPr>
        <p:txBody>
          <a:bodyPr wrap="square" rtlCol="0">
            <a:spAutoFit/>
          </a:bodyPr>
          <a:lstStyle/>
          <a:p>
            <a:r>
              <a:rPr lang="en-US" dirty="0" err="1">
                <a:latin typeface="Cambria" panose="02040503050406030204" pitchFamily="18" charset="0"/>
              </a:rPr>
              <a:t>Vosne</a:t>
            </a:r>
            <a:r>
              <a:rPr lang="en-US" dirty="0">
                <a:latin typeface="Cambria" panose="02040503050406030204" pitchFamily="18" charset="0"/>
              </a:rPr>
              <a:t> </a:t>
            </a:r>
            <a:r>
              <a:rPr lang="en-US" dirty="0" err="1">
                <a:latin typeface="Cambria" panose="02040503050406030204" pitchFamily="18" charset="0"/>
              </a:rPr>
              <a:t>Romanee</a:t>
            </a:r>
            <a:endParaRPr lang="en-US" dirty="0">
              <a:latin typeface="Cambria" panose="02040503050406030204" pitchFamily="18" charset="0"/>
            </a:endParaRPr>
          </a:p>
        </p:txBody>
      </p:sp>
      <p:sp>
        <p:nvSpPr>
          <p:cNvPr id="10" name="TextBox 9"/>
          <p:cNvSpPr txBox="1"/>
          <p:nvPr/>
        </p:nvSpPr>
        <p:spPr>
          <a:xfrm>
            <a:off x="4578350" y="5149334"/>
            <a:ext cx="918841" cy="369332"/>
          </a:xfrm>
          <a:prstGeom prst="rect">
            <a:avLst/>
          </a:prstGeom>
          <a:noFill/>
        </p:spPr>
        <p:txBody>
          <a:bodyPr wrap="none" rtlCol="0">
            <a:spAutoFit/>
          </a:bodyPr>
          <a:lstStyle/>
          <a:p>
            <a:r>
              <a:rPr lang="en-US" dirty="0" err="1">
                <a:latin typeface="Cambria" panose="02040503050406030204" pitchFamily="18" charset="0"/>
              </a:rPr>
              <a:t>Beaune</a:t>
            </a:r>
            <a:endParaRPr lang="en-US" dirty="0">
              <a:latin typeface="Cambria" panose="02040503050406030204" pitchFamily="18" charset="0"/>
            </a:endParaRPr>
          </a:p>
        </p:txBody>
      </p:sp>
      <p:sp>
        <p:nvSpPr>
          <p:cNvPr id="11" name="TextBox 10"/>
          <p:cNvSpPr txBox="1"/>
          <p:nvPr/>
        </p:nvSpPr>
        <p:spPr>
          <a:xfrm>
            <a:off x="2794000" y="5269468"/>
            <a:ext cx="1151597" cy="369332"/>
          </a:xfrm>
          <a:prstGeom prst="rect">
            <a:avLst/>
          </a:prstGeom>
          <a:noFill/>
        </p:spPr>
        <p:txBody>
          <a:bodyPr wrap="none" rtlCol="0">
            <a:spAutoFit/>
          </a:bodyPr>
          <a:lstStyle/>
          <a:p>
            <a:r>
              <a:rPr lang="en-US" dirty="0" err="1">
                <a:latin typeface="Cambria" panose="02040503050406030204" pitchFamily="18" charset="0"/>
              </a:rPr>
              <a:t>Pommard</a:t>
            </a:r>
            <a:endParaRPr lang="en-US" dirty="0">
              <a:latin typeface="Cambria" panose="02040503050406030204" pitchFamily="18" charset="0"/>
            </a:endParaRPr>
          </a:p>
        </p:txBody>
      </p:sp>
      <p:sp>
        <p:nvSpPr>
          <p:cNvPr id="12" name="TextBox 11"/>
          <p:cNvSpPr txBox="1"/>
          <p:nvPr/>
        </p:nvSpPr>
        <p:spPr>
          <a:xfrm>
            <a:off x="2559208" y="4420632"/>
            <a:ext cx="1802096" cy="369332"/>
          </a:xfrm>
          <a:prstGeom prst="rect">
            <a:avLst/>
          </a:prstGeom>
          <a:noFill/>
        </p:spPr>
        <p:txBody>
          <a:bodyPr wrap="none" rtlCol="0">
            <a:spAutoFit/>
          </a:bodyPr>
          <a:lstStyle/>
          <a:p>
            <a:r>
              <a:rPr lang="en-US" dirty="0" err="1">
                <a:latin typeface="Cambria" panose="02040503050406030204" pitchFamily="18" charset="0"/>
              </a:rPr>
              <a:t>Nuits</a:t>
            </a:r>
            <a:r>
              <a:rPr lang="en-US" dirty="0">
                <a:latin typeface="Cambria" panose="02040503050406030204" pitchFamily="18" charset="0"/>
              </a:rPr>
              <a:t> St Georges</a:t>
            </a:r>
          </a:p>
        </p:txBody>
      </p:sp>
      <p:sp>
        <p:nvSpPr>
          <p:cNvPr id="13" name="TextBox 12"/>
          <p:cNvSpPr txBox="1"/>
          <p:nvPr/>
        </p:nvSpPr>
        <p:spPr>
          <a:xfrm>
            <a:off x="3771900" y="3568700"/>
            <a:ext cx="996950" cy="646331"/>
          </a:xfrm>
          <a:prstGeom prst="rect">
            <a:avLst/>
          </a:prstGeom>
          <a:noFill/>
        </p:spPr>
        <p:txBody>
          <a:bodyPr wrap="square" rtlCol="0">
            <a:spAutoFit/>
          </a:bodyPr>
          <a:lstStyle/>
          <a:p>
            <a:r>
              <a:rPr lang="en-US" dirty="0">
                <a:latin typeface="Cambria" panose="02040503050406030204" pitchFamily="18" charset="0"/>
              </a:rPr>
              <a:t>Clos de </a:t>
            </a:r>
            <a:r>
              <a:rPr lang="en-US" dirty="0" err="1">
                <a:latin typeface="Cambria" panose="02040503050406030204" pitchFamily="18" charset="0"/>
              </a:rPr>
              <a:t>Vougeot</a:t>
            </a:r>
            <a:endParaRPr lang="en-US" dirty="0">
              <a:latin typeface="Cambria" panose="02040503050406030204" pitchFamily="18" charset="0"/>
            </a:endParaRPr>
          </a:p>
        </p:txBody>
      </p:sp>
      <p:sp>
        <p:nvSpPr>
          <p:cNvPr id="14" name="TextBox 13"/>
          <p:cNvSpPr txBox="1"/>
          <p:nvPr/>
        </p:nvSpPr>
        <p:spPr>
          <a:xfrm>
            <a:off x="4578350" y="4789964"/>
            <a:ext cx="2330450" cy="369332"/>
          </a:xfrm>
          <a:prstGeom prst="rect">
            <a:avLst/>
          </a:prstGeom>
          <a:noFill/>
        </p:spPr>
        <p:txBody>
          <a:bodyPr wrap="square" rtlCol="0">
            <a:spAutoFit/>
          </a:bodyPr>
          <a:lstStyle/>
          <a:p>
            <a:r>
              <a:rPr lang="en-US" dirty="0" err="1">
                <a:latin typeface="Cambria" panose="02040503050406030204" pitchFamily="18" charset="0"/>
              </a:rPr>
              <a:t>Savigny</a:t>
            </a:r>
            <a:r>
              <a:rPr lang="en-US" dirty="0">
                <a:latin typeface="Cambria" panose="02040503050406030204" pitchFamily="18" charset="0"/>
              </a:rPr>
              <a:t> les </a:t>
            </a:r>
            <a:r>
              <a:rPr lang="en-US" dirty="0" err="1">
                <a:latin typeface="Cambria" panose="02040503050406030204" pitchFamily="18" charset="0"/>
              </a:rPr>
              <a:t>Beaune</a:t>
            </a:r>
            <a:endParaRPr lang="en-US" dirty="0">
              <a:latin typeface="Cambria" panose="02040503050406030204" pitchFamily="18" charset="0"/>
            </a:endParaRPr>
          </a:p>
        </p:txBody>
      </p:sp>
    </p:spTree>
    <p:extLst>
      <p:ext uri="{BB962C8B-B14F-4D97-AF65-F5344CB8AC3E}">
        <p14:creationId xmlns:p14="http://schemas.microsoft.com/office/powerpoint/2010/main" val="233305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1204153250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186" y="0"/>
            <a:ext cx="7351014" cy="5395650"/>
          </a:xfrm>
          <a:prstGeom prst="rect">
            <a:avLst/>
          </a:prstGeom>
        </p:spPr>
      </p:pic>
      <p:sp>
        <p:nvSpPr>
          <p:cNvPr id="6" name="TextBox 5"/>
          <p:cNvSpPr txBox="1"/>
          <p:nvPr/>
        </p:nvSpPr>
        <p:spPr>
          <a:xfrm>
            <a:off x="704850" y="5486400"/>
            <a:ext cx="7816850" cy="923330"/>
          </a:xfrm>
          <a:prstGeom prst="rect">
            <a:avLst/>
          </a:prstGeom>
          <a:noFill/>
        </p:spPr>
        <p:txBody>
          <a:bodyPr wrap="square" rtlCol="0">
            <a:spAutoFit/>
          </a:bodyPr>
          <a:lstStyle/>
          <a:p>
            <a:pPr algn="ctr"/>
            <a:r>
              <a:rPr lang="en-US" b="1" dirty="0">
                <a:latin typeface="Cambria" panose="02040503050406030204" pitchFamily="18" charset="0"/>
              </a:rPr>
              <a:t>Our Bourgogne Pinot Noir comes from the flats of </a:t>
            </a:r>
            <a:r>
              <a:rPr lang="en-US" b="1" dirty="0" err="1">
                <a:latin typeface="Cambria" panose="02040503050406030204" pitchFamily="18" charset="0"/>
              </a:rPr>
              <a:t>Pommard</a:t>
            </a:r>
            <a:r>
              <a:rPr lang="en-US" b="1" dirty="0">
                <a:latin typeface="Cambria" panose="02040503050406030204" pitchFamily="18" charset="0"/>
              </a:rPr>
              <a:t>, and is made for early drinking, with a focus on red fruit flavors, soft and voluptuous flavors, and a distinct French Burgundy style.</a:t>
            </a:r>
          </a:p>
        </p:txBody>
      </p:sp>
    </p:spTree>
    <p:extLst>
      <p:ext uri="{BB962C8B-B14F-4D97-AF65-F5344CB8AC3E}">
        <p14:creationId xmlns:p14="http://schemas.microsoft.com/office/powerpoint/2010/main" val="181689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2000px-Vignobles_cotes_de_beaune-fr.svg.png"/>
          <p:cNvPicPr>
            <a:picLocks noGrp="1" noChangeAspect="1"/>
          </p:cNvPicPr>
          <p:nvPr>
            <p:ph idx="1"/>
          </p:nvPr>
        </p:nvPicPr>
        <p:blipFill>
          <a:blip r:embed="rId2" cstate="screen">
            <a:extLst>
              <a:ext uri="{28A0092B-C50C-407E-A947-70E740481C1C}">
                <a14:useLocalDpi xmlns:a14="http://schemas.microsoft.com/office/drawing/2010/main"/>
              </a:ext>
            </a:extLst>
          </a:blip>
          <a:srcRect l="-40915" r="-40915"/>
          <a:stretch>
            <a:fillRect/>
          </a:stretch>
        </p:blipFill>
        <p:spPr>
          <a:xfrm>
            <a:off x="-304251" y="1727200"/>
            <a:ext cx="8648151" cy="4756150"/>
          </a:xfrm>
        </p:spPr>
      </p:pic>
      <p:sp>
        <p:nvSpPr>
          <p:cNvPr id="4" name="TextBox 3"/>
          <p:cNvSpPr txBox="1"/>
          <p:nvPr/>
        </p:nvSpPr>
        <p:spPr>
          <a:xfrm>
            <a:off x="1924050" y="254000"/>
            <a:ext cx="4718050" cy="830997"/>
          </a:xfrm>
          <a:prstGeom prst="rect">
            <a:avLst/>
          </a:prstGeom>
          <a:noFill/>
        </p:spPr>
        <p:txBody>
          <a:bodyPr wrap="square" rtlCol="0">
            <a:spAutoFit/>
          </a:bodyPr>
          <a:lstStyle/>
          <a:p>
            <a:pPr algn="ctr"/>
            <a:r>
              <a:rPr lang="en-US" sz="4800" b="1" dirty="0">
                <a:latin typeface="Cambria" panose="02040503050406030204" pitchFamily="18" charset="0"/>
              </a:rPr>
              <a:t>Cote de </a:t>
            </a:r>
            <a:r>
              <a:rPr lang="en-US" sz="4800" b="1" dirty="0" err="1">
                <a:latin typeface="Cambria" panose="02040503050406030204" pitchFamily="18" charset="0"/>
              </a:rPr>
              <a:t>Beaune</a:t>
            </a:r>
            <a:endParaRPr lang="en-US" sz="4800" b="1" dirty="0">
              <a:latin typeface="Cambria" panose="02040503050406030204" pitchFamily="18" charset="0"/>
            </a:endParaRPr>
          </a:p>
        </p:txBody>
      </p:sp>
    </p:spTree>
    <p:extLst>
      <p:ext uri="{BB962C8B-B14F-4D97-AF65-F5344CB8AC3E}">
        <p14:creationId xmlns:p14="http://schemas.microsoft.com/office/powerpoint/2010/main" val="371897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120" y="5042722"/>
            <a:ext cx="8282379" cy="356191"/>
          </a:xfrm>
        </p:spPr>
        <p:txBody>
          <a:bodyPr>
            <a:normAutofit fontScale="25000" lnSpcReduction="20000"/>
          </a:bodyPr>
          <a:lstStyle/>
          <a:p>
            <a:pPr marL="0" indent="0">
              <a:buNone/>
            </a:pPr>
            <a:r>
              <a:rPr lang="en-US" sz="7200" b="1" dirty="0">
                <a:latin typeface="Cambria" panose="02040503050406030204" pitchFamily="18" charset="0"/>
              </a:rPr>
              <a:t>The geological fault of </a:t>
            </a:r>
            <a:r>
              <a:rPr lang="en-US" sz="7200" b="1" dirty="0" err="1">
                <a:latin typeface="Cambria" panose="02040503050406030204" pitchFamily="18" charset="0"/>
              </a:rPr>
              <a:t>Pommard</a:t>
            </a:r>
            <a:r>
              <a:rPr lang="en-US" sz="7200" b="1" dirty="0">
                <a:latin typeface="Cambria" panose="02040503050406030204" pitchFamily="18" charset="0"/>
              </a:rPr>
              <a:t> runs through the vineyard and separates 2 regions;</a:t>
            </a:r>
          </a:p>
          <a:p>
            <a:pPr>
              <a:spcBef>
                <a:spcPct val="50000"/>
              </a:spcBef>
            </a:pPr>
            <a:r>
              <a:rPr lang="fr-FR" sz="7200" b="1" dirty="0">
                <a:latin typeface="Cambria" panose="02040503050406030204" pitchFamily="18" charset="0"/>
              </a:rPr>
              <a:t>The </a:t>
            </a:r>
            <a:r>
              <a:rPr lang="fr-FR" sz="7200" b="1" dirty="0" err="1">
                <a:latin typeface="Cambria" panose="02040503050406030204" pitchFamily="18" charset="0"/>
              </a:rPr>
              <a:t>side</a:t>
            </a:r>
            <a:r>
              <a:rPr lang="fr-FR" sz="7200" b="1" dirty="0">
                <a:latin typeface="Cambria" panose="02040503050406030204" pitchFamily="18" charset="0"/>
              </a:rPr>
              <a:t> of </a:t>
            </a:r>
            <a:r>
              <a:rPr lang="fr-FR" sz="7200" b="1" u="sng" dirty="0">
                <a:solidFill>
                  <a:srgbClr val="0000FF"/>
                </a:solidFill>
                <a:latin typeface="Cambria" panose="02040503050406030204" pitchFamily="18" charset="0"/>
              </a:rPr>
              <a:t>Volnay</a:t>
            </a:r>
            <a:r>
              <a:rPr lang="fr-FR" sz="7200" b="1" u="sng" dirty="0">
                <a:latin typeface="Cambria" panose="02040503050406030204" pitchFamily="18" charset="0"/>
              </a:rPr>
              <a:t> </a:t>
            </a:r>
            <a:r>
              <a:rPr lang="fr-FR" sz="7200" b="1" dirty="0" err="1">
                <a:latin typeface="Cambria" panose="02040503050406030204" pitchFamily="18" charset="0"/>
              </a:rPr>
              <a:t>with</a:t>
            </a:r>
            <a:r>
              <a:rPr lang="fr-FR" sz="7200" b="1" dirty="0">
                <a:latin typeface="Cambria" panose="02040503050406030204" pitchFamily="18" charset="0"/>
              </a:rPr>
              <a:t> </a:t>
            </a:r>
            <a:r>
              <a:rPr lang="fr-FR" sz="7200" b="1" dirty="0" err="1">
                <a:latin typeface="Cambria" panose="02040503050406030204" pitchFamily="18" charset="0"/>
              </a:rPr>
              <a:t>iron</a:t>
            </a:r>
            <a:r>
              <a:rPr lang="fr-FR" sz="7200" b="1" dirty="0">
                <a:latin typeface="Cambria" panose="02040503050406030204" pitchFamily="18" charset="0"/>
              </a:rPr>
              <a:t> </a:t>
            </a:r>
            <a:r>
              <a:rPr lang="fr-FR" sz="7200" b="1" dirty="0" err="1">
                <a:latin typeface="Cambria" panose="02040503050406030204" pitchFamily="18" charset="0"/>
              </a:rPr>
              <a:t>rich</a:t>
            </a:r>
            <a:r>
              <a:rPr lang="fr-FR" sz="7200" b="1" dirty="0">
                <a:latin typeface="Cambria" panose="02040503050406030204" pitchFamily="18" charset="0"/>
              </a:rPr>
              <a:t> </a:t>
            </a:r>
            <a:r>
              <a:rPr lang="fr-FR" sz="7200" b="1" dirty="0" err="1">
                <a:latin typeface="Cambria" panose="02040503050406030204" pitchFamily="18" charset="0"/>
              </a:rPr>
              <a:t>soils</a:t>
            </a:r>
            <a:r>
              <a:rPr lang="fr-FR" sz="7200" b="1" dirty="0">
                <a:latin typeface="Cambria" panose="02040503050406030204" pitchFamily="18" charset="0"/>
              </a:rPr>
              <a:t>, </a:t>
            </a:r>
            <a:r>
              <a:rPr lang="fr-FR" sz="7200" b="1" dirty="0" err="1">
                <a:latin typeface="Cambria" panose="02040503050406030204" pitchFamily="18" charset="0"/>
              </a:rPr>
              <a:t>giving</a:t>
            </a:r>
            <a:r>
              <a:rPr lang="fr-FR" sz="7200" b="1" dirty="0">
                <a:latin typeface="Cambria" panose="02040503050406030204" pitchFamily="18" charset="0"/>
              </a:rPr>
              <a:t>  more </a:t>
            </a:r>
            <a:r>
              <a:rPr lang="fr-FR" sz="7200" b="1" dirty="0" err="1">
                <a:latin typeface="Cambria" panose="02040503050406030204" pitchFamily="18" charset="0"/>
              </a:rPr>
              <a:t>powerful</a:t>
            </a:r>
            <a:r>
              <a:rPr lang="fr-FR" sz="7200" b="1" dirty="0">
                <a:latin typeface="Cambria" panose="02040503050406030204" pitchFamily="18" charset="0"/>
              </a:rPr>
              <a:t>,  </a:t>
            </a:r>
            <a:r>
              <a:rPr lang="fr-FR" sz="7200" b="1" dirty="0" err="1">
                <a:latin typeface="Cambria" panose="02040503050406030204" pitchFamily="18" charset="0"/>
              </a:rPr>
              <a:t>tannic</a:t>
            </a:r>
            <a:r>
              <a:rPr lang="fr-FR" sz="7200" b="1" dirty="0">
                <a:latin typeface="Cambria" panose="02040503050406030204" pitchFamily="18" charset="0"/>
              </a:rPr>
              <a:t>, </a:t>
            </a:r>
            <a:r>
              <a:rPr lang="fr-FR" sz="7200" b="1" dirty="0" err="1">
                <a:latin typeface="Cambria" panose="02040503050406030204" pitchFamily="18" charset="0"/>
              </a:rPr>
              <a:t>wines</a:t>
            </a:r>
            <a:r>
              <a:rPr lang="fr-FR" sz="7200" b="1" dirty="0">
                <a:latin typeface="Cambria" panose="02040503050406030204" pitchFamily="18" charset="0"/>
              </a:rPr>
              <a:t>  </a:t>
            </a:r>
            <a:r>
              <a:rPr lang="fr-FR" sz="7200" b="1" dirty="0" err="1">
                <a:latin typeface="Cambria" panose="02040503050406030204" pitchFamily="18" charset="0"/>
              </a:rPr>
              <a:t>like</a:t>
            </a:r>
            <a:r>
              <a:rPr lang="fr-FR" sz="7200" b="1" dirty="0">
                <a:latin typeface="Cambria" panose="02040503050406030204" pitchFamily="18" charset="0"/>
              </a:rPr>
              <a:t> the Pommard 1er cru les </a:t>
            </a:r>
            <a:r>
              <a:rPr lang="fr-FR" sz="7200" b="1" dirty="0" err="1">
                <a:latin typeface="Cambria" panose="02040503050406030204" pitchFamily="18" charset="0"/>
              </a:rPr>
              <a:t>Rugiens</a:t>
            </a:r>
            <a:r>
              <a:rPr lang="fr-FR" sz="7200" b="1" dirty="0">
                <a:latin typeface="Cambria" panose="02040503050406030204" pitchFamily="18" charset="0"/>
              </a:rPr>
              <a:t>.</a:t>
            </a:r>
          </a:p>
          <a:p>
            <a:pPr>
              <a:spcBef>
                <a:spcPct val="50000"/>
              </a:spcBef>
            </a:pPr>
            <a:r>
              <a:rPr lang="fr-FR" sz="7200" b="1" dirty="0">
                <a:latin typeface="Cambria" panose="02040503050406030204" pitchFamily="18" charset="0"/>
              </a:rPr>
              <a:t>The </a:t>
            </a:r>
            <a:r>
              <a:rPr lang="fr-FR" sz="7200" b="1" dirty="0" err="1">
                <a:latin typeface="Cambria" panose="02040503050406030204" pitchFamily="18" charset="0"/>
              </a:rPr>
              <a:t>side</a:t>
            </a:r>
            <a:r>
              <a:rPr lang="fr-FR" sz="7200" b="1" dirty="0">
                <a:latin typeface="Cambria" panose="02040503050406030204" pitchFamily="18" charset="0"/>
              </a:rPr>
              <a:t> of </a:t>
            </a:r>
            <a:r>
              <a:rPr lang="fr-FR" sz="7200" b="1" u="sng" dirty="0">
                <a:solidFill>
                  <a:srgbClr val="0000FF"/>
                </a:solidFill>
                <a:latin typeface="Cambria" panose="02040503050406030204" pitchFamily="18" charset="0"/>
              </a:rPr>
              <a:t>Beaune</a:t>
            </a:r>
            <a:r>
              <a:rPr lang="fr-FR" sz="7200" b="1" dirty="0">
                <a:latin typeface="Cambria" panose="02040503050406030204" pitchFamily="18" charset="0"/>
              </a:rPr>
              <a:t>, </a:t>
            </a:r>
            <a:r>
              <a:rPr lang="fr-FR" sz="7200" b="1" dirty="0" err="1">
                <a:latin typeface="Cambria" panose="02040503050406030204" pitchFamily="18" charset="0"/>
              </a:rPr>
              <a:t>with</a:t>
            </a:r>
            <a:r>
              <a:rPr lang="fr-FR" sz="7200" b="1" dirty="0">
                <a:latin typeface="Cambria" panose="02040503050406030204" pitchFamily="18" charset="0"/>
              </a:rPr>
              <a:t> more </a:t>
            </a:r>
            <a:r>
              <a:rPr lang="fr-FR" sz="7200" b="1" dirty="0" err="1">
                <a:latin typeface="Cambria" panose="02040503050406030204" pitchFamily="18" charset="0"/>
              </a:rPr>
              <a:t>limestone</a:t>
            </a:r>
            <a:r>
              <a:rPr lang="fr-FR" sz="7200" b="1" dirty="0">
                <a:latin typeface="Cambria" panose="02040503050406030204" pitchFamily="18" charset="0"/>
              </a:rPr>
              <a:t>  in the </a:t>
            </a:r>
            <a:r>
              <a:rPr lang="fr-FR" sz="7200" b="1" dirty="0" err="1">
                <a:latin typeface="Cambria" panose="02040503050406030204" pitchFamily="18" charset="0"/>
              </a:rPr>
              <a:t>soil</a:t>
            </a:r>
            <a:r>
              <a:rPr lang="fr-FR" sz="7200" b="1" dirty="0">
                <a:latin typeface="Cambria" panose="02040503050406030204" pitchFamily="18" charset="0"/>
              </a:rPr>
              <a:t>, </a:t>
            </a:r>
            <a:r>
              <a:rPr lang="fr-FR" sz="7200" b="1" dirty="0" err="1">
                <a:latin typeface="Cambria" panose="02040503050406030204" pitchFamily="18" charset="0"/>
              </a:rPr>
              <a:t>producing</a:t>
            </a:r>
            <a:r>
              <a:rPr lang="fr-FR" sz="7200" b="1" dirty="0">
                <a:latin typeface="Cambria" panose="02040503050406030204" pitchFamily="18" charset="0"/>
              </a:rPr>
              <a:t> </a:t>
            </a:r>
            <a:r>
              <a:rPr lang="fr-FR" sz="7200" b="1" dirty="0" err="1">
                <a:latin typeface="Cambria" panose="02040503050406030204" pitchFamily="18" charset="0"/>
              </a:rPr>
              <a:t>deep</a:t>
            </a:r>
            <a:r>
              <a:rPr lang="fr-FR" sz="7200" b="1" dirty="0">
                <a:latin typeface="Cambria" panose="02040503050406030204" pitchFamily="18" charset="0"/>
              </a:rPr>
              <a:t>, </a:t>
            </a:r>
            <a:r>
              <a:rPr lang="fr-FR" sz="7200" b="1" dirty="0" err="1">
                <a:latin typeface="Cambria" panose="02040503050406030204" pitchFamily="18" charset="0"/>
              </a:rPr>
              <a:t>very</a:t>
            </a:r>
            <a:r>
              <a:rPr lang="fr-FR" sz="7200" b="1" dirty="0">
                <a:latin typeface="Cambria" panose="02040503050406030204" pitchFamily="18" charset="0"/>
              </a:rPr>
              <a:t> </a:t>
            </a:r>
            <a:r>
              <a:rPr lang="fr-FR" sz="7200" b="1" dirty="0" err="1">
                <a:latin typeface="Cambria" panose="02040503050406030204" pitchFamily="18" charset="0"/>
              </a:rPr>
              <a:t>elegant</a:t>
            </a:r>
            <a:r>
              <a:rPr lang="fr-FR" sz="7200" b="1" dirty="0">
                <a:latin typeface="Cambria" panose="02040503050406030204" pitchFamily="18" charset="0"/>
              </a:rPr>
              <a:t> </a:t>
            </a:r>
            <a:r>
              <a:rPr lang="fr-FR" sz="7200" b="1" dirty="0" err="1">
                <a:latin typeface="Cambria" panose="02040503050406030204" pitchFamily="18" charset="0"/>
              </a:rPr>
              <a:t>wines</a:t>
            </a:r>
            <a:r>
              <a:rPr lang="fr-FR" sz="7200" b="1" dirty="0">
                <a:latin typeface="Cambria" panose="02040503050406030204" pitchFamily="18" charset="0"/>
              </a:rPr>
              <a:t>  </a:t>
            </a:r>
            <a:r>
              <a:rPr lang="fr-FR" sz="7200" b="1" dirty="0" err="1">
                <a:latin typeface="Cambria" panose="02040503050406030204" pitchFamily="18" charset="0"/>
              </a:rPr>
              <a:t>like</a:t>
            </a:r>
            <a:r>
              <a:rPr lang="fr-FR" sz="7200" b="1" dirty="0">
                <a:latin typeface="Cambria" panose="02040503050406030204" pitchFamily="18" charset="0"/>
              </a:rPr>
              <a:t> the Beaune 1</a:t>
            </a:r>
            <a:r>
              <a:rPr lang="fr-FR" sz="7200" b="1" baseline="30000" dirty="0">
                <a:latin typeface="Cambria" panose="02040503050406030204" pitchFamily="18" charset="0"/>
              </a:rPr>
              <a:t>er</a:t>
            </a:r>
            <a:r>
              <a:rPr lang="fr-FR" sz="7200" b="1" dirty="0">
                <a:latin typeface="Cambria" panose="02040503050406030204" pitchFamily="18" charset="0"/>
              </a:rPr>
              <a:t> Cru </a:t>
            </a:r>
            <a:r>
              <a:rPr lang="fr-FR" sz="7200" b="1" dirty="0" err="1">
                <a:latin typeface="Cambria" panose="02040503050406030204" pitchFamily="18" charset="0"/>
              </a:rPr>
              <a:t>Boucherottes</a:t>
            </a:r>
            <a:r>
              <a:rPr lang="fr-FR" sz="7200" b="1" dirty="0">
                <a:latin typeface="Cambria" panose="02040503050406030204" pitchFamily="18" charset="0"/>
              </a:rPr>
              <a:t>.</a:t>
            </a:r>
          </a:p>
          <a:p>
            <a:pPr>
              <a:spcBef>
                <a:spcPct val="50000"/>
              </a:spcBef>
            </a:pPr>
            <a:endParaRPr lang="fr-FR" sz="7200" b="1"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54085" y="939372"/>
            <a:ext cx="6083207" cy="4036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5" name="Line 6"/>
          <p:cNvSpPr>
            <a:spLocks noChangeShapeType="1"/>
          </p:cNvSpPr>
          <p:nvPr/>
        </p:nvSpPr>
        <p:spPr bwMode="auto">
          <a:xfrm flipH="1">
            <a:off x="3544689" y="796310"/>
            <a:ext cx="1729725" cy="4246412"/>
          </a:xfrm>
          <a:prstGeom prst="line">
            <a:avLst/>
          </a:prstGeom>
          <a:noFill/>
          <a:ln w="38100">
            <a:solidFill>
              <a:srgbClr val="FF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kern="1200" dirty="0">
              <a:latin typeface="Cambria" panose="02040503050406030204" pitchFamily="18" charset="0"/>
            </a:endParaRPr>
          </a:p>
        </p:txBody>
      </p:sp>
      <p:sp>
        <p:nvSpPr>
          <p:cNvPr id="2" name="TextBox 1">
            <a:extLst>
              <a:ext uri="{FF2B5EF4-FFF2-40B4-BE49-F238E27FC236}">
                <a16:creationId xmlns="" xmlns:a16="http://schemas.microsoft.com/office/drawing/2014/main" id="{2E060D68-EEA8-46CF-9D4B-68FE5CE57260}"/>
              </a:ext>
            </a:extLst>
          </p:cNvPr>
          <p:cNvSpPr txBox="1"/>
          <p:nvPr/>
        </p:nvSpPr>
        <p:spPr>
          <a:xfrm>
            <a:off x="1771213" y="116217"/>
            <a:ext cx="5276675" cy="461665"/>
          </a:xfrm>
          <a:prstGeom prst="rect">
            <a:avLst/>
          </a:prstGeom>
          <a:noFill/>
        </p:spPr>
        <p:txBody>
          <a:bodyPr wrap="square" rtlCol="0">
            <a:spAutoFit/>
          </a:bodyPr>
          <a:lstStyle/>
          <a:p>
            <a:pPr algn="ctr"/>
            <a:r>
              <a:rPr lang="en-US" sz="2400" b="1" dirty="0">
                <a:latin typeface="Cambria" panose="02040503050406030204" pitchFamily="18" charset="0"/>
                <a:ea typeface="Cambria" panose="02040503050406030204" pitchFamily="18" charset="0"/>
              </a:rPr>
              <a:t>Pommard’s Geological fault</a:t>
            </a:r>
          </a:p>
        </p:txBody>
      </p:sp>
    </p:spTree>
    <p:extLst>
      <p:ext uri="{BB962C8B-B14F-4D97-AF65-F5344CB8AC3E}">
        <p14:creationId xmlns:p14="http://schemas.microsoft.com/office/powerpoint/2010/main" val="51654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5593" y="902614"/>
            <a:ext cx="8451563" cy="5607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5" name="AutoShape 7"/>
          <p:cNvSpPr>
            <a:spLocks noChangeArrowheads="1"/>
          </p:cNvSpPr>
          <p:nvPr/>
        </p:nvSpPr>
        <p:spPr bwMode="auto">
          <a:xfrm>
            <a:off x="6564635" y="2985888"/>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
        <p:nvSpPr>
          <p:cNvPr id="6" name="AutoShape 7"/>
          <p:cNvSpPr>
            <a:spLocks noChangeArrowheads="1"/>
          </p:cNvSpPr>
          <p:nvPr/>
        </p:nvSpPr>
        <p:spPr bwMode="auto">
          <a:xfrm>
            <a:off x="3440971" y="200333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Tree>
    <p:extLst>
      <p:ext uri="{BB962C8B-B14F-4D97-AF65-F5344CB8AC3E}">
        <p14:creationId xmlns:p14="http://schemas.microsoft.com/office/powerpoint/2010/main" val="3956561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4284" y="4748169"/>
            <a:ext cx="8514824" cy="1798519"/>
          </a:xfrm>
          <a:prstGeom prst="rect">
            <a:avLst/>
          </a:prstGeom>
          <a:noFill/>
        </p:spPr>
        <p:txBody>
          <a:bodyPr wrap="square" rtlCol="0">
            <a:spAutoFit/>
          </a:bodyPr>
          <a:lstStyle/>
          <a:p>
            <a:pPr algn="ctr"/>
            <a:r>
              <a:rPr lang="en-US" b="1" dirty="0">
                <a:latin typeface="Cambria" panose="02040503050406030204" pitchFamily="18" charset="0"/>
              </a:rPr>
              <a:t>The  </a:t>
            </a:r>
            <a:r>
              <a:rPr lang="en-US" b="1" dirty="0" err="1">
                <a:latin typeface="Cambria" panose="02040503050406030204" pitchFamily="18" charset="0"/>
              </a:rPr>
              <a:t>Arvelets</a:t>
            </a:r>
            <a:r>
              <a:rPr lang="en-US" b="1" dirty="0">
                <a:latin typeface="Cambria" panose="02040503050406030204" pitchFamily="18" charset="0"/>
              </a:rPr>
              <a:t> Premier Cru vineyard is situated uphill from  </a:t>
            </a:r>
            <a:r>
              <a:rPr lang="en-US" b="1" dirty="0" err="1">
                <a:latin typeface="Cambria" panose="02040503050406030204" pitchFamily="18" charset="0"/>
              </a:rPr>
              <a:t>Pommard</a:t>
            </a:r>
            <a:r>
              <a:rPr lang="en-US" b="1" dirty="0">
                <a:latin typeface="Cambria" panose="02040503050406030204" pitchFamily="18" charset="0"/>
              </a:rPr>
              <a:t> </a:t>
            </a:r>
            <a:r>
              <a:rPr lang="en-US" b="1" dirty="0" err="1">
                <a:latin typeface="Cambria" panose="02040503050406030204" pitchFamily="18" charset="0"/>
              </a:rPr>
              <a:t>Epenots</a:t>
            </a:r>
            <a:r>
              <a:rPr lang="en-US" b="1" dirty="0">
                <a:latin typeface="Cambria" panose="02040503050406030204" pitchFamily="18" charset="0"/>
              </a:rPr>
              <a:t>; the word </a:t>
            </a:r>
            <a:r>
              <a:rPr lang="en-US" b="1" dirty="0" err="1">
                <a:latin typeface="Cambria" panose="02040503050406030204" pitchFamily="18" charset="0"/>
              </a:rPr>
              <a:t>Arvelets</a:t>
            </a:r>
            <a:r>
              <a:rPr lang="en-US" b="1" dirty="0">
                <a:latin typeface="Cambria" panose="02040503050406030204" pitchFamily="18" charset="0"/>
              </a:rPr>
              <a:t> comes from the </a:t>
            </a:r>
            <a:r>
              <a:rPr lang="en-US" b="1" dirty="0" err="1">
                <a:latin typeface="Cambria" panose="02040503050406030204" pitchFamily="18" charset="0"/>
              </a:rPr>
              <a:t>latin</a:t>
            </a:r>
            <a:r>
              <a:rPr lang="en-US" b="1" dirty="0">
                <a:latin typeface="Cambria" panose="02040503050406030204" pitchFamily="18" charset="0"/>
              </a:rPr>
              <a:t> “</a:t>
            </a:r>
            <a:r>
              <a:rPr lang="en-US" b="1" dirty="0" err="1">
                <a:latin typeface="Cambria" panose="02040503050406030204" pitchFamily="18" charset="0"/>
              </a:rPr>
              <a:t>Arva</a:t>
            </a:r>
            <a:r>
              <a:rPr lang="en-US" b="1" dirty="0">
                <a:latin typeface="Cambria" panose="02040503050406030204" pitchFamily="18" charset="0"/>
              </a:rPr>
              <a:t>”, which means a cultivated field. </a:t>
            </a:r>
          </a:p>
          <a:p>
            <a:pPr algn="ctr"/>
            <a:r>
              <a:rPr lang="en-US" b="1" dirty="0">
                <a:latin typeface="Cambria" panose="02040503050406030204" pitchFamily="18" charset="0"/>
              </a:rPr>
              <a:t>Deep, dark red </a:t>
            </a:r>
            <a:r>
              <a:rPr lang="en-US" b="1" dirty="0" err="1">
                <a:latin typeface="Cambria" panose="02040503050406030204" pitchFamily="18" charset="0"/>
              </a:rPr>
              <a:t>colour</a:t>
            </a:r>
            <a:r>
              <a:rPr lang="en-US" b="1" dirty="0">
                <a:latin typeface="Cambria" panose="02040503050406030204" pitchFamily="18" charset="0"/>
              </a:rPr>
              <a:t>, with mauve highlights. Its aromas are redolent of blackberry, bilberry, or gooseberry, cherry pit and ripe plum. </a:t>
            </a:r>
          </a:p>
          <a:p>
            <a:pPr algn="ctr"/>
            <a:r>
              <a:rPr lang="en-US" b="1" dirty="0">
                <a:latin typeface="Cambria" panose="02040503050406030204" pitchFamily="18" charset="0"/>
              </a:rPr>
              <a:t>Often, wild and feline notes develop with age. </a:t>
            </a:r>
          </a:p>
          <a:p>
            <a:pPr algn="ctr"/>
            <a:r>
              <a:rPr lang="en-US" b="1" dirty="0">
                <a:latin typeface="Cambria" panose="02040503050406030204" pitchFamily="18" charset="0"/>
              </a:rPr>
              <a:t>At full maturity, it tends towards leather, chocolate and pepper.</a:t>
            </a:r>
          </a:p>
        </p:txBody>
      </p:sp>
      <p:pic>
        <p:nvPicPr>
          <p:cNvPr id="6" name="Picture 5" descr="1159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0940" y="959517"/>
            <a:ext cx="3595614" cy="3623815"/>
          </a:xfrm>
          <a:prstGeom prst="rect">
            <a:avLst/>
          </a:prstGeom>
        </p:spPr>
      </p:pic>
      <p:sp>
        <p:nvSpPr>
          <p:cNvPr id="7" name="AutoShape 7"/>
          <p:cNvSpPr>
            <a:spLocks noChangeArrowheads="1"/>
          </p:cNvSpPr>
          <p:nvPr/>
        </p:nvSpPr>
        <p:spPr bwMode="auto">
          <a:xfrm>
            <a:off x="7300110" y="1621913"/>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pic>
        <p:nvPicPr>
          <p:cNvPr id="4" name="Picture 3" descr="A screenshot of a cell phone&#10;&#10;Description automatically generated">
            <a:extLst>
              <a:ext uri="{FF2B5EF4-FFF2-40B4-BE49-F238E27FC236}">
                <a16:creationId xmlns="" xmlns:a16="http://schemas.microsoft.com/office/drawing/2014/main" id="{C3D5D890-5C03-4200-BE3C-F75F6AB0E5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52" y="458417"/>
            <a:ext cx="5246407" cy="3768442"/>
          </a:xfrm>
          <a:prstGeom prst="rect">
            <a:avLst/>
          </a:prstGeom>
        </p:spPr>
      </p:pic>
    </p:spTree>
    <p:extLst>
      <p:ext uri="{BB962C8B-B14F-4D97-AF65-F5344CB8AC3E}">
        <p14:creationId xmlns:p14="http://schemas.microsoft.com/office/powerpoint/2010/main" val="216557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1204153102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22791"/>
            <a:ext cx="5094279" cy="3703448"/>
          </a:xfrm>
          <a:prstGeom prst="rect">
            <a:avLst/>
          </a:prstGeom>
        </p:spPr>
      </p:pic>
      <p:sp>
        <p:nvSpPr>
          <p:cNvPr id="5" name="TextBox 4"/>
          <p:cNvSpPr txBox="1"/>
          <p:nvPr/>
        </p:nvSpPr>
        <p:spPr>
          <a:xfrm>
            <a:off x="704850" y="5526385"/>
            <a:ext cx="7816850" cy="1200329"/>
          </a:xfrm>
          <a:prstGeom prst="rect">
            <a:avLst/>
          </a:prstGeom>
          <a:noFill/>
        </p:spPr>
        <p:txBody>
          <a:bodyPr wrap="square" rtlCol="0">
            <a:spAutoFit/>
          </a:bodyPr>
          <a:lstStyle/>
          <a:p>
            <a:pPr algn="ctr"/>
            <a:r>
              <a:rPr lang="en-US" b="1" dirty="0">
                <a:latin typeface="Cambria" panose="02040503050406030204" pitchFamily="18" charset="0"/>
              </a:rPr>
              <a:t>“Les </a:t>
            </a:r>
            <a:r>
              <a:rPr lang="en-US" b="1" dirty="0" err="1">
                <a:latin typeface="Cambria" panose="02040503050406030204" pitchFamily="18" charset="0"/>
              </a:rPr>
              <a:t>Chanlins</a:t>
            </a:r>
            <a:r>
              <a:rPr lang="en-US" b="1" dirty="0">
                <a:latin typeface="Cambria" panose="02040503050406030204" pitchFamily="18" charset="0"/>
              </a:rPr>
              <a:t>”, a premier cru bordering </a:t>
            </a:r>
            <a:r>
              <a:rPr lang="en-US" b="1" dirty="0" err="1">
                <a:latin typeface="Cambria" panose="02040503050406030204" pitchFamily="18" charset="0"/>
              </a:rPr>
              <a:t>Volnay</a:t>
            </a:r>
            <a:r>
              <a:rPr lang="en-US" b="1" dirty="0">
                <a:latin typeface="Cambria" panose="02040503050406030204" pitchFamily="18" charset="0"/>
              </a:rPr>
              <a:t>, is a continuation of </a:t>
            </a:r>
            <a:r>
              <a:rPr lang="en-US" b="1" dirty="0" err="1">
                <a:latin typeface="Cambria" panose="02040503050406030204" pitchFamily="18" charset="0"/>
              </a:rPr>
              <a:t>Volnay</a:t>
            </a:r>
            <a:r>
              <a:rPr lang="en-US" b="1" dirty="0">
                <a:latin typeface="Cambria" panose="02040503050406030204" pitchFamily="18" charset="0"/>
              </a:rPr>
              <a:t> </a:t>
            </a:r>
            <a:r>
              <a:rPr lang="en-US" b="1" dirty="0" err="1">
                <a:latin typeface="Cambria" panose="02040503050406030204" pitchFamily="18" charset="0"/>
              </a:rPr>
              <a:t>Pitures</a:t>
            </a:r>
            <a:r>
              <a:rPr lang="en-US" b="1" dirty="0">
                <a:latin typeface="Cambria" panose="02040503050406030204" pitchFamily="18" charset="0"/>
              </a:rPr>
              <a:t> (formerly known as </a:t>
            </a:r>
            <a:r>
              <a:rPr lang="en-US" b="1" dirty="0" err="1">
                <a:latin typeface="Cambria" panose="02040503050406030204" pitchFamily="18" charset="0"/>
              </a:rPr>
              <a:t>Volnay</a:t>
            </a:r>
            <a:r>
              <a:rPr lang="en-US" b="1" dirty="0">
                <a:latin typeface="Cambria" panose="02040503050406030204" pitchFamily="18" charset="0"/>
              </a:rPr>
              <a:t> </a:t>
            </a:r>
            <a:r>
              <a:rPr lang="en-US" b="1" dirty="0" err="1">
                <a:latin typeface="Cambria" panose="02040503050406030204" pitchFamily="18" charset="0"/>
              </a:rPr>
              <a:t>Chanlins</a:t>
            </a:r>
            <a:r>
              <a:rPr lang="en-US" b="1" dirty="0">
                <a:latin typeface="Cambria" panose="02040503050406030204" pitchFamily="18" charset="0"/>
              </a:rPr>
              <a:t>), the vineyard is steep with more limestone and pebbles rather than clay, producing classic wines which are typically generous and long lived .</a:t>
            </a:r>
          </a:p>
        </p:txBody>
      </p:sp>
      <p:pic>
        <p:nvPicPr>
          <p:cNvPr id="6" name="Picture 5" descr="1159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3182" y="1479550"/>
            <a:ext cx="3814917" cy="3844838"/>
          </a:xfrm>
          <a:prstGeom prst="rect">
            <a:avLst/>
          </a:prstGeom>
        </p:spPr>
      </p:pic>
      <p:sp>
        <p:nvSpPr>
          <p:cNvPr id="7" name="AutoShape 7"/>
          <p:cNvSpPr>
            <a:spLocks noChangeArrowheads="1"/>
          </p:cNvSpPr>
          <p:nvPr/>
        </p:nvSpPr>
        <p:spPr bwMode="auto">
          <a:xfrm>
            <a:off x="5946568" y="2576798"/>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Tree>
    <p:extLst>
      <p:ext uri="{BB962C8B-B14F-4D97-AF65-F5344CB8AC3E}">
        <p14:creationId xmlns:p14="http://schemas.microsoft.com/office/powerpoint/2010/main" val="1291906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51204153035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809" y="1082641"/>
            <a:ext cx="4967974" cy="3705259"/>
          </a:xfrm>
          <a:prstGeom prst="rect">
            <a:avLst/>
          </a:prstGeom>
        </p:spPr>
      </p:pic>
      <p:sp>
        <p:nvSpPr>
          <p:cNvPr id="5" name="TextBox 4"/>
          <p:cNvSpPr txBox="1"/>
          <p:nvPr/>
        </p:nvSpPr>
        <p:spPr>
          <a:xfrm>
            <a:off x="436228" y="5363507"/>
            <a:ext cx="8128932" cy="1200329"/>
          </a:xfrm>
          <a:prstGeom prst="rect">
            <a:avLst/>
          </a:prstGeom>
          <a:noFill/>
        </p:spPr>
        <p:txBody>
          <a:bodyPr wrap="square" rtlCol="0">
            <a:spAutoFit/>
          </a:bodyPr>
          <a:lstStyle/>
          <a:p>
            <a:pPr algn="ctr"/>
            <a:r>
              <a:rPr lang="en-US" b="1" dirty="0">
                <a:latin typeface="Cambria" panose="02040503050406030204" pitchFamily="18" charset="0"/>
              </a:rPr>
              <a:t>"Les </a:t>
            </a:r>
            <a:r>
              <a:rPr lang="en-US" b="1" dirty="0" err="1">
                <a:latin typeface="Cambria" panose="02040503050406030204" pitchFamily="18" charset="0"/>
              </a:rPr>
              <a:t>Pézerolles</a:t>
            </a:r>
            <a:r>
              <a:rPr lang="en-US" b="1" dirty="0">
                <a:latin typeface="Cambria" panose="02040503050406030204" pitchFamily="18" charset="0"/>
              </a:rPr>
              <a:t>", Premier Cru, produces a refined </a:t>
            </a:r>
            <a:r>
              <a:rPr lang="en-US" b="1" dirty="0" err="1">
                <a:latin typeface="Cambria" panose="02040503050406030204" pitchFamily="18" charset="0"/>
              </a:rPr>
              <a:t>Pommard</a:t>
            </a:r>
            <a:r>
              <a:rPr lang="en-US" b="1" dirty="0">
                <a:latin typeface="Cambria" panose="02040503050406030204" pitchFamily="18" charset="0"/>
              </a:rPr>
              <a:t>, akin to </a:t>
            </a:r>
            <a:r>
              <a:rPr lang="en-US" b="1" dirty="0" err="1">
                <a:latin typeface="Cambria" panose="02040503050406030204" pitchFamily="18" charset="0"/>
              </a:rPr>
              <a:t>Volnay</a:t>
            </a:r>
            <a:r>
              <a:rPr lang="en-US" b="1" dirty="0">
                <a:latin typeface="Cambria" panose="02040503050406030204" pitchFamily="18" charset="0"/>
              </a:rPr>
              <a:t>. The name comes from the old French "</a:t>
            </a:r>
            <a:r>
              <a:rPr lang="en-US" b="1" dirty="0" err="1">
                <a:latin typeface="Cambria" panose="02040503050406030204" pitchFamily="18" charset="0"/>
              </a:rPr>
              <a:t>Poizerolles</a:t>
            </a:r>
            <a:r>
              <a:rPr lang="en-US" b="1" dirty="0">
                <a:latin typeface="Cambria" panose="02040503050406030204" pitchFamily="18" charset="0"/>
              </a:rPr>
              <a:t>", which meant "chickpeas”,  likely cultivated next to the vines in the Middle Ages. The wine has floral notes, subtle red fruit aromas, and a very elegant structure. </a:t>
            </a:r>
          </a:p>
        </p:txBody>
      </p:sp>
      <p:pic>
        <p:nvPicPr>
          <p:cNvPr id="4" name="Picture 3" descr="1159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0033" y="1082641"/>
            <a:ext cx="3603934" cy="3632200"/>
          </a:xfrm>
          <a:prstGeom prst="rect">
            <a:avLst/>
          </a:prstGeom>
        </p:spPr>
      </p:pic>
      <p:sp>
        <p:nvSpPr>
          <p:cNvPr id="6" name="AutoShape 7"/>
          <p:cNvSpPr>
            <a:spLocks noChangeArrowheads="1"/>
          </p:cNvSpPr>
          <p:nvPr/>
        </p:nvSpPr>
        <p:spPr bwMode="auto">
          <a:xfrm>
            <a:off x="7686469" y="2564098"/>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Tree>
    <p:extLst>
      <p:ext uri="{BB962C8B-B14F-4D97-AF65-F5344CB8AC3E}">
        <p14:creationId xmlns:p14="http://schemas.microsoft.com/office/powerpoint/2010/main" val="3871100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262944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9742" y="5177314"/>
            <a:ext cx="7835900" cy="1477328"/>
          </a:xfrm>
          <a:prstGeom prst="rect">
            <a:avLst/>
          </a:prstGeom>
          <a:noFill/>
        </p:spPr>
        <p:txBody>
          <a:bodyPr wrap="square" rtlCol="0">
            <a:spAutoFit/>
          </a:bodyPr>
          <a:lstStyle/>
          <a:p>
            <a:pPr algn="ctr"/>
            <a:r>
              <a:rPr lang="en-US" b="1" dirty="0">
                <a:latin typeface="Cambria" panose="02040503050406030204" pitchFamily="18" charset="0"/>
              </a:rPr>
              <a:t>The “</a:t>
            </a:r>
            <a:r>
              <a:rPr lang="en-US" b="1" dirty="0" err="1">
                <a:latin typeface="Cambria" panose="02040503050406030204" pitchFamily="18" charset="0"/>
              </a:rPr>
              <a:t>Boucherottes</a:t>
            </a:r>
            <a:r>
              <a:rPr lang="en-US" b="1" dirty="0">
                <a:latin typeface="Cambria" panose="02040503050406030204" pitchFamily="18" charset="0"/>
              </a:rPr>
              <a:t>” name originally means “thorny bushes” and signifies that the vineyard is and was surrounded by vegetation that is typical of poor,  high clay content soils. These soils give lushness to the wine, with rich fruit, plump texture, and a firm structure. This wine will age harmoniously for 12 to 15 years. 30% New barrel</a:t>
            </a:r>
          </a:p>
        </p:txBody>
      </p:sp>
      <p:pic>
        <p:nvPicPr>
          <p:cNvPr id="3" name="Picture 2" descr="20151204152948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5000" y="1224792"/>
            <a:ext cx="4284891" cy="3101169"/>
          </a:xfrm>
          <a:prstGeom prst="rect">
            <a:avLst/>
          </a:prstGeom>
        </p:spPr>
      </p:pic>
      <p:pic>
        <p:nvPicPr>
          <p:cNvPr id="5" name="Picture 4" descr="A close up of a map&#10;&#10;Description automatically generated">
            <a:extLst>
              <a:ext uri="{FF2B5EF4-FFF2-40B4-BE49-F238E27FC236}">
                <a16:creationId xmlns="" xmlns:a16="http://schemas.microsoft.com/office/drawing/2014/main" id="{56D0F5E6-AE09-4840-82C0-272BD5DCA8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2648" y="706177"/>
            <a:ext cx="4254920" cy="3447875"/>
          </a:xfrm>
          <a:prstGeom prst="rect">
            <a:avLst/>
          </a:prstGeom>
        </p:spPr>
      </p:pic>
      <p:sp>
        <p:nvSpPr>
          <p:cNvPr id="6" name="AutoShape 7">
            <a:extLst>
              <a:ext uri="{FF2B5EF4-FFF2-40B4-BE49-F238E27FC236}">
                <a16:creationId xmlns="" xmlns:a16="http://schemas.microsoft.com/office/drawing/2014/main" id="{152FCE2A-BE47-40AB-991A-59A5E32ACA76}"/>
              </a:ext>
            </a:extLst>
          </p:cNvPr>
          <p:cNvSpPr>
            <a:spLocks noChangeArrowheads="1"/>
          </p:cNvSpPr>
          <p:nvPr/>
        </p:nvSpPr>
        <p:spPr bwMode="auto">
          <a:xfrm>
            <a:off x="5135770" y="2462066"/>
            <a:ext cx="323850" cy="540544"/>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sz="1350" dirty="0">
              <a:latin typeface="Cambria" panose="02040503050406030204" pitchFamily="18" charset="0"/>
            </a:endParaRPr>
          </a:p>
        </p:txBody>
      </p:sp>
    </p:spTree>
    <p:extLst>
      <p:ext uri="{BB962C8B-B14F-4D97-AF65-F5344CB8AC3E}">
        <p14:creationId xmlns:p14="http://schemas.microsoft.com/office/powerpoint/2010/main" val="118335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729" y="5344626"/>
            <a:ext cx="7961152" cy="923330"/>
          </a:xfrm>
          <a:prstGeom prst="rect">
            <a:avLst/>
          </a:prstGeom>
          <a:noFill/>
        </p:spPr>
        <p:txBody>
          <a:bodyPr wrap="square" rtlCol="0">
            <a:spAutoFit/>
          </a:bodyPr>
          <a:lstStyle/>
          <a:p>
            <a:pPr algn="ctr"/>
            <a:r>
              <a:rPr lang="en-US" b="1" dirty="0">
                <a:latin typeface="Cambria" panose="02040503050406030204" pitchFamily="18" charset="0"/>
              </a:rPr>
              <a:t>“Clos des </a:t>
            </a:r>
            <a:r>
              <a:rPr lang="en-US" b="1" dirty="0" err="1">
                <a:latin typeface="Cambria" panose="02040503050406030204" pitchFamily="18" charset="0"/>
              </a:rPr>
              <a:t>Guettes</a:t>
            </a:r>
            <a:r>
              <a:rPr lang="en-US" b="1" dirty="0">
                <a:latin typeface="Cambria" panose="02040503050406030204" pitchFamily="18" charset="0"/>
              </a:rPr>
              <a:t>” is a vineyard that is high up on the hill in </a:t>
            </a:r>
            <a:r>
              <a:rPr lang="en-US" b="1" dirty="0" err="1">
                <a:latin typeface="Cambria" panose="02040503050406030204" pitchFamily="18" charset="0"/>
              </a:rPr>
              <a:t>Savigny</a:t>
            </a:r>
            <a:r>
              <a:rPr lang="en-US" b="1" dirty="0">
                <a:latin typeface="Cambria" panose="02040503050406030204" pitchFamily="18" charset="0"/>
              </a:rPr>
              <a:t>; it was used in ancient times as a watching post. With great aromas and balance, the full-bodied wines it produces will age very well up to 12 years.</a:t>
            </a:r>
          </a:p>
        </p:txBody>
      </p:sp>
      <p:pic>
        <p:nvPicPr>
          <p:cNvPr id="5" name="Picture 4" descr="20151204152910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575" y="955765"/>
            <a:ext cx="5051400" cy="3599457"/>
          </a:xfrm>
          <a:prstGeom prst="rect">
            <a:avLst/>
          </a:prstGeom>
        </p:spPr>
      </p:pic>
      <p:pic>
        <p:nvPicPr>
          <p:cNvPr id="4" name="Picture 3" descr="1159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5142" y="2495550"/>
            <a:ext cx="3397278" cy="2609110"/>
          </a:xfrm>
          <a:prstGeom prst="rect">
            <a:avLst/>
          </a:prstGeom>
        </p:spPr>
      </p:pic>
      <p:sp>
        <p:nvSpPr>
          <p:cNvPr id="6" name="AutoShape 7"/>
          <p:cNvSpPr>
            <a:spLocks noChangeArrowheads="1"/>
          </p:cNvSpPr>
          <p:nvPr/>
        </p:nvSpPr>
        <p:spPr bwMode="auto">
          <a:xfrm rot="3434521">
            <a:off x="6571883" y="2987627"/>
            <a:ext cx="323850" cy="540544"/>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sz="1350" dirty="0">
              <a:latin typeface="Cambria" panose="02040503050406030204" pitchFamily="18" charset="0"/>
            </a:endParaRPr>
          </a:p>
        </p:txBody>
      </p:sp>
      <p:pic>
        <p:nvPicPr>
          <p:cNvPr id="7" name="Picture 6" descr="Guette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3997" y="75494"/>
            <a:ext cx="1299980" cy="2180090"/>
          </a:xfrm>
          <a:prstGeom prst="rect">
            <a:avLst/>
          </a:prstGeom>
        </p:spPr>
      </p:pic>
    </p:spTree>
    <p:extLst>
      <p:ext uri="{BB962C8B-B14F-4D97-AF65-F5344CB8AC3E}">
        <p14:creationId xmlns:p14="http://schemas.microsoft.com/office/powerpoint/2010/main" val="3326614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0px-Vignobles_cotes_de_nuits-fr.svg.png"/>
          <p:cNvPicPr>
            <a:picLocks noGrp="1" noChangeAspect="1"/>
          </p:cNvPicPr>
          <p:nvPr>
            <p:ph idx="1"/>
          </p:nvPr>
        </p:nvPicPr>
        <p:blipFill>
          <a:blip r:embed="rId2" cstate="screen">
            <a:extLst>
              <a:ext uri="{28A0092B-C50C-407E-A947-70E740481C1C}">
                <a14:useLocalDpi xmlns:a14="http://schemas.microsoft.com/office/drawing/2010/main"/>
              </a:ext>
            </a:extLst>
          </a:blip>
          <a:srcRect l="-48507" r="-48507"/>
          <a:stretch>
            <a:fillRect/>
          </a:stretch>
        </p:blipFill>
        <p:spPr>
          <a:xfrm>
            <a:off x="-1004524" y="679450"/>
            <a:ext cx="10091434" cy="5549900"/>
          </a:xfrm>
        </p:spPr>
      </p:pic>
      <p:sp>
        <p:nvSpPr>
          <p:cNvPr id="5" name="TextBox 4"/>
          <p:cNvSpPr txBox="1"/>
          <p:nvPr/>
        </p:nvSpPr>
        <p:spPr>
          <a:xfrm>
            <a:off x="1911350" y="133350"/>
            <a:ext cx="6553200" cy="830997"/>
          </a:xfrm>
          <a:prstGeom prst="rect">
            <a:avLst/>
          </a:prstGeom>
          <a:noFill/>
        </p:spPr>
        <p:txBody>
          <a:bodyPr wrap="square" rtlCol="0">
            <a:spAutoFit/>
          </a:bodyPr>
          <a:lstStyle/>
          <a:p>
            <a:pPr algn="ctr"/>
            <a:r>
              <a:rPr lang="en-US" sz="4800" b="1" dirty="0">
                <a:latin typeface="Cambria" panose="02040503050406030204" pitchFamily="18" charset="0"/>
              </a:rPr>
              <a:t>Cote de </a:t>
            </a:r>
            <a:r>
              <a:rPr lang="en-US" sz="4800" b="1" dirty="0" err="1">
                <a:latin typeface="Cambria" panose="02040503050406030204" pitchFamily="18" charset="0"/>
              </a:rPr>
              <a:t>Nuits</a:t>
            </a:r>
            <a:endParaRPr lang="en-US" sz="4800" b="1" dirty="0">
              <a:latin typeface="Cambria" panose="02040503050406030204" pitchFamily="18" charset="0"/>
            </a:endParaRPr>
          </a:p>
        </p:txBody>
      </p:sp>
    </p:spTree>
    <p:extLst>
      <p:ext uri="{BB962C8B-B14F-4D97-AF65-F5344CB8AC3E}">
        <p14:creationId xmlns:p14="http://schemas.microsoft.com/office/powerpoint/2010/main" val="1803297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204153236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1" y="1036965"/>
            <a:ext cx="4857750" cy="3443708"/>
          </a:xfrm>
          <a:prstGeom prst="rect">
            <a:avLst/>
          </a:prstGeom>
        </p:spPr>
      </p:pic>
      <p:sp>
        <p:nvSpPr>
          <p:cNvPr id="6" name="TextBox 5"/>
          <p:cNvSpPr txBox="1"/>
          <p:nvPr/>
        </p:nvSpPr>
        <p:spPr>
          <a:xfrm>
            <a:off x="763340" y="5550825"/>
            <a:ext cx="7816850" cy="1200329"/>
          </a:xfrm>
          <a:prstGeom prst="rect">
            <a:avLst/>
          </a:prstGeom>
          <a:noFill/>
        </p:spPr>
        <p:txBody>
          <a:bodyPr wrap="square" rtlCol="0">
            <a:spAutoFit/>
          </a:bodyPr>
          <a:lstStyle/>
          <a:p>
            <a:pPr algn="ctr"/>
            <a:r>
              <a:rPr lang="en-US" b="1" dirty="0">
                <a:solidFill>
                  <a:srgbClr val="000000"/>
                </a:solidFill>
                <a:latin typeface="Cambria" panose="02040503050406030204" pitchFamily="18" charset="0"/>
              </a:rPr>
              <a:t>The wine comes from a vineyard located on top of the plateau overlooking the Cotes de </a:t>
            </a:r>
            <a:r>
              <a:rPr lang="en-US" b="1" dirty="0" err="1">
                <a:solidFill>
                  <a:srgbClr val="000000"/>
                </a:solidFill>
                <a:latin typeface="Cambria" panose="02040503050406030204" pitchFamily="18" charset="0"/>
              </a:rPr>
              <a:t>Nuits</a:t>
            </a:r>
            <a:r>
              <a:rPr lang="en-US" b="1" dirty="0">
                <a:solidFill>
                  <a:srgbClr val="000000"/>
                </a:solidFill>
                <a:latin typeface="Cambria" panose="02040503050406030204" pitchFamily="18" charset="0"/>
              </a:rPr>
              <a:t>; greater variability of supply depending on the vintage and its climate, but constantly rich fruit, full body and long aftertaste. Stylish Burgundy!</a:t>
            </a:r>
          </a:p>
        </p:txBody>
      </p:sp>
      <p:pic>
        <p:nvPicPr>
          <p:cNvPr id="2" name="Picture 1" descr="1158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1991" y="645922"/>
            <a:ext cx="3097242" cy="4832089"/>
          </a:xfrm>
          <a:prstGeom prst="rect">
            <a:avLst/>
          </a:prstGeom>
        </p:spPr>
      </p:pic>
      <p:sp>
        <p:nvSpPr>
          <p:cNvPr id="7" name="AutoShape 7"/>
          <p:cNvSpPr>
            <a:spLocks noChangeArrowheads="1"/>
          </p:cNvSpPr>
          <p:nvPr/>
        </p:nvSpPr>
        <p:spPr bwMode="auto">
          <a:xfrm rot="18993042">
            <a:off x="4980658" y="3233615"/>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Tree>
    <p:extLst>
      <p:ext uri="{BB962C8B-B14F-4D97-AF65-F5344CB8AC3E}">
        <p14:creationId xmlns:p14="http://schemas.microsoft.com/office/powerpoint/2010/main" val="619771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51204153221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65402"/>
            <a:ext cx="4951549" cy="3710577"/>
          </a:xfrm>
          <a:prstGeom prst="rect">
            <a:avLst/>
          </a:prstGeom>
        </p:spPr>
      </p:pic>
      <p:sp>
        <p:nvSpPr>
          <p:cNvPr id="5" name="TextBox 4"/>
          <p:cNvSpPr txBox="1"/>
          <p:nvPr/>
        </p:nvSpPr>
        <p:spPr>
          <a:xfrm>
            <a:off x="190500" y="5492750"/>
            <a:ext cx="8953500" cy="923330"/>
          </a:xfrm>
          <a:prstGeom prst="rect">
            <a:avLst/>
          </a:prstGeom>
          <a:noFill/>
        </p:spPr>
        <p:txBody>
          <a:bodyPr wrap="square" rtlCol="0">
            <a:spAutoFit/>
          </a:bodyPr>
          <a:lstStyle/>
          <a:p>
            <a:pPr algn="ctr"/>
            <a:r>
              <a:rPr lang="en-US" b="1" dirty="0">
                <a:latin typeface="Cambria" panose="02040503050406030204" pitchFamily="18" charset="0"/>
              </a:rPr>
              <a:t>Part of the name of </a:t>
            </a:r>
            <a:r>
              <a:rPr lang="en-US" b="1" dirty="0" err="1">
                <a:latin typeface="Cambria" panose="02040503050406030204" pitchFamily="18" charset="0"/>
              </a:rPr>
              <a:t>Chambolle-Musigny</a:t>
            </a:r>
            <a:r>
              <a:rPr lang="en-US" b="1" dirty="0">
                <a:latin typeface="Cambria" panose="02040503050406030204" pitchFamily="18" charset="0"/>
              </a:rPr>
              <a:t>, </a:t>
            </a:r>
            <a:r>
              <a:rPr lang="en-US" b="1" dirty="0" err="1">
                <a:latin typeface="Cambria" panose="02040503050406030204" pitchFamily="18" charset="0"/>
              </a:rPr>
              <a:t>Chambolle</a:t>
            </a:r>
            <a:r>
              <a:rPr lang="en-US" b="1" dirty="0">
                <a:latin typeface="Cambria" panose="02040503050406030204" pitchFamily="18" charset="0"/>
              </a:rPr>
              <a:t>, comes from “champs </a:t>
            </a:r>
            <a:r>
              <a:rPr lang="en-US" b="1" dirty="0" err="1">
                <a:latin typeface="Cambria" panose="02040503050406030204" pitchFamily="18" charset="0"/>
              </a:rPr>
              <a:t>bouillants</a:t>
            </a:r>
            <a:r>
              <a:rPr lang="en-US" b="1" dirty="0">
                <a:latin typeface="Cambria" panose="02040503050406030204" pitchFamily="18" charset="0"/>
              </a:rPr>
              <a:t>”, in reference to the water running down the vineyards during heavy rains. The wine is refined, perfumed, and has an unmistakable elegance</a:t>
            </a:r>
            <a:r>
              <a:rPr lang="en-US" b="1" u="sng" dirty="0">
                <a:latin typeface="Cambria" panose="02040503050406030204" pitchFamily="18" charset="0"/>
              </a:rPr>
              <a:t>.</a:t>
            </a:r>
          </a:p>
        </p:txBody>
      </p:sp>
      <p:pic>
        <p:nvPicPr>
          <p:cNvPr id="4" name="Picture 3" descr="A close up of a map&#10;&#10;Description automatically generated">
            <a:extLst>
              <a:ext uri="{FF2B5EF4-FFF2-40B4-BE49-F238E27FC236}">
                <a16:creationId xmlns="" xmlns:a16="http://schemas.microsoft.com/office/drawing/2014/main" id="{A3DB31AC-F796-4110-BD13-48456D9DBD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3096" y="1929467"/>
            <a:ext cx="3931073" cy="2328259"/>
          </a:xfrm>
          <a:prstGeom prst="rect">
            <a:avLst/>
          </a:prstGeom>
        </p:spPr>
      </p:pic>
    </p:spTree>
    <p:extLst>
      <p:ext uri="{BB962C8B-B14F-4D97-AF65-F5344CB8AC3E}">
        <p14:creationId xmlns:p14="http://schemas.microsoft.com/office/powerpoint/2010/main" val="422558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sne.pdf"/>
          <p:cNvPicPr>
            <a:picLocks noChangeAspect="1"/>
          </p:cNvPicPr>
          <p:nvPr/>
        </p:nvPicPr>
        <p:blipFill rotWithShape="1">
          <a:blip r:embed="rId2" cstate="screen">
            <a:extLst>
              <a:ext uri="{28A0092B-C50C-407E-A947-70E740481C1C}">
                <a14:useLocalDpi xmlns:a14="http://schemas.microsoft.com/office/drawing/2010/main"/>
              </a:ext>
            </a:extLst>
          </a:blip>
          <a:srcRect t="9012" r="13841" b="21075"/>
          <a:stretch/>
        </p:blipFill>
        <p:spPr>
          <a:xfrm>
            <a:off x="1920839" y="1211512"/>
            <a:ext cx="5302321" cy="5567963"/>
          </a:xfrm>
          <a:prstGeom prst="rect">
            <a:avLst/>
          </a:prstGeom>
        </p:spPr>
      </p:pic>
      <p:sp>
        <p:nvSpPr>
          <p:cNvPr id="5" name="AutoShape 7"/>
          <p:cNvSpPr>
            <a:spLocks noChangeArrowheads="1"/>
          </p:cNvSpPr>
          <p:nvPr/>
        </p:nvSpPr>
        <p:spPr bwMode="auto">
          <a:xfrm>
            <a:off x="2801786" y="5399633"/>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
        <p:nvSpPr>
          <p:cNvPr id="7" name="AutoShape 7"/>
          <p:cNvSpPr>
            <a:spLocks noChangeArrowheads="1"/>
          </p:cNvSpPr>
          <p:nvPr/>
        </p:nvSpPr>
        <p:spPr bwMode="auto">
          <a:xfrm>
            <a:off x="6209035" y="188094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
        <p:nvSpPr>
          <p:cNvPr id="8" name="AutoShape 7"/>
          <p:cNvSpPr>
            <a:spLocks noChangeArrowheads="1"/>
          </p:cNvSpPr>
          <p:nvPr/>
        </p:nvSpPr>
        <p:spPr bwMode="auto">
          <a:xfrm>
            <a:off x="5532263" y="399549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
        <p:nvSpPr>
          <p:cNvPr id="9" name="AutoShape 7"/>
          <p:cNvSpPr>
            <a:spLocks noChangeArrowheads="1"/>
          </p:cNvSpPr>
          <p:nvPr/>
        </p:nvSpPr>
        <p:spPr bwMode="auto">
          <a:xfrm>
            <a:off x="3239230" y="5714101"/>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
        <p:nvSpPr>
          <p:cNvPr id="10" name="AutoShape 7"/>
          <p:cNvSpPr>
            <a:spLocks noChangeArrowheads="1"/>
          </p:cNvSpPr>
          <p:nvPr/>
        </p:nvSpPr>
        <p:spPr bwMode="auto">
          <a:xfrm>
            <a:off x="4616027" y="2947055"/>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
        <p:nvSpPr>
          <p:cNvPr id="2" name="TextBox 1">
            <a:extLst>
              <a:ext uri="{FF2B5EF4-FFF2-40B4-BE49-F238E27FC236}">
                <a16:creationId xmlns="" xmlns:a16="http://schemas.microsoft.com/office/drawing/2014/main" id="{E0F2C3E0-CD68-4C95-BD95-FDD2932B46F3}"/>
              </a:ext>
            </a:extLst>
          </p:cNvPr>
          <p:cNvSpPr txBox="1"/>
          <p:nvPr/>
        </p:nvSpPr>
        <p:spPr>
          <a:xfrm>
            <a:off x="1298181" y="552976"/>
            <a:ext cx="6635692" cy="369332"/>
          </a:xfrm>
          <a:prstGeom prst="rect">
            <a:avLst/>
          </a:prstGeom>
          <a:noFill/>
        </p:spPr>
        <p:txBody>
          <a:bodyPr wrap="square" rtlCol="0">
            <a:spAutoFit/>
          </a:bodyPr>
          <a:lstStyle/>
          <a:p>
            <a:pPr algn="ctr"/>
            <a:r>
              <a:rPr lang="en-US" b="1" dirty="0">
                <a:latin typeface="Cambria" panose="02040503050406030204" pitchFamily="18" charset="0"/>
              </a:rPr>
              <a:t>The mythic commune of Vosne </a:t>
            </a:r>
            <a:r>
              <a:rPr lang="en-US" b="1" dirty="0" err="1">
                <a:latin typeface="Cambria" panose="02040503050406030204" pitchFamily="18" charset="0"/>
              </a:rPr>
              <a:t>Romanee</a:t>
            </a:r>
            <a:r>
              <a:rPr lang="en-US" b="1" dirty="0">
                <a:latin typeface="Cambria" panose="02040503050406030204" pitchFamily="18" charset="0"/>
              </a:rPr>
              <a:t> </a:t>
            </a:r>
          </a:p>
        </p:txBody>
      </p:sp>
    </p:spTree>
    <p:extLst>
      <p:ext uri="{BB962C8B-B14F-4D97-AF65-F5344CB8AC3E}">
        <p14:creationId xmlns:p14="http://schemas.microsoft.com/office/powerpoint/2010/main" val="3338479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6506" y="5203826"/>
            <a:ext cx="8369300" cy="923330"/>
          </a:xfrm>
          <a:prstGeom prst="rect">
            <a:avLst/>
          </a:prstGeom>
          <a:noFill/>
        </p:spPr>
        <p:txBody>
          <a:bodyPr wrap="square" rtlCol="0">
            <a:spAutoFit/>
          </a:bodyPr>
          <a:lstStyle/>
          <a:p>
            <a:pPr algn="ctr"/>
            <a:r>
              <a:rPr lang="en-US" b="1" dirty="0">
                <a:latin typeface="Cambria" panose="02040503050406030204" pitchFamily="18" charset="0"/>
              </a:rPr>
              <a:t>“Les Chalandins ” is a “lieu-</a:t>
            </a:r>
            <a:r>
              <a:rPr lang="en-US" b="1" dirty="0" err="1">
                <a:latin typeface="Cambria" panose="02040503050406030204" pitchFamily="18" charset="0"/>
              </a:rPr>
              <a:t>dit</a:t>
            </a:r>
            <a:r>
              <a:rPr lang="en-US" b="1" dirty="0">
                <a:latin typeface="Cambria" panose="02040503050406030204" pitchFamily="18" charset="0"/>
              </a:rPr>
              <a:t>” or communal designation, located close to                 Clos Vougeot.  Forward bouquet , nice spices, violets. </a:t>
            </a:r>
          </a:p>
          <a:p>
            <a:pPr algn="ctr"/>
            <a:r>
              <a:rPr lang="en-US" b="1" dirty="0">
                <a:latin typeface="Cambria" panose="02040503050406030204" pitchFamily="18" charset="0"/>
              </a:rPr>
              <a:t>Very balanced palate, juicy fruit, elegant weight. Classic Vosne </a:t>
            </a:r>
            <a:r>
              <a:rPr lang="en-US" b="1" dirty="0" err="1">
                <a:latin typeface="Cambria" panose="02040503050406030204" pitchFamily="18" charset="0"/>
              </a:rPr>
              <a:t>Romanee</a:t>
            </a:r>
            <a:r>
              <a:rPr lang="en-US" b="1" dirty="0">
                <a:latin typeface="Cambria" panose="02040503050406030204" pitchFamily="18" charset="0"/>
              </a:rPr>
              <a:t> !</a:t>
            </a:r>
          </a:p>
        </p:txBody>
      </p:sp>
      <p:pic>
        <p:nvPicPr>
          <p:cNvPr id="4" name="Picture 3" descr="1158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85313" y="2348917"/>
            <a:ext cx="4168594" cy="2510100"/>
          </a:xfrm>
          <a:prstGeom prst="rect">
            <a:avLst/>
          </a:prstGeom>
        </p:spPr>
      </p:pic>
      <p:sp>
        <p:nvSpPr>
          <p:cNvPr id="5" name="AutoShape 7"/>
          <p:cNvSpPr>
            <a:spLocks noChangeArrowheads="1"/>
          </p:cNvSpPr>
          <p:nvPr/>
        </p:nvSpPr>
        <p:spPr bwMode="auto">
          <a:xfrm>
            <a:off x="7047235" y="3019527"/>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pic>
        <p:nvPicPr>
          <p:cNvPr id="6" name="Picture 5" descr="A screenshot of a cell phone&#10;&#10;Description automatically generated">
            <a:extLst>
              <a:ext uri="{FF2B5EF4-FFF2-40B4-BE49-F238E27FC236}">
                <a16:creationId xmlns="" xmlns:a16="http://schemas.microsoft.com/office/drawing/2014/main" id="{E01E54AD-D644-4C20-AF5C-1D216B599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93" y="662730"/>
            <a:ext cx="4708532" cy="3372375"/>
          </a:xfrm>
          <a:prstGeom prst="rect">
            <a:avLst/>
          </a:prstGeom>
        </p:spPr>
      </p:pic>
    </p:spTree>
    <p:extLst>
      <p:ext uri="{BB962C8B-B14F-4D97-AF65-F5344CB8AC3E}">
        <p14:creationId xmlns:p14="http://schemas.microsoft.com/office/powerpoint/2010/main" val="3314499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1204153145_0000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8135" y="1283517"/>
            <a:ext cx="5143712" cy="3752034"/>
          </a:xfrm>
          <a:prstGeom prst="rect">
            <a:avLst/>
          </a:prstGeom>
        </p:spPr>
      </p:pic>
      <p:sp>
        <p:nvSpPr>
          <p:cNvPr id="5" name="TextBox 4"/>
          <p:cNvSpPr txBox="1"/>
          <p:nvPr/>
        </p:nvSpPr>
        <p:spPr>
          <a:xfrm>
            <a:off x="558800" y="5577185"/>
            <a:ext cx="7816850" cy="1200329"/>
          </a:xfrm>
          <a:prstGeom prst="rect">
            <a:avLst/>
          </a:prstGeom>
          <a:noFill/>
        </p:spPr>
        <p:txBody>
          <a:bodyPr wrap="square" rtlCol="0">
            <a:spAutoFit/>
          </a:bodyPr>
          <a:lstStyle/>
          <a:p>
            <a:pPr algn="ctr"/>
            <a:r>
              <a:rPr lang="en-US" b="1" dirty="0">
                <a:latin typeface="Cambria" panose="02040503050406030204" pitchFamily="18" charset="0"/>
              </a:rPr>
              <a:t>“Clos de la Fontaine” is an enclosed vineyard located near the village of </a:t>
            </a:r>
            <a:r>
              <a:rPr lang="en-US" b="1" dirty="0" err="1">
                <a:latin typeface="Cambria" panose="02040503050406030204" pitchFamily="18" charset="0"/>
              </a:rPr>
              <a:t>Vosne</a:t>
            </a:r>
            <a:r>
              <a:rPr lang="en-US" b="1" dirty="0">
                <a:latin typeface="Cambria" panose="02040503050406030204" pitchFamily="18" charset="0"/>
              </a:rPr>
              <a:t> </a:t>
            </a:r>
            <a:r>
              <a:rPr lang="en-US" b="1" dirty="0" err="1">
                <a:latin typeface="Cambria" panose="02040503050406030204" pitchFamily="18" charset="0"/>
              </a:rPr>
              <a:t>Romanee</a:t>
            </a:r>
            <a:r>
              <a:rPr lang="en-US" b="1" dirty="0">
                <a:latin typeface="Cambria" panose="02040503050406030204" pitchFamily="18" charset="0"/>
              </a:rPr>
              <a:t>; </a:t>
            </a:r>
            <a:r>
              <a:rPr lang="en-US" b="1" dirty="0" err="1">
                <a:latin typeface="Cambria" panose="02040503050406030204" pitchFamily="18" charset="0"/>
              </a:rPr>
              <a:t>Domaine</a:t>
            </a:r>
            <a:r>
              <a:rPr lang="en-US" b="1" dirty="0">
                <a:latin typeface="Cambria" panose="02040503050406030204" pitchFamily="18" charset="0"/>
              </a:rPr>
              <a:t> AF </a:t>
            </a:r>
            <a:r>
              <a:rPr lang="en-US" b="1" dirty="0" err="1">
                <a:latin typeface="Cambria" panose="02040503050406030204" pitchFamily="18" charset="0"/>
              </a:rPr>
              <a:t>Gros</a:t>
            </a:r>
            <a:r>
              <a:rPr lang="en-US" b="1" dirty="0">
                <a:latin typeface="Cambria" panose="02040503050406030204" pitchFamily="18" charset="0"/>
              </a:rPr>
              <a:t> is the sole proprietor of the vineyard, hence the “monopole” designation; it produces rich, deeply colored and generous wines, with great balance and superlative elegance.</a:t>
            </a:r>
          </a:p>
        </p:txBody>
      </p:sp>
      <p:pic>
        <p:nvPicPr>
          <p:cNvPr id="6" name="Picture 5" descr="1158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1847" y="2432050"/>
            <a:ext cx="3796424" cy="2286000"/>
          </a:xfrm>
          <a:prstGeom prst="rect">
            <a:avLst/>
          </a:prstGeom>
        </p:spPr>
      </p:pic>
      <p:sp>
        <p:nvSpPr>
          <p:cNvPr id="7" name="AutoShape 7"/>
          <p:cNvSpPr>
            <a:spLocks noChangeArrowheads="1"/>
          </p:cNvSpPr>
          <p:nvPr/>
        </p:nvSpPr>
        <p:spPr bwMode="auto">
          <a:xfrm rot="18524649">
            <a:off x="6118818" y="3451512"/>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Tree>
    <p:extLst>
      <p:ext uri="{BB962C8B-B14F-4D97-AF65-F5344CB8AC3E}">
        <p14:creationId xmlns:p14="http://schemas.microsoft.com/office/powerpoint/2010/main" val="1921097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151204153203_0000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794" y="1275127"/>
            <a:ext cx="5058424" cy="3758151"/>
          </a:xfrm>
          <a:prstGeom prst="rect">
            <a:avLst/>
          </a:prstGeom>
        </p:spPr>
      </p:pic>
      <p:sp>
        <p:nvSpPr>
          <p:cNvPr id="9" name="TextBox 8"/>
          <p:cNvSpPr txBox="1"/>
          <p:nvPr/>
        </p:nvSpPr>
        <p:spPr>
          <a:xfrm>
            <a:off x="87794" y="5486401"/>
            <a:ext cx="8989750" cy="923330"/>
          </a:xfrm>
          <a:prstGeom prst="rect">
            <a:avLst/>
          </a:prstGeom>
          <a:noFill/>
        </p:spPr>
        <p:txBody>
          <a:bodyPr wrap="square" rtlCol="0">
            <a:spAutoFit/>
          </a:bodyPr>
          <a:lstStyle/>
          <a:p>
            <a:pPr algn="ctr"/>
            <a:r>
              <a:rPr lang="en-US" b="1" dirty="0">
                <a:latin typeface="Cambria" panose="02040503050406030204" pitchFamily="18" charset="0"/>
              </a:rPr>
              <a:t>“</a:t>
            </a:r>
            <a:r>
              <a:rPr lang="en-US" b="1" dirty="0" err="1">
                <a:latin typeface="Cambria" panose="02040503050406030204" pitchFamily="18" charset="0"/>
              </a:rPr>
              <a:t>Maizieres</a:t>
            </a:r>
            <a:r>
              <a:rPr lang="en-US" b="1" dirty="0">
                <a:latin typeface="Cambria" panose="02040503050406030204" pitchFamily="18" charset="0"/>
              </a:rPr>
              <a:t> ” is a vineyard bordered by stone walls constructed long ago with the remnants of old buildings, one way to delineate the parcels in this intensely cultivated region.  Velvety wine,  great elegance and finesse that ages harmoniously.</a:t>
            </a:r>
          </a:p>
        </p:txBody>
      </p:sp>
      <p:pic>
        <p:nvPicPr>
          <p:cNvPr id="4" name="Picture 3" descr="1158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6218" y="2132256"/>
            <a:ext cx="3931326" cy="2367230"/>
          </a:xfrm>
          <a:prstGeom prst="rect">
            <a:avLst/>
          </a:prstGeom>
        </p:spPr>
      </p:pic>
      <p:sp>
        <p:nvSpPr>
          <p:cNvPr id="5" name="AutoShape 7"/>
          <p:cNvSpPr>
            <a:spLocks noChangeArrowheads="1"/>
          </p:cNvSpPr>
          <p:nvPr/>
        </p:nvSpPr>
        <p:spPr bwMode="auto">
          <a:xfrm>
            <a:off x="7047235" y="2460381"/>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Tree>
    <p:extLst>
      <p:ext uri="{BB962C8B-B14F-4D97-AF65-F5344CB8AC3E}">
        <p14:creationId xmlns:p14="http://schemas.microsoft.com/office/powerpoint/2010/main" val="155962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51204153127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72" y="1520784"/>
            <a:ext cx="4947837" cy="3552866"/>
          </a:xfrm>
          <a:prstGeom prst="rect">
            <a:avLst/>
          </a:prstGeom>
        </p:spPr>
      </p:pic>
      <p:sp>
        <p:nvSpPr>
          <p:cNvPr id="5" name="TextBox 4"/>
          <p:cNvSpPr txBox="1"/>
          <p:nvPr/>
        </p:nvSpPr>
        <p:spPr>
          <a:xfrm>
            <a:off x="279800" y="5268286"/>
            <a:ext cx="8584400" cy="923330"/>
          </a:xfrm>
          <a:prstGeom prst="rect">
            <a:avLst/>
          </a:prstGeom>
          <a:noFill/>
        </p:spPr>
        <p:txBody>
          <a:bodyPr wrap="square" rtlCol="0">
            <a:spAutoFit/>
          </a:bodyPr>
          <a:lstStyle/>
          <a:p>
            <a:pPr algn="ctr"/>
            <a:r>
              <a:rPr lang="en-US" b="1" dirty="0">
                <a:latin typeface="Cambria" panose="02040503050406030204" pitchFamily="18" charset="0"/>
              </a:rPr>
              <a:t>Aux </a:t>
            </a:r>
            <a:r>
              <a:rPr lang="en-US" b="1" dirty="0" err="1">
                <a:latin typeface="Cambria" panose="02040503050406030204" pitchFamily="18" charset="0"/>
              </a:rPr>
              <a:t>Reas</a:t>
            </a:r>
            <a:r>
              <a:rPr lang="en-US" b="1" dirty="0">
                <a:latin typeface="Cambria" panose="02040503050406030204" pitchFamily="18" charset="0"/>
              </a:rPr>
              <a:t> is a small vineyard located next to the Grand Cru Clos des </a:t>
            </a:r>
            <a:r>
              <a:rPr lang="en-US" b="1" dirty="0" err="1">
                <a:latin typeface="Cambria" panose="02040503050406030204" pitchFamily="18" charset="0"/>
              </a:rPr>
              <a:t>Reas</a:t>
            </a:r>
            <a:r>
              <a:rPr lang="en-US" b="1" dirty="0">
                <a:latin typeface="Cambria" panose="02040503050406030204" pitchFamily="18" charset="0"/>
              </a:rPr>
              <a:t>. </a:t>
            </a:r>
          </a:p>
          <a:p>
            <a:pPr algn="ctr"/>
            <a:r>
              <a:rPr lang="en-US" b="1" dirty="0">
                <a:latin typeface="Cambria" panose="02040503050406030204" pitchFamily="18" charset="0"/>
              </a:rPr>
              <a:t>Wines with forward fruit, an elegant body, lingering aftertaste, that have great aging capabilities. They exemplify the unforgettable qualities of the appellation.</a:t>
            </a:r>
          </a:p>
        </p:txBody>
      </p:sp>
      <p:pic>
        <p:nvPicPr>
          <p:cNvPr id="4" name="Picture 3" descr="1158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6667" y="2366614"/>
            <a:ext cx="3989461" cy="2402236"/>
          </a:xfrm>
          <a:prstGeom prst="rect">
            <a:avLst/>
          </a:prstGeom>
        </p:spPr>
      </p:pic>
      <p:sp>
        <p:nvSpPr>
          <p:cNvPr id="6" name="AutoShape 7"/>
          <p:cNvSpPr>
            <a:spLocks noChangeArrowheads="1"/>
          </p:cNvSpPr>
          <p:nvPr/>
        </p:nvSpPr>
        <p:spPr bwMode="auto">
          <a:xfrm rot="19534790">
            <a:off x="6037585" y="3246193"/>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Tree>
    <p:extLst>
      <p:ext uri="{BB962C8B-B14F-4D97-AF65-F5344CB8AC3E}">
        <p14:creationId xmlns:p14="http://schemas.microsoft.com/office/powerpoint/2010/main" val="206258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648"/>
            <a:ext cx="8554598" cy="3242784"/>
          </a:xfrm>
        </p:spPr>
        <p:txBody>
          <a:bodyPr>
            <a:normAutofit/>
          </a:bodyPr>
          <a:lstStyle/>
          <a:p>
            <a:r>
              <a:rPr lang="en-GB" sz="1800" dirty="0">
                <a:latin typeface="Cambria" panose="02040503050406030204" pitchFamily="18" charset="0"/>
              </a:rPr>
              <a:t>Anne-Francoise GROS’ estate was created in 1988, when her father, Jean GROS,  decided to retire, and  his estate was divided among Anne-Françoise (Domaine A.-F GROS), and her 2 brothers, Michel (Domaine Michel GROS) and Bernard (Domaine GROS frère &amp; </a:t>
            </a:r>
            <a:r>
              <a:rPr lang="en-GB" sz="1800" dirty="0" err="1">
                <a:latin typeface="Cambria" panose="02040503050406030204" pitchFamily="18" charset="0"/>
              </a:rPr>
              <a:t>Soeur</a:t>
            </a:r>
            <a:r>
              <a:rPr lang="en-GB" sz="1800" dirty="0">
                <a:latin typeface="Cambria" panose="02040503050406030204" pitchFamily="18" charset="0"/>
              </a:rPr>
              <a:t>). </a:t>
            </a:r>
          </a:p>
          <a:p>
            <a:r>
              <a:rPr lang="en-GB" sz="1800" dirty="0">
                <a:latin typeface="Cambria" panose="02040503050406030204" pitchFamily="18" charset="0"/>
              </a:rPr>
              <a:t>Anne GROS is a cousin of Anne-Francoise and also is one of the female trailblazers in the world of Burgundy.</a:t>
            </a:r>
          </a:p>
          <a:p>
            <a:r>
              <a:rPr lang="en-GB" sz="1800" dirty="0">
                <a:latin typeface="Cambria" panose="02040503050406030204" pitchFamily="18" charset="0"/>
              </a:rPr>
              <a:t>Domaine AF GROS comprises 14 hectares: 10Ha in Cote d’Or (Côte de Beaune and Côte de </a:t>
            </a:r>
            <a:r>
              <a:rPr lang="en-GB" sz="1800" dirty="0" err="1">
                <a:latin typeface="Cambria" panose="02040503050406030204" pitchFamily="18" charset="0"/>
              </a:rPr>
              <a:t>Nuits</a:t>
            </a:r>
            <a:r>
              <a:rPr lang="en-GB" sz="1800" dirty="0">
                <a:latin typeface="Cambria" panose="02040503050406030204" pitchFamily="18" charset="0"/>
              </a:rPr>
              <a:t>) + 4 Ha in Moulin à Vent.  </a:t>
            </a:r>
            <a:endParaRPr lang="en-US" sz="1800" dirty="0">
              <a:latin typeface="Cambria" panose="02040503050406030204" pitchFamily="18" charset="0"/>
            </a:endParaRPr>
          </a:p>
        </p:txBody>
      </p:sp>
      <p:pic>
        <p:nvPicPr>
          <p:cNvPr id="4" name="Picture 3">
            <a:extLst>
              <a:ext uri="{FF2B5EF4-FFF2-40B4-BE49-F238E27FC236}">
                <a16:creationId xmlns="" xmlns:a16="http://schemas.microsoft.com/office/drawing/2014/main" id="{ADC77EBB-5562-4459-86E9-87F620C3E5F0}"/>
              </a:ext>
            </a:extLst>
          </p:cNvPr>
          <p:cNvPicPr>
            <a:picLocks noChangeAspect="1"/>
          </p:cNvPicPr>
          <p:nvPr/>
        </p:nvPicPr>
        <p:blipFill>
          <a:blip r:embed="rId2"/>
          <a:stretch>
            <a:fillRect/>
          </a:stretch>
        </p:blipFill>
        <p:spPr>
          <a:xfrm>
            <a:off x="2551742" y="3174302"/>
            <a:ext cx="3888115" cy="2579614"/>
          </a:xfrm>
          <a:prstGeom prst="rect">
            <a:avLst/>
          </a:prstGeom>
        </p:spPr>
      </p:pic>
      <p:sp>
        <p:nvSpPr>
          <p:cNvPr id="5" name="Title 1">
            <a:extLst>
              <a:ext uri="{FF2B5EF4-FFF2-40B4-BE49-F238E27FC236}">
                <a16:creationId xmlns="" xmlns:a16="http://schemas.microsoft.com/office/drawing/2014/main" id="{9C8132B5-E6EB-43BA-8191-AC2040B717F8}"/>
              </a:ext>
            </a:extLst>
          </p:cNvPr>
          <p:cNvSpPr>
            <a:spLocks noGrp="1"/>
          </p:cNvSpPr>
          <p:nvPr>
            <p:ph type="title"/>
          </p:nvPr>
        </p:nvSpPr>
        <p:spPr>
          <a:xfrm>
            <a:off x="1842780" y="5888895"/>
            <a:ext cx="5306037" cy="543187"/>
          </a:xfrm>
        </p:spPr>
        <p:txBody>
          <a:bodyPr>
            <a:normAutofit fontScale="90000"/>
          </a:bodyPr>
          <a:lstStyle/>
          <a:p>
            <a:r>
              <a:rPr lang="en-US" sz="2400" dirty="0">
                <a:latin typeface="Cambria" panose="02040503050406030204" pitchFamily="18" charset="0"/>
                <a:ea typeface="Cambria" panose="02040503050406030204" pitchFamily="18" charset="0"/>
              </a:rPr>
              <a:t>Caroline Parent-Gros, Commercial Director</a:t>
            </a:r>
            <a:br>
              <a:rPr lang="en-US" sz="2400" dirty="0">
                <a:latin typeface="Cambria" panose="02040503050406030204" pitchFamily="18" charset="0"/>
                <a:ea typeface="Cambria" panose="02040503050406030204" pitchFamily="18" charset="0"/>
              </a:rPr>
            </a:br>
            <a:r>
              <a:rPr lang="en-US" sz="2400" dirty="0">
                <a:latin typeface="Cambria" panose="02040503050406030204" pitchFamily="18" charset="0"/>
                <a:ea typeface="Cambria" panose="02040503050406030204" pitchFamily="18" charset="0"/>
              </a:rPr>
              <a:t>&amp; Mathias Parent, Winemaker </a:t>
            </a:r>
          </a:p>
        </p:txBody>
      </p:sp>
    </p:spTree>
    <p:extLst>
      <p:ext uri="{BB962C8B-B14F-4D97-AF65-F5344CB8AC3E}">
        <p14:creationId xmlns:p14="http://schemas.microsoft.com/office/powerpoint/2010/main" val="2047280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4007" y="5008146"/>
            <a:ext cx="7986320" cy="1200329"/>
          </a:xfrm>
          <a:prstGeom prst="rect">
            <a:avLst/>
          </a:prstGeom>
          <a:noFill/>
        </p:spPr>
        <p:txBody>
          <a:bodyPr wrap="square" rtlCol="0">
            <a:spAutoFit/>
          </a:bodyPr>
          <a:lstStyle/>
          <a:p>
            <a:pPr algn="ctr"/>
            <a:r>
              <a:rPr lang="en-US" b="1" dirty="0">
                <a:latin typeface="Cambria" panose="02040503050406030204" pitchFamily="18" charset="0"/>
              </a:rPr>
              <a:t>The wine comes from the “lieu </a:t>
            </a:r>
            <a:r>
              <a:rPr lang="en-US" b="1" dirty="0" err="1">
                <a:latin typeface="Cambria" panose="02040503050406030204" pitchFamily="18" charset="0"/>
              </a:rPr>
              <a:t>dit</a:t>
            </a:r>
            <a:r>
              <a:rPr lang="en-US" b="1" dirty="0">
                <a:latin typeface="Cambria" panose="02040503050406030204" pitchFamily="18" charset="0"/>
              </a:rPr>
              <a:t> Les Champs </a:t>
            </a:r>
            <a:r>
              <a:rPr lang="en-US" b="1" dirty="0" err="1">
                <a:latin typeface="Cambria" panose="02040503050406030204" pitchFamily="18" charset="0"/>
              </a:rPr>
              <a:t>Traversin</a:t>
            </a:r>
            <a:r>
              <a:rPr lang="en-US" b="1" dirty="0">
                <a:latin typeface="Cambria" panose="02040503050406030204" pitchFamily="18" charset="0"/>
              </a:rPr>
              <a:t>,” the premier site in </a:t>
            </a:r>
            <a:r>
              <a:rPr lang="en-US" b="1" dirty="0" err="1">
                <a:latin typeface="Cambria" panose="02040503050406030204" pitchFamily="18" charset="0"/>
              </a:rPr>
              <a:t>Echezeaux</a:t>
            </a:r>
            <a:r>
              <a:rPr lang="en-US" b="1" dirty="0">
                <a:latin typeface="Cambria" panose="02040503050406030204" pitchFamily="18" charset="0"/>
              </a:rPr>
              <a:t> whose neighbor “Les </a:t>
            </a:r>
            <a:r>
              <a:rPr lang="en-US" b="1" dirty="0" err="1">
                <a:latin typeface="Cambria" panose="02040503050406030204" pitchFamily="18" charset="0"/>
              </a:rPr>
              <a:t>Poulalierre</a:t>
            </a:r>
            <a:r>
              <a:rPr lang="en-US" b="1" dirty="0">
                <a:latin typeface="Cambria" panose="02040503050406030204" pitchFamily="18" charset="0"/>
              </a:rPr>
              <a:t>,” is home to the section  of </a:t>
            </a:r>
            <a:r>
              <a:rPr lang="en-US" b="1" dirty="0" err="1">
                <a:latin typeface="Cambria" panose="02040503050406030204" pitchFamily="18" charset="0"/>
              </a:rPr>
              <a:t>Domaine</a:t>
            </a:r>
            <a:r>
              <a:rPr lang="en-US" b="1" dirty="0">
                <a:latin typeface="Cambria" panose="02040503050406030204" pitchFamily="18" charset="0"/>
              </a:rPr>
              <a:t> de la </a:t>
            </a:r>
            <a:r>
              <a:rPr lang="en-US" b="1" dirty="0" err="1">
                <a:latin typeface="Cambria" panose="02040503050406030204" pitchFamily="18" charset="0"/>
              </a:rPr>
              <a:t>Romanee</a:t>
            </a:r>
            <a:r>
              <a:rPr lang="en-US" b="1" dirty="0">
                <a:latin typeface="Cambria" panose="02040503050406030204" pitchFamily="18" charset="0"/>
              </a:rPr>
              <a:t> Conti. The 75 + year old vines are planted in a perfect location, halfway up the slope. Only 125 cases produced.</a:t>
            </a:r>
          </a:p>
        </p:txBody>
      </p:sp>
      <p:pic>
        <p:nvPicPr>
          <p:cNvPr id="8" name="Picture 7" descr="ECHEZEAUX[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1215" y="1190626"/>
            <a:ext cx="4583962" cy="3248028"/>
          </a:xfrm>
          <a:prstGeom prst="rect">
            <a:avLst/>
          </a:prstGeom>
        </p:spPr>
      </p:pic>
      <p:pic>
        <p:nvPicPr>
          <p:cNvPr id="4" name="Picture 3" descr="1158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5175" y="1771651"/>
            <a:ext cx="4138933" cy="2492240"/>
          </a:xfrm>
          <a:prstGeom prst="rect">
            <a:avLst/>
          </a:prstGeom>
        </p:spPr>
      </p:pic>
      <p:sp>
        <p:nvSpPr>
          <p:cNvPr id="5" name="AutoShape 7"/>
          <p:cNvSpPr>
            <a:spLocks noChangeArrowheads="1"/>
          </p:cNvSpPr>
          <p:nvPr/>
        </p:nvSpPr>
        <p:spPr bwMode="auto">
          <a:xfrm>
            <a:off x="7462838" y="1501379"/>
            <a:ext cx="323850" cy="540544"/>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sz="1350" dirty="0">
              <a:latin typeface="Cambria" panose="02040503050406030204" pitchFamily="18" charset="0"/>
            </a:endParaRPr>
          </a:p>
        </p:txBody>
      </p:sp>
    </p:spTree>
    <p:extLst>
      <p:ext uri="{BB962C8B-B14F-4D97-AF65-F5344CB8AC3E}">
        <p14:creationId xmlns:p14="http://schemas.microsoft.com/office/powerpoint/2010/main" val="688541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204153011_000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20" y="1023457"/>
            <a:ext cx="5162491" cy="3759025"/>
          </a:xfrm>
          <a:prstGeom prst="rect">
            <a:avLst/>
          </a:prstGeom>
        </p:spPr>
      </p:pic>
      <p:sp>
        <p:nvSpPr>
          <p:cNvPr id="6" name="TextBox 5"/>
          <p:cNvSpPr txBox="1"/>
          <p:nvPr/>
        </p:nvSpPr>
        <p:spPr>
          <a:xfrm>
            <a:off x="310393" y="5259898"/>
            <a:ext cx="8456101" cy="923330"/>
          </a:xfrm>
          <a:prstGeom prst="rect">
            <a:avLst/>
          </a:prstGeom>
          <a:noFill/>
        </p:spPr>
        <p:txBody>
          <a:bodyPr wrap="square" rtlCol="0">
            <a:spAutoFit/>
          </a:bodyPr>
          <a:lstStyle/>
          <a:p>
            <a:pPr algn="ctr"/>
            <a:r>
              <a:rPr lang="en-US" b="1" dirty="0">
                <a:latin typeface="Cambria" panose="02040503050406030204" pitchFamily="18" charset="0"/>
              </a:rPr>
              <a:t>Vines are 15, 25 and 75 years of age. </a:t>
            </a:r>
            <a:r>
              <a:rPr lang="en-US" b="1" dirty="0" err="1">
                <a:latin typeface="Cambria" panose="02040503050406030204" pitchFamily="18" charset="0"/>
              </a:rPr>
              <a:t>Richebourg</a:t>
            </a:r>
            <a:r>
              <a:rPr lang="en-US" b="1" dirty="0">
                <a:latin typeface="Cambria" panose="02040503050406030204" pitchFamily="18" charset="0"/>
              </a:rPr>
              <a:t> is one of the top Grand Crus in </a:t>
            </a:r>
            <a:r>
              <a:rPr lang="en-US" b="1" dirty="0" err="1">
                <a:latin typeface="Cambria" panose="02040503050406030204" pitchFamily="18" charset="0"/>
              </a:rPr>
              <a:t>Vosne</a:t>
            </a:r>
            <a:r>
              <a:rPr lang="en-US" b="1" dirty="0">
                <a:latin typeface="Cambria" panose="02040503050406030204" pitchFamily="18" charset="0"/>
              </a:rPr>
              <a:t>. Explosive nose of  black fruits, flowers, and smoky new oak. Voluptuous, opulent, layered  and full-bodied in the mouth. 200 cases produced.</a:t>
            </a:r>
          </a:p>
        </p:txBody>
      </p:sp>
      <p:pic>
        <p:nvPicPr>
          <p:cNvPr id="4" name="Picture 3" descr="1158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0447" y="2194294"/>
            <a:ext cx="4131213" cy="2487591"/>
          </a:xfrm>
          <a:prstGeom prst="rect">
            <a:avLst/>
          </a:prstGeom>
        </p:spPr>
      </p:pic>
      <p:sp>
        <p:nvSpPr>
          <p:cNvPr id="7" name="AutoShape 7"/>
          <p:cNvSpPr>
            <a:spLocks noChangeArrowheads="1"/>
          </p:cNvSpPr>
          <p:nvPr/>
        </p:nvSpPr>
        <p:spPr bwMode="auto">
          <a:xfrm>
            <a:off x="6513835" y="2051050"/>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dirty="0">
              <a:latin typeface="Cambria" panose="02040503050406030204" pitchFamily="18" charset="0"/>
            </a:endParaRPr>
          </a:p>
        </p:txBody>
      </p:sp>
    </p:spTree>
    <p:extLst>
      <p:ext uri="{BB962C8B-B14F-4D97-AF65-F5344CB8AC3E}">
        <p14:creationId xmlns:p14="http://schemas.microsoft.com/office/powerpoint/2010/main" val="3692426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545335" y="201057"/>
            <a:ext cx="8229600" cy="6031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u="sng" dirty="0" err="1">
                <a:solidFill>
                  <a:schemeClr val="accent2">
                    <a:lumMod val="75000"/>
                  </a:schemeClr>
                </a:solidFill>
                <a:latin typeface="Cambria" panose="02040503050406030204" pitchFamily="18" charset="0"/>
              </a:rPr>
              <a:t>Burgundy</a:t>
            </a:r>
            <a:r>
              <a:rPr lang="fr-FR" u="sng" dirty="0">
                <a:solidFill>
                  <a:schemeClr val="accent2">
                    <a:lumMod val="75000"/>
                  </a:schemeClr>
                </a:solidFill>
                <a:latin typeface="Cambria" panose="02040503050406030204" pitchFamily="18" charset="0"/>
              </a:rPr>
              <a:t> News</a:t>
            </a:r>
          </a:p>
          <a:p>
            <a:endParaRPr lang="fr-FR" dirty="0">
              <a:latin typeface="Cambria" panose="02040503050406030204" pitchFamily="18" charset="0"/>
            </a:endParaRPr>
          </a:p>
        </p:txBody>
      </p:sp>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335" y="914397"/>
            <a:ext cx="2730806" cy="3641075"/>
          </a:xfrm>
          <a:prstGeom prst="rect">
            <a:avLst/>
          </a:prstGeom>
        </p:spPr>
      </p:pic>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6331" y="716095"/>
            <a:ext cx="2809302" cy="3745736"/>
          </a:xfrm>
          <a:prstGeom prst="rect">
            <a:avLst/>
          </a:prstGeom>
        </p:spPr>
      </p:pic>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4559" y="3459296"/>
            <a:ext cx="4120308" cy="3090231"/>
          </a:xfrm>
          <a:prstGeom prst="rect">
            <a:avLst/>
          </a:prstGeom>
        </p:spPr>
      </p:pic>
    </p:spTree>
    <p:extLst>
      <p:ext uri="{BB962C8B-B14F-4D97-AF65-F5344CB8AC3E}">
        <p14:creationId xmlns:p14="http://schemas.microsoft.com/office/powerpoint/2010/main" val="325189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83431" y="1550622"/>
            <a:ext cx="3753408" cy="3641075"/>
          </a:xfrm>
          <a:prstGeom prst="rect">
            <a:avLst/>
          </a:prstGeom>
        </p:spPr>
      </p:pic>
      <p:sp>
        <p:nvSpPr>
          <p:cNvPr id="6" name="Espace réservé du contenu 2"/>
          <p:cNvSpPr txBox="1">
            <a:spLocks/>
          </p:cNvSpPr>
          <p:nvPr/>
        </p:nvSpPr>
        <p:spPr>
          <a:xfrm>
            <a:off x="545335" y="201057"/>
            <a:ext cx="8229600" cy="6031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u="sng" dirty="0" err="1">
                <a:solidFill>
                  <a:schemeClr val="accent2">
                    <a:lumMod val="75000"/>
                  </a:schemeClr>
                </a:solidFill>
                <a:latin typeface="Cambria" panose="02040503050406030204" pitchFamily="18" charset="0"/>
              </a:rPr>
              <a:t>Burgundy</a:t>
            </a:r>
            <a:r>
              <a:rPr lang="fr-FR" u="sng" dirty="0">
                <a:solidFill>
                  <a:schemeClr val="accent2">
                    <a:lumMod val="75000"/>
                  </a:schemeClr>
                </a:solidFill>
                <a:latin typeface="Cambria" panose="02040503050406030204" pitchFamily="18" charset="0"/>
              </a:rPr>
              <a:t> News</a:t>
            </a:r>
          </a:p>
          <a:p>
            <a:endParaRPr lang="fr-FR" dirty="0">
              <a:latin typeface="Cambria" panose="02040503050406030204" pitchFamily="18" charset="0"/>
            </a:endParaRPr>
          </a:p>
        </p:txBody>
      </p:sp>
    </p:spTree>
    <p:extLst>
      <p:ext uri="{BB962C8B-B14F-4D97-AF65-F5344CB8AC3E}">
        <p14:creationId xmlns:p14="http://schemas.microsoft.com/office/powerpoint/2010/main" val="1008931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b="1" i="1" dirty="0">
                <a:latin typeface="Cambria" panose="02040503050406030204" pitchFamily="18" charset="0"/>
              </a:rPr>
              <a:t>“Burgundy makes you think of silly things, Bordeaux makes you talk of them and Champagne makes you do them.”</a:t>
            </a:r>
          </a:p>
          <a:p>
            <a:pPr marL="0" indent="0" algn="ctr">
              <a:buNone/>
            </a:pPr>
            <a:r>
              <a:rPr lang="en-US" b="1" i="1" dirty="0">
                <a:latin typeface="Cambria" panose="02040503050406030204" pitchFamily="18" charset="0"/>
              </a:rPr>
              <a:t>Jean-</a:t>
            </a:r>
            <a:r>
              <a:rPr lang="en-US" b="1" i="1" dirty="0" err="1">
                <a:latin typeface="Cambria" panose="02040503050406030204" pitchFamily="18" charset="0"/>
              </a:rPr>
              <a:t>Anthelme</a:t>
            </a:r>
            <a:r>
              <a:rPr lang="en-US" b="1" i="1" dirty="0">
                <a:latin typeface="Cambria" panose="02040503050406030204" pitchFamily="18" charset="0"/>
              </a:rPr>
              <a:t>  Brillat-Savarin</a:t>
            </a:r>
            <a:endParaRPr lang="en-US" dirty="0">
              <a:latin typeface="Cambria" panose="02040503050406030204" pitchFamily="18" charset="0"/>
            </a:endParaRPr>
          </a:p>
        </p:txBody>
      </p:sp>
      <p:sp>
        <p:nvSpPr>
          <p:cNvPr id="4" name="Rectangle 3"/>
          <p:cNvSpPr/>
          <p:nvPr/>
        </p:nvSpPr>
        <p:spPr>
          <a:xfrm>
            <a:off x="2286000" y="2274838"/>
            <a:ext cx="4572000" cy="369332"/>
          </a:xfrm>
          <a:prstGeom prst="rect">
            <a:avLst/>
          </a:prstGeom>
        </p:spPr>
        <p:txBody>
          <a:bodyPr>
            <a:spAutoFit/>
          </a:bodyPr>
          <a:lstStyle/>
          <a:p>
            <a:endParaRPr lang="en-US" dirty="0">
              <a:latin typeface="Cambria" panose="02040503050406030204" pitchFamily="18" charset="0"/>
            </a:endParaRPr>
          </a:p>
        </p:txBody>
      </p:sp>
    </p:spTree>
    <p:extLst>
      <p:ext uri="{BB962C8B-B14F-4D97-AF65-F5344CB8AC3E}">
        <p14:creationId xmlns:p14="http://schemas.microsoft.com/office/powerpoint/2010/main" val="3077306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rPr>
              <a:t>Thanks for your attention!</a:t>
            </a:r>
          </a:p>
        </p:txBody>
      </p:sp>
      <p:pic>
        <p:nvPicPr>
          <p:cNvPr id="5" name="Picture 2" descr="http://img04.tooopen.com/images/20130308/tooopen_09340523.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l="-40827" r="-40827"/>
          <a:stretch>
            <a:fillRect/>
          </a:stretch>
        </p:blipFill>
        <p:spPr bwMode="auto">
          <a:prstGeom prst="rect">
            <a:avLst/>
          </a:prstGeom>
          <a:noFill/>
        </p:spPr>
      </p:pic>
    </p:spTree>
    <p:extLst>
      <p:ext uri="{BB962C8B-B14F-4D97-AF65-F5344CB8AC3E}">
        <p14:creationId xmlns:p14="http://schemas.microsoft.com/office/powerpoint/2010/main" val="195924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220338"/>
            <a:ext cx="8069855" cy="2489811"/>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sz="2600" dirty="0">
              <a:latin typeface="Cambria" panose="02040503050406030204" pitchFamily="18" charset="0"/>
            </a:endParaRPr>
          </a:p>
          <a:p>
            <a:r>
              <a:rPr lang="en-GB" sz="2600" dirty="0">
                <a:latin typeface="Cambria" panose="02040503050406030204" pitchFamily="18" charset="0"/>
              </a:rPr>
              <a:t>François PARENT, Anne–Francoise’s husband, was the winemaker until 2013. He is known today all over the world for his highly extracted wines, their optimal expression of the Pinot Noir,  and their unique combination of elegance and depth. </a:t>
            </a:r>
          </a:p>
          <a:p>
            <a:endParaRPr lang="en-GB" sz="2600" dirty="0">
              <a:latin typeface="Cambria" panose="02040503050406030204" pitchFamily="18" charset="0"/>
            </a:endParaRPr>
          </a:p>
          <a:p>
            <a:r>
              <a:rPr lang="en-GB" sz="2600" dirty="0">
                <a:latin typeface="Cambria" panose="02040503050406030204" pitchFamily="18" charset="0"/>
              </a:rPr>
              <a:t>Mathias PARENT  is now doing the winemaking.</a:t>
            </a:r>
          </a:p>
          <a:p>
            <a:endParaRPr lang="en-US" b="1" dirty="0">
              <a:latin typeface="Cambria" panose="02040503050406030204" pitchFamily="18" charset="0"/>
            </a:endParaRPr>
          </a:p>
        </p:txBody>
      </p:sp>
      <p:pic>
        <p:nvPicPr>
          <p:cNvPr id="2" name="Imag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22911" y="2947471"/>
            <a:ext cx="3138431" cy="2092287"/>
          </a:xfrm>
          <a:prstGeom prst="rect">
            <a:avLst/>
          </a:prstGeom>
        </p:spPr>
      </p:pic>
      <p:sp>
        <p:nvSpPr>
          <p:cNvPr id="5" name="ZoneTexte 4"/>
          <p:cNvSpPr txBox="1"/>
          <p:nvPr/>
        </p:nvSpPr>
        <p:spPr>
          <a:xfrm>
            <a:off x="531562" y="5277080"/>
            <a:ext cx="7921127" cy="923330"/>
          </a:xfrm>
          <a:prstGeom prst="rect">
            <a:avLst/>
          </a:prstGeom>
          <a:noFill/>
        </p:spPr>
        <p:txBody>
          <a:bodyPr wrap="square" rtlCol="0">
            <a:spAutoFit/>
          </a:bodyPr>
          <a:lstStyle/>
          <a:p>
            <a:r>
              <a:rPr lang="fr-FR" dirty="0">
                <a:latin typeface="Cambria" panose="02040503050406030204" pitchFamily="18" charset="0"/>
              </a:rPr>
              <a:t>François PARENT </a:t>
            </a:r>
            <a:r>
              <a:rPr lang="fr-FR" dirty="0" err="1">
                <a:latin typeface="Cambria" panose="02040503050406030204" pitchFamily="18" charset="0"/>
              </a:rPr>
              <a:t>inherited</a:t>
            </a:r>
            <a:r>
              <a:rPr lang="fr-FR" dirty="0">
                <a:latin typeface="Cambria" panose="02040503050406030204" pitchFamily="18" charset="0"/>
              </a:rPr>
              <a:t> </a:t>
            </a:r>
            <a:r>
              <a:rPr lang="fr-FR" dirty="0" err="1">
                <a:latin typeface="Cambria" panose="02040503050406030204" pitchFamily="18" charset="0"/>
              </a:rPr>
              <a:t>some</a:t>
            </a:r>
            <a:r>
              <a:rPr lang="fr-FR" dirty="0">
                <a:latin typeface="Cambria" panose="02040503050406030204" pitchFamily="18" charset="0"/>
              </a:rPr>
              <a:t> </a:t>
            </a:r>
            <a:r>
              <a:rPr lang="fr-FR" dirty="0" err="1">
                <a:latin typeface="Cambria" panose="02040503050406030204" pitchFamily="18" charset="0"/>
              </a:rPr>
              <a:t>vineyard</a:t>
            </a:r>
            <a:r>
              <a:rPr lang="fr-FR" dirty="0">
                <a:latin typeface="Cambria" panose="02040503050406030204" pitchFamily="18" charset="0"/>
              </a:rPr>
              <a:t> </a:t>
            </a:r>
            <a:r>
              <a:rPr lang="fr-FR" dirty="0" err="1">
                <a:latin typeface="Cambria" panose="02040503050406030204" pitchFamily="18" charset="0"/>
              </a:rPr>
              <a:t>from</a:t>
            </a:r>
            <a:r>
              <a:rPr lang="fr-FR" dirty="0">
                <a:latin typeface="Cambria" panose="02040503050406030204" pitchFamily="18" charset="0"/>
              </a:rPr>
              <a:t> </a:t>
            </a:r>
            <a:r>
              <a:rPr lang="fr-FR" dirty="0" err="1">
                <a:latin typeface="Cambria" panose="02040503050406030204" pitchFamily="18" charset="0"/>
              </a:rPr>
              <a:t>his</a:t>
            </a:r>
            <a:r>
              <a:rPr lang="fr-FR" dirty="0">
                <a:latin typeface="Cambria" panose="02040503050406030204" pitchFamily="18" charset="0"/>
              </a:rPr>
              <a:t> </a:t>
            </a:r>
            <a:r>
              <a:rPr lang="fr-FR" dirty="0" err="1">
                <a:latin typeface="Cambria" panose="02040503050406030204" pitchFamily="18" charset="0"/>
              </a:rPr>
              <a:t>own</a:t>
            </a:r>
            <a:r>
              <a:rPr lang="fr-FR" dirty="0">
                <a:latin typeface="Cambria" panose="02040503050406030204" pitchFamily="18" charset="0"/>
              </a:rPr>
              <a:t> </a:t>
            </a:r>
            <a:r>
              <a:rPr lang="fr-FR" dirty="0" err="1">
                <a:latin typeface="Cambria" panose="02040503050406030204" pitchFamily="18" charset="0"/>
              </a:rPr>
              <a:t>family</a:t>
            </a:r>
            <a:r>
              <a:rPr lang="fr-FR" dirty="0">
                <a:latin typeface="Cambria" panose="02040503050406030204" pitchFamily="18" charset="0"/>
              </a:rPr>
              <a:t>, the </a:t>
            </a:r>
            <a:r>
              <a:rPr lang="fr-FR" dirty="0" err="1">
                <a:latin typeface="Cambria" panose="02040503050406030204" pitchFamily="18" charset="0"/>
              </a:rPr>
              <a:t>PARENT’s</a:t>
            </a:r>
            <a:r>
              <a:rPr lang="fr-FR" dirty="0">
                <a:latin typeface="Cambria" panose="02040503050406030204" pitchFamily="18" charset="0"/>
              </a:rPr>
              <a:t> </a:t>
            </a:r>
            <a:r>
              <a:rPr lang="fr-FR" dirty="0" err="1">
                <a:latin typeface="Cambria" panose="02040503050406030204" pitchFamily="18" charset="0"/>
              </a:rPr>
              <a:t>family</a:t>
            </a:r>
            <a:r>
              <a:rPr lang="fr-FR" dirty="0">
                <a:latin typeface="Cambria" panose="02040503050406030204" pitchFamily="18" charset="0"/>
              </a:rPr>
              <a:t> in Pommard. </a:t>
            </a:r>
            <a:r>
              <a:rPr lang="fr-FR" dirty="0" err="1">
                <a:latin typeface="Cambria" panose="02040503050406030204" pitchFamily="18" charset="0"/>
              </a:rPr>
              <a:t>His</a:t>
            </a:r>
            <a:r>
              <a:rPr lang="fr-FR" dirty="0">
                <a:latin typeface="Cambria" panose="02040503050406030204" pitchFamily="18" charset="0"/>
              </a:rPr>
              <a:t> vines are </a:t>
            </a:r>
            <a:r>
              <a:rPr lang="fr-FR" dirty="0" err="1">
                <a:latin typeface="Cambria" panose="02040503050406030204" pitchFamily="18" charset="0"/>
              </a:rPr>
              <a:t>also</a:t>
            </a:r>
            <a:r>
              <a:rPr lang="fr-FR" dirty="0">
                <a:latin typeface="Cambria" panose="02040503050406030204" pitchFamily="18" charset="0"/>
              </a:rPr>
              <a:t> run by Domaine AF GROS, and the </a:t>
            </a:r>
            <a:r>
              <a:rPr lang="fr-FR" dirty="0" err="1">
                <a:latin typeface="Cambria" panose="02040503050406030204" pitchFamily="18" charset="0"/>
              </a:rPr>
              <a:t>wines</a:t>
            </a:r>
            <a:r>
              <a:rPr lang="fr-FR" dirty="0">
                <a:latin typeface="Cambria" panose="02040503050406030204" pitchFamily="18" charset="0"/>
              </a:rPr>
              <a:t> are </a:t>
            </a:r>
            <a:r>
              <a:rPr lang="fr-FR" dirty="0" err="1">
                <a:latin typeface="Cambria" panose="02040503050406030204" pitchFamily="18" charset="0"/>
              </a:rPr>
              <a:t>sold</a:t>
            </a:r>
            <a:r>
              <a:rPr lang="fr-FR" dirty="0">
                <a:latin typeface="Cambria" panose="02040503050406030204" pitchFamily="18" charset="0"/>
              </a:rPr>
              <a:t> </a:t>
            </a:r>
            <a:r>
              <a:rPr lang="fr-FR" dirty="0" err="1">
                <a:latin typeface="Cambria" panose="02040503050406030204" pitchFamily="18" charset="0"/>
              </a:rPr>
              <a:t>under</a:t>
            </a:r>
            <a:r>
              <a:rPr lang="fr-FR" dirty="0">
                <a:latin typeface="Cambria" panose="02040503050406030204" pitchFamily="18" charset="0"/>
              </a:rPr>
              <a:t> the label « Francois PARENT », the label </a:t>
            </a:r>
            <a:r>
              <a:rPr lang="fr-FR" dirty="0" err="1">
                <a:latin typeface="Cambria" panose="02040503050406030204" pitchFamily="18" charset="0"/>
              </a:rPr>
              <a:t>with</a:t>
            </a:r>
            <a:r>
              <a:rPr lang="fr-FR" dirty="0">
                <a:latin typeface="Cambria" panose="02040503050406030204" pitchFamily="18" charset="0"/>
              </a:rPr>
              <a:t> the black truffle.</a:t>
            </a:r>
          </a:p>
        </p:txBody>
      </p:sp>
    </p:spTree>
    <p:extLst>
      <p:ext uri="{BB962C8B-B14F-4D97-AF65-F5344CB8AC3E}">
        <p14:creationId xmlns:p14="http://schemas.microsoft.com/office/powerpoint/2010/main" val="1156323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214" y="876225"/>
            <a:ext cx="8229600" cy="2627140"/>
          </a:xfrm>
        </p:spPr>
        <p:txBody>
          <a:bodyPr>
            <a:noAutofit/>
          </a:bodyPr>
          <a:lstStyle/>
          <a:p>
            <a:r>
              <a:rPr lang="en-GB" sz="1800" dirty="0">
                <a:latin typeface="Cambria" panose="02040503050406030204" pitchFamily="18" charset="0"/>
              </a:rPr>
              <a:t>Traditional vineyard management based on sustainability principles.   </a:t>
            </a:r>
          </a:p>
          <a:p>
            <a:r>
              <a:rPr lang="en-GB" sz="1800" dirty="0">
                <a:latin typeface="Cambria" panose="02040503050406030204" pitchFamily="18" charset="0"/>
              </a:rPr>
              <a:t>Selective pruning to optimize yield and vigour, along with optimized leaf pulling, green harvest when needed, and ploughing of the soils. </a:t>
            </a:r>
            <a:endParaRPr lang="en-US" sz="1800" dirty="0">
              <a:latin typeface="Cambria" panose="02040503050406030204" pitchFamily="18" charset="0"/>
            </a:endParaRPr>
          </a:p>
          <a:p>
            <a:r>
              <a:rPr lang="en-GB" sz="1800" dirty="0">
                <a:latin typeface="Cambria" panose="02040503050406030204" pitchFamily="18" charset="0"/>
              </a:rPr>
              <a:t>No pesticides and no insecticides, use of  sexual confusion.</a:t>
            </a:r>
            <a:endParaRPr lang="en-US" sz="1800" dirty="0">
              <a:latin typeface="Cambria" panose="02040503050406030204" pitchFamily="18" charset="0"/>
            </a:endParaRPr>
          </a:p>
          <a:p>
            <a:r>
              <a:rPr lang="en-GB" sz="1800" dirty="0">
                <a:latin typeface="Cambria" panose="02040503050406030204" pitchFamily="18" charset="0"/>
              </a:rPr>
              <a:t>100% manual harvesting.</a:t>
            </a:r>
            <a:endParaRPr lang="en-US" sz="1800" dirty="0">
              <a:latin typeface="Cambria" panose="02040503050406030204" pitchFamily="18" charset="0"/>
            </a:endParaRPr>
          </a:p>
          <a:p>
            <a:r>
              <a:rPr lang="en-GB" sz="1800" dirty="0">
                <a:latin typeface="Cambria" panose="02040503050406030204" pitchFamily="18" charset="0"/>
              </a:rPr>
              <a:t>The grapes are brought back to the winery in small cases to avoid any tamping down, in less than 20 minutes after they are cut.</a:t>
            </a:r>
            <a:endParaRPr lang="en-US" sz="1800" dirty="0">
              <a:latin typeface="Cambria" panose="02040503050406030204" pitchFamily="18" charset="0"/>
            </a:endParaRPr>
          </a:p>
        </p:txBody>
      </p:sp>
      <p:pic>
        <p:nvPicPr>
          <p:cNvPr id="2" name="Picture 1" descr="PICT002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4847" y="3755757"/>
            <a:ext cx="3344333" cy="2508250"/>
          </a:xfrm>
          <a:prstGeom prst="rect">
            <a:avLst/>
          </a:prstGeom>
        </p:spPr>
      </p:pic>
    </p:spTree>
    <p:extLst>
      <p:ext uri="{BB962C8B-B14F-4D97-AF65-F5344CB8AC3E}">
        <p14:creationId xmlns:p14="http://schemas.microsoft.com/office/powerpoint/2010/main" val="333175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850" y="476251"/>
            <a:ext cx="8089900" cy="2862322"/>
          </a:xfrm>
          <a:prstGeom prst="rect">
            <a:avLst/>
          </a:prstGeom>
        </p:spPr>
        <p:txBody>
          <a:bodyPr wrap="square">
            <a:spAutoFit/>
          </a:bodyPr>
          <a:lstStyle/>
          <a:p>
            <a:r>
              <a:rPr lang="en-GB" dirty="0">
                <a:latin typeface="Cambria" panose="02040503050406030204" pitchFamily="18" charset="0"/>
              </a:rPr>
              <a:t>Comprehensive sorting in 4 steps:</a:t>
            </a:r>
          </a:p>
          <a:p>
            <a:endParaRPr lang="en-US" dirty="0">
              <a:latin typeface="Cambria" panose="02040503050406030204" pitchFamily="18" charset="0"/>
            </a:endParaRPr>
          </a:p>
          <a:p>
            <a:pPr marL="514350" lvl="0" indent="-514350">
              <a:buFont typeface="+mj-lt"/>
              <a:buAutoNum type="arabicPeriod"/>
            </a:pPr>
            <a:r>
              <a:rPr lang="en-GB" dirty="0">
                <a:latin typeface="Cambria" panose="02040503050406030204" pitchFamily="18" charset="0"/>
              </a:rPr>
              <a:t>In the vineyard,</a:t>
            </a:r>
            <a:endParaRPr lang="en-US" dirty="0">
              <a:latin typeface="Cambria" panose="02040503050406030204" pitchFamily="18" charset="0"/>
            </a:endParaRPr>
          </a:p>
          <a:p>
            <a:pPr marL="514350" lvl="0" indent="-514350">
              <a:buFont typeface="+mj-lt"/>
              <a:buAutoNum type="arabicPeriod"/>
            </a:pPr>
            <a:r>
              <a:rPr lang="en-GB" dirty="0">
                <a:latin typeface="Cambria" panose="02040503050406030204" pitchFamily="18" charset="0"/>
              </a:rPr>
              <a:t>With a dynamic sorting table at the arrival in the winery, </a:t>
            </a:r>
            <a:endParaRPr lang="en-US" dirty="0">
              <a:latin typeface="Cambria" panose="02040503050406030204" pitchFamily="18" charset="0"/>
            </a:endParaRPr>
          </a:p>
          <a:p>
            <a:pPr marL="514350" lvl="0" indent="-514350">
              <a:buFont typeface="+mj-lt"/>
              <a:buAutoNum type="arabicPeriod"/>
            </a:pPr>
            <a:r>
              <a:rPr lang="en-GB" dirty="0">
                <a:latin typeface="Cambria" panose="02040503050406030204" pitchFamily="18" charset="0"/>
              </a:rPr>
              <a:t>Manual sorting by 8 persons. The clusters are 100% de-stemmed. </a:t>
            </a:r>
            <a:endParaRPr lang="en-US" dirty="0">
              <a:latin typeface="Cambria" panose="02040503050406030204" pitchFamily="18" charset="0"/>
            </a:endParaRPr>
          </a:p>
          <a:p>
            <a:pPr marL="514350" lvl="0" indent="-514350">
              <a:buFont typeface="+mj-lt"/>
              <a:buAutoNum type="arabicPeriod"/>
            </a:pPr>
            <a:r>
              <a:rPr lang="en-GB" dirty="0">
                <a:latin typeface="Cambria" panose="02040503050406030204" pitchFamily="18" charset="0"/>
              </a:rPr>
              <a:t> Final sorting is done after de-stemming. </a:t>
            </a:r>
          </a:p>
          <a:p>
            <a:pPr lvl="0"/>
            <a:endParaRPr lang="en-US" dirty="0">
              <a:latin typeface="Cambria" panose="02040503050406030204" pitchFamily="18" charset="0"/>
            </a:endParaRPr>
          </a:p>
          <a:p>
            <a:r>
              <a:rPr lang="en-GB" dirty="0">
                <a:latin typeface="Cambria" panose="02040503050406030204" pitchFamily="18" charset="0"/>
              </a:rPr>
              <a:t>The new generation of de-stemmer that we use preserves the skin of the clusters (berries) so that the sugars will spread slowly and regularly to avoid any break in the fermentation. </a:t>
            </a:r>
            <a:endParaRPr lang="en-US" dirty="0">
              <a:latin typeface="Cambria" panose="02040503050406030204" pitchFamily="18" charset="0"/>
            </a:endParaRPr>
          </a:p>
        </p:txBody>
      </p:sp>
      <p:pic>
        <p:nvPicPr>
          <p:cNvPr id="1026" name="Picture 2" descr="Mobirise">
            <a:extLst>
              <a:ext uri="{FF2B5EF4-FFF2-40B4-BE49-F238E27FC236}">
                <a16:creationId xmlns="" xmlns:a16="http://schemas.microsoft.com/office/drawing/2014/main" id="{10DFE4F7-D766-41C9-B830-6E62B6469D3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1530" y="3429000"/>
            <a:ext cx="4160939" cy="277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090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208174"/>
            <a:ext cx="8407400" cy="2083334"/>
          </a:xfrm>
        </p:spPr>
        <p:txBody>
          <a:bodyPr>
            <a:noAutofit/>
          </a:bodyPr>
          <a:lstStyle/>
          <a:p>
            <a:r>
              <a:rPr lang="en-GB" sz="1800" dirty="0">
                <a:latin typeface="Cambria" panose="02040503050406030204" pitchFamily="18" charset="0"/>
              </a:rPr>
              <a:t>For the </a:t>
            </a:r>
            <a:r>
              <a:rPr lang="en-GB" sz="1800" dirty="0" err="1">
                <a:latin typeface="Cambria" panose="02040503050406030204" pitchFamily="18" charset="0"/>
              </a:rPr>
              <a:t>vinification</a:t>
            </a:r>
            <a:r>
              <a:rPr lang="en-GB" sz="1800" dirty="0">
                <a:latin typeface="Cambria" panose="02040503050406030204" pitchFamily="18" charset="0"/>
              </a:rPr>
              <a:t>, we use stainless steel and wood tanks.</a:t>
            </a:r>
          </a:p>
          <a:p>
            <a:r>
              <a:rPr lang="en-GB" sz="1800" dirty="0">
                <a:latin typeface="Cambria" panose="02040503050406030204" pitchFamily="18" charset="0"/>
              </a:rPr>
              <a:t>Cold maceration (5°C) for about 3-5 days to extract flavours and colour. During that time, we do some </a:t>
            </a:r>
            <a:r>
              <a:rPr lang="en-GB" sz="1800" dirty="0" err="1">
                <a:latin typeface="Cambria" panose="02040503050406030204" pitchFamily="18" charset="0"/>
              </a:rPr>
              <a:t>remontage</a:t>
            </a:r>
            <a:r>
              <a:rPr lang="en-GB" sz="1800" dirty="0">
                <a:latin typeface="Cambria" panose="02040503050406030204" pitchFamily="18" charset="0"/>
              </a:rPr>
              <a:t> (pump over) to keep a good contact between solid and liquid parts. </a:t>
            </a:r>
            <a:endParaRPr lang="en-US" sz="1800" dirty="0">
              <a:latin typeface="Cambria" panose="02040503050406030204" pitchFamily="18" charset="0"/>
            </a:endParaRPr>
          </a:p>
          <a:p>
            <a:r>
              <a:rPr lang="en-GB" sz="1800" dirty="0">
                <a:latin typeface="Cambria" panose="02040503050406030204" pitchFamily="18" charset="0"/>
              </a:rPr>
              <a:t>After 5 days, the alcoholic fermentation starts. Tanks are heated up to 25-30°C for over 10 days.</a:t>
            </a:r>
            <a:endParaRPr lang="en-US" sz="1800" dirty="0">
              <a:latin typeface="Cambria" panose="02040503050406030204" pitchFamily="18" charset="0"/>
            </a:endParaRPr>
          </a:p>
          <a:p>
            <a:pPr marL="0" indent="0">
              <a:buNone/>
            </a:pPr>
            <a:r>
              <a:rPr lang="en-GB" sz="2400" b="1" dirty="0"/>
              <a:t> </a:t>
            </a:r>
            <a:endParaRPr lang="en-US" sz="2400" b="1" dirty="0"/>
          </a:p>
        </p:txBody>
      </p:sp>
      <p:pic>
        <p:nvPicPr>
          <p:cNvPr id="2" name="Imag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7290" y="2098714"/>
            <a:ext cx="3031475" cy="4547213"/>
          </a:xfrm>
          <a:prstGeom prst="rect">
            <a:avLst/>
          </a:prstGeom>
        </p:spPr>
      </p:pic>
    </p:spTree>
    <p:extLst>
      <p:ext uri="{BB962C8B-B14F-4D97-AF65-F5344CB8AC3E}">
        <p14:creationId xmlns:p14="http://schemas.microsoft.com/office/powerpoint/2010/main" val="4020246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2453" y="322243"/>
            <a:ext cx="8229600" cy="2828581"/>
          </a:xfrm>
        </p:spPr>
        <p:txBody>
          <a:bodyPr>
            <a:normAutofit fontScale="70000" lnSpcReduction="20000"/>
          </a:bodyPr>
          <a:lstStyle/>
          <a:p>
            <a:pPr lvl="0"/>
            <a:r>
              <a:rPr lang="en-GB" dirty="0" err="1">
                <a:latin typeface="Cambria" panose="02040503050406030204" pitchFamily="18" charset="0"/>
              </a:rPr>
              <a:t>Pigeage</a:t>
            </a:r>
            <a:r>
              <a:rPr lang="en-GB" dirty="0">
                <a:latin typeface="Cambria" panose="02040503050406030204" pitchFamily="18" charset="0"/>
              </a:rPr>
              <a:t> (punch-down) depends on the appellation and  structure of the wine. </a:t>
            </a:r>
          </a:p>
          <a:p>
            <a:pPr lvl="0"/>
            <a:r>
              <a:rPr lang="en-GB" dirty="0">
                <a:latin typeface="Cambria" panose="02040503050406030204" pitchFamily="18" charset="0"/>
              </a:rPr>
              <a:t>For each tank, 2 to 4 </a:t>
            </a:r>
            <a:r>
              <a:rPr lang="en-GB" dirty="0" err="1">
                <a:latin typeface="Cambria" panose="02040503050406030204" pitchFamily="18" charset="0"/>
              </a:rPr>
              <a:t>pigeage</a:t>
            </a:r>
            <a:r>
              <a:rPr lang="en-GB" dirty="0">
                <a:latin typeface="Cambria" panose="02040503050406030204" pitchFamily="18" charset="0"/>
              </a:rPr>
              <a:t> at the end of the fermentation</a:t>
            </a:r>
          </a:p>
          <a:p>
            <a:pPr lvl="0"/>
            <a:r>
              <a:rPr lang="en-GB" dirty="0">
                <a:latin typeface="Cambria" panose="02040503050406030204" pitchFamily="18" charset="0"/>
              </a:rPr>
              <a:t>1-2 daily pumping over + daily juice releasing (</a:t>
            </a:r>
            <a:r>
              <a:rPr lang="en-GB" dirty="0" err="1">
                <a:latin typeface="Cambria" panose="02040503050406030204" pitchFamily="18" charset="0"/>
              </a:rPr>
              <a:t>delestage</a:t>
            </a:r>
            <a:r>
              <a:rPr lang="en-GB" dirty="0">
                <a:latin typeface="Cambria" panose="02040503050406030204" pitchFamily="18" charset="0"/>
              </a:rPr>
              <a:t>) .</a:t>
            </a:r>
            <a:endParaRPr lang="fr-FR" dirty="0">
              <a:latin typeface="Cambria" panose="02040503050406030204" pitchFamily="18" charset="0"/>
            </a:endParaRPr>
          </a:p>
          <a:p>
            <a:pPr lvl="0"/>
            <a:r>
              <a:rPr lang="en-GB" dirty="0">
                <a:latin typeface="Cambria" panose="02040503050406030204" pitchFamily="18" charset="0"/>
              </a:rPr>
              <a:t>After a gentle pressing with a pneumatic press, wines are decanted during 2-3 days at 12°C, and are barrelled. </a:t>
            </a:r>
            <a:endParaRPr lang="fr-FR" dirty="0">
              <a:latin typeface="Cambria" panose="02040503050406030204" pitchFamily="18" charset="0"/>
            </a:endParaRPr>
          </a:p>
          <a:p>
            <a:pPr lvl="0"/>
            <a:r>
              <a:rPr lang="en-GB" dirty="0" err="1">
                <a:latin typeface="Cambria" panose="02040503050406030204" pitchFamily="18" charset="0"/>
              </a:rPr>
              <a:t>Malo</a:t>
            </a:r>
            <a:r>
              <a:rPr lang="en-GB" dirty="0">
                <a:latin typeface="Cambria" panose="02040503050406030204" pitchFamily="18" charset="0"/>
              </a:rPr>
              <a:t>-lactic fermentation is done in barrels. Low temperature, about 45 days. Monitored for minimal use of SO2.</a:t>
            </a:r>
            <a:endParaRPr lang="fr-FR" dirty="0">
              <a:latin typeface="Cambria" panose="02040503050406030204" pitchFamily="18" charset="0"/>
            </a:endParaRPr>
          </a:p>
          <a:p>
            <a:endParaRPr lang="fr-FR" dirty="0"/>
          </a:p>
        </p:txBody>
      </p:sp>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7103" y="3612613"/>
            <a:ext cx="4527933" cy="3018622"/>
          </a:xfrm>
          <a:prstGeom prst="rect">
            <a:avLst/>
          </a:prstGeom>
        </p:spPr>
      </p:pic>
    </p:spTree>
    <p:extLst>
      <p:ext uri="{BB962C8B-B14F-4D97-AF65-F5344CB8AC3E}">
        <p14:creationId xmlns:p14="http://schemas.microsoft.com/office/powerpoint/2010/main" val="417023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6269"/>
            <a:ext cx="8229600" cy="2721167"/>
          </a:xfrm>
        </p:spPr>
        <p:txBody>
          <a:bodyPr>
            <a:normAutofit fontScale="70000" lnSpcReduction="20000"/>
          </a:bodyPr>
          <a:lstStyle/>
          <a:p>
            <a:pPr lvl="0"/>
            <a:r>
              <a:rPr lang="en-GB" i="1" dirty="0" err="1">
                <a:latin typeface="Cambria" panose="02040503050406030204" pitchFamily="18" charset="0"/>
              </a:rPr>
              <a:t>Elevage</a:t>
            </a:r>
            <a:r>
              <a:rPr lang="en-GB" dirty="0">
                <a:latin typeface="Cambria" panose="02040503050406030204" pitchFamily="18" charset="0"/>
              </a:rPr>
              <a:t>: </a:t>
            </a:r>
            <a:r>
              <a:rPr lang="en-US" dirty="0">
                <a:latin typeface="Cambria" panose="02040503050406030204" pitchFamily="18" charset="0"/>
              </a:rPr>
              <a:t>The wines are aged between 12 to 18 months in French oak barrel. The oaks come mainly from forests of </a:t>
            </a:r>
            <a:r>
              <a:rPr lang="en-US" dirty="0" err="1">
                <a:latin typeface="Cambria" panose="02040503050406030204" pitchFamily="18" charset="0"/>
              </a:rPr>
              <a:t>Chatillonais</a:t>
            </a:r>
            <a:r>
              <a:rPr lang="en-US" dirty="0">
                <a:latin typeface="Cambria" panose="02040503050406030204" pitchFamily="18" charset="0"/>
              </a:rPr>
              <a:t> and Fontainebleau. We work with 2 main coopers and ask them for long and low burning barrels.</a:t>
            </a:r>
            <a:endParaRPr lang="fr-FR" dirty="0">
              <a:latin typeface="Cambria" panose="02040503050406030204" pitchFamily="18" charset="0"/>
            </a:endParaRPr>
          </a:p>
          <a:p>
            <a:pPr lvl="0"/>
            <a:r>
              <a:rPr lang="en-US" dirty="0">
                <a:latin typeface="Cambria" panose="02040503050406030204" pitchFamily="18" charset="0"/>
              </a:rPr>
              <a:t>Generics are aged in 5000 Liters tank (60%) and in oak barrels from 2-3 wines (40%).</a:t>
            </a:r>
            <a:endParaRPr lang="fr-FR" dirty="0">
              <a:latin typeface="Cambria" panose="02040503050406030204" pitchFamily="18" charset="0"/>
            </a:endParaRPr>
          </a:p>
          <a:p>
            <a:pPr lvl="0"/>
            <a:r>
              <a:rPr lang="en-GB" dirty="0" err="1">
                <a:latin typeface="Cambria" panose="02040503050406030204" pitchFamily="18" charset="0"/>
              </a:rPr>
              <a:t>Elevage</a:t>
            </a:r>
            <a:r>
              <a:rPr lang="en-GB" dirty="0">
                <a:latin typeface="Cambria" panose="02040503050406030204" pitchFamily="18" charset="0"/>
              </a:rPr>
              <a:t> is done during an average of 12 months for village wines (50% new oak), 15 months for the 1er crus (65% new oak) and 18 months for the Grands Crus (100% new oak). </a:t>
            </a:r>
            <a:endParaRPr lang="fr-FR" dirty="0">
              <a:latin typeface="Cambria" panose="02040503050406030204" pitchFamily="18" charset="0"/>
            </a:endParaRPr>
          </a:p>
          <a:p>
            <a:pPr lvl="0"/>
            <a:endParaRPr lang="fr-FR" dirty="0"/>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7273" y="3245384"/>
            <a:ext cx="4616068" cy="3077379"/>
          </a:xfrm>
          <a:prstGeom prst="rect">
            <a:avLst/>
          </a:prstGeom>
        </p:spPr>
      </p:pic>
    </p:spTree>
    <p:extLst>
      <p:ext uri="{BB962C8B-B14F-4D97-AF65-F5344CB8AC3E}">
        <p14:creationId xmlns:p14="http://schemas.microsoft.com/office/powerpoint/2010/main" val="1439521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1538</Words>
  <Application>Microsoft Office PowerPoint</Application>
  <PresentationFormat>Affichage à l'écran (4:3)</PresentationFormat>
  <Paragraphs>85</Paragraphs>
  <Slides>35</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35</vt:i4>
      </vt:variant>
    </vt:vector>
  </HeadingPairs>
  <TitlesOfParts>
    <vt:vector size="38" baseType="lpstr">
      <vt:lpstr>Arial</vt:lpstr>
      <vt:lpstr>Cambria</vt:lpstr>
      <vt:lpstr>Office Theme</vt:lpstr>
      <vt:lpstr>The wines of Domaine AF Gros, Bourgogne</vt:lpstr>
      <vt:lpstr>Présentation PowerPoint</vt:lpstr>
      <vt:lpstr>Caroline Parent-Gros, Commercial Director &amp; Mathias Parent, Winemaker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Thanks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2018-11-20T19:55:42Z</dcterms:created>
  <dcterms:modified xsi:type="dcterms:W3CDTF">2019-05-06T11:32:04Z</dcterms:modified>
</cp:coreProperties>
</file>