
<file path=[Content_Types].xml><?xml version="1.0" encoding="utf-8"?>
<Types xmlns="http://schemas.openxmlformats.org/package/2006/content-types">
  <Override PartName="/docProps/core.xml" ContentType="application/vnd.openxmlformats-package.core-properties+xml"/>
  <Default Extension="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scaleToFitPaper="1"/>
  <p:clrMru>
    <a:srgbClr val="E1D91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>
        <p:scale>
          <a:sx n="200" d="100"/>
          <a:sy n="200" d="100"/>
        </p:scale>
        <p:origin x="-88" y="-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72012-87B5-204D-B580-FEE70BDA4FA7}" type="datetimeFigureOut">
              <a:rPr lang="fr-FR" smtClean="0"/>
              <a:pPr/>
              <a:t>28/02/14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44E39-5488-BD4F-AAE5-1AD240E7D03D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72012-87B5-204D-B580-FEE70BDA4FA7}" type="datetimeFigureOut">
              <a:rPr lang="fr-FR" smtClean="0"/>
              <a:pPr/>
              <a:t>28/02/14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44E39-5488-BD4F-AAE5-1AD240E7D03D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72012-87B5-204D-B580-FEE70BDA4FA7}" type="datetimeFigureOut">
              <a:rPr lang="fr-FR" smtClean="0"/>
              <a:pPr/>
              <a:t>28/02/14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44E39-5488-BD4F-AAE5-1AD240E7D03D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72012-87B5-204D-B580-FEE70BDA4FA7}" type="datetimeFigureOut">
              <a:rPr lang="fr-FR" smtClean="0"/>
              <a:pPr/>
              <a:t>28/02/14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44E39-5488-BD4F-AAE5-1AD240E7D03D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72012-87B5-204D-B580-FEE70BDA4FA7}" type="datetimeFigureOut">
              <a:rPr lang="fr-FR" smtClean="0"/>
              <a:pPr/>
              <a:t>28/02/14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44E39-5488-BD4F-AAE5-1AD240E7D03D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72012-87B5-204D-B580-FEE70BDA4FA7}" type="datetimeFigureOut">
              <a:rPr lang="fr-FR" smtClean="0"/>
              <a:pPr/>
              <a:t>28/02/14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44E39-5488-BD4F-AAE5-1AD240E7D03D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72012-87B5-204D-B580-FEE70BDA4FA7}" type="datetimeFigureOut">
              <a:rPr lang="fr-FR" smtClean="0"/>
              <a:pPr/>
              <a:t>28/02/14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44E39-5488-BD4F-AAE5-1AD240E7D03D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72012-87B5-204D-B580-FEE70BDA4FA7}" type="datetimeFigureOut">
              <a:rPr lang="fr-FR" smtClean="0"/>
              <a:pPr/>
              <a:t>28/02/14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44E39-5488-BD4F-AAE5-1AD240E7D03D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72012-87B5-204D-B580-FEE70BDA4FA7}" type="datetimeFigureOut">
              <a:rPr lang="fr-FR" smtClean="0"/>
              <a:pPr/>
              <a:t>28/02/14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44E39-5488-BD4F-AAE5-1AD240E7D03D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72012-87B5-204D-B580-FEE70BDA4FA7}" type="datetimeFigureOut">
              <a:rPr lang="fr-FR" smtClean="0"/>
              <a:pPr/>
              <a:t>28/02/14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44E39-5488-BD4F-AAE5-1AD240E7D03D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72012-87B5-204D-B580-FEE70BDA4FA7}" type="datetimeFigureOut">
              <a:rPr lang="fr-FR" smtClean="0"/>
              <a:pPr/>
              <a:t>28/02/14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44E39-5488-BD4F-AAE5-1AD240E7D03D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172012-87B5-204D-B580-FEE70BDA4FA7}" type="datetimeFigureOut">
              <a:rPr lang="fr-FR" smtClean="0"/>
              <a:pPr/>
              <a:t>28/02/14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944E39-5488-BD4F-AAE5-1AD240E7D03D}" type="slidenum">
              <a:rPr lang="fr-FR" smtClean="0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rapèze 28"/>
          <p:cNvSpPr/>
          <p:nvPr/>
        </p:nvSpPr>
        <p:spPr>
          <a:xfrm rot="10800000">
            <a:off x="4087356" y="472279"/>
            <a:ext cx="2160000" cy="2520000"/>
          </a:xfrm>
          <a:prstGeom prst="trapezoid">
            <a:avLst>
              <a:gd name="adj" fmla="val 9125"/>
            </a:avLst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Trapèze 29"/>
          <p:cNvSpPr/>
          <p:nvPr/>
        </p:nvSpPr>
        <p:spPr>
          <a:xfrm rot="10800000">
            <a:off x="4139155" y="523088"/>
            <a:ext cx="2053168" cy="2408766"/>
          </a:xfrm>
          <a:prstGeom prst="trapezoid">
            <a:avLst>
              <a:gd name="adj" fmla="val 9385"/>
            </a:avLst>
          </a:prstGeom>
          <a:solidFill>
            <a:schemeClr val="tx1"/>
          </a:solidFill>
          <a:ln w="12700" cap="sq">
            <a:solidFill>
              <a:schemeClr val="bg1">
                <a:lumMod val="65000"/>
              </a:schemeClr>
            </a:solidFill>
            <a:beve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1" name="ZoneTexte 30"/>
          <p:cNvSpPr txBox="1"/>
          <p:nvPr/>
        </p:nvSpPr>
        <p:spPr>
          <a:xfrm>
            <a:off x="4085124" y="523087"/>
            <a:ext cx="2159999" cy="307777"/>
          </a:xfrm>
          <a:prstGeom prst="rect">
            <a:avLst/>
          </a:prstGeom>
          <a:noFill/>
        </p:spPr>
        <p:txBody>
          <a:bodyPr wrap="square" rtlCol="0" anchor="ctr" anchorCtr="1">
            <a:normAutofit fontScale="92500"/>
          </a:bodyPr>
          <a:lstStyle/>
          <a:p>
            <a:r>
              <a:rPr lang="fr-FR" sz="1400" spc="130" dirty="0" smtClean="0">
                <a:solidFill>
                  <a:schemeClr val="bg1">
                    <a:lumMod val="85000"/>
                  </a:schemeClr>
                </a:solidFill>
                <a:latin typeface="Bell MT"/>
              </a:rPr>
              <a:t>DOMAINE A.-F. GROS</a:t>
            </a:r>
            <a:endParaRPr lang="fr-FR" sz="1400" spc="130" dirty="0">
              <a:solidFill>
                <a:schemeClr val="bg1">
                  <a:lumMod val="85000"/>
                </a:schemeClr>
              </a:solidFill>
              <a:latin typeface="Bell MT"/>
            </a:endParaRPr>
          </a:p>
        </p:txBody>
      </p:sp>
      <p:sp>
        <p:nvSpPr>
          <p:cNvPr id="33" name="ZoneTexte 32"/>
          <p:cNvSpPr txBox="1"/>
          <p:nvPr/>
        </p:nvSpPr>
        <p:spPr>
          <a:xfrm>
            <a:off x="4085125" y="1060715"/>
            <a:ext cx="2159999" cy="374650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fr-FR" sz="2200" cap="small" spc="130" dirty="0" smtClean="0">
                <a:solidFill>
                  <a:schemeClr val="bg1">
                    <a:lumMod val="85000"/>
                  </a:schemeClr>
                </a:solidFill>
                <a:latin typeface="BoltonTitling"/>
              </a:rPr>
              <a:t>Huile</a:t>
            </a:r>
          </a:p>
        </p:txBody>
      </p:sp>
      <p:sp>
        <p:nvSpPr>
          <p:cNvPr id="34" name="ZoneTexte 33"/>
          <p:cNvSpPr txBox="1"/>
          <p:nvPr/>
        </p:nvSpPr>
        <p:spPr>
          <a:xfrm>
            <a:off x="4085125" y="1376095"/>
            <a:ext cx="2159999" cy="342900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fr-FR" sz="2200" cap="small" spc="130" dirty="0" smtClean="0">
                <a:solidFill>
                  <a:schemeClr val="bg1">
                    <a:lumMod val="85000"/>
                  </a:schemeClr>
                </a:solidFill>
                <a:latin typeface="BoltonTitling"/>
              </a:rPr>
              <a:t>d’Olive</a:t>
            </a:r>
            <a:endParaRPr lang="fr-FR" sz="2200" cap="small" spc="130" dirty="0">
              <a:solidFill>
                <a:schemeClr val="bg1">
                  <a:lumMod val="85000"/>
                </a:schemeClr>
              </a:solidFill>
              <a:latin typeface="BoltonTitling"/>
            </a:endParaRPr>
          </a:p>
        </p:txBody>
      </p:sp>
      <p:sp>
        <p:nvSpPr>
          <p:cNvPr id="35" name="ZoneTexte 34"/>
          <p:cNvSpPr txBox="1"/>
          <p:nvPr/>
        </p:nvSpPr>
        <p:spPr>
          <a:xfrm>
            <a:off x="4085124" y="1699939"/>
            <a:ext cx="2159999" cy="307777"/>
          </a:xfrm>
          <a:prstGeom prst="rect">
            <a:avLst/>
          </a:prstGeom>
          <a:noFill/>
        </p:spPr>
        <p:txBody>
          <a:bodyPr wrap="square" rtlCol="0" anchor="ctr" anchorCtr="1">
            <a:normAutofit/>
          </a:bodyPr>
          <a:lstStyle/>
          <a:p>
            <a:pPr algn="ctr"/>
            <a:r>
              <a:rPr lang="fr-FR" sz="800" kern="0" cap="all" spc="300" dirty="0" smtClean="0">
                <a:solidFill>
                  <a:schemeClr val="bg1">
                    <a:lumMod val="85000"/>
                  </a:schemeClr>
                </a:solidFill>
                <a:latin typeface="Bell MT"/>
              </a:rPr>
              <a:t>Vierge extra</a:t>
            </a:r>
            <a:endParaRPr lang="fr-FR" sz="800" kern="0" cap="all" spc="300" dirty="0">
              <a:solidFill>
                <a:schemeClr val="bg1">
                  <a:lumMod val="85000"/>
                </a:schemeClr>
              </a:solidFill>
              <a:latin typeface="Bell MT"/>
            </a:endParaRPr>
          </a:p>
        </p:txBody>
      </p:sp>
      <p:sp>
        <p:nvSpPr>
          <p:cNvPr id="36" name="ZoneTexte 35"/>
          <p:cNvSpPr txBox="1"/>
          <p:nvPr/>
        </p:nvSpPr>
        <p:spPr>
          <a:xfrm>
            <a:off x="4085124" y="1799423"/>
            <a:ext cx="2159999" cy="307777"/>
          </a:xfrm>
          <a:prstGeom prst="rect">
            <a:avLst/>
          </a:prstGeom>
          <a:noFill/>
        </p:spPr>
        <p:txBody>
          <a:bodyPr wrap="square" rtlCol="0" anchor="ctr" anchorCtr="1">
            <a:normAutofit/>
          </a:bodyPr>
          <a:lstStyle/>
          <a:p>
            <a:pPr algn="ctr"/>
            <a:r>
              <a:rPr lang="fr-FR" sz="800" kern="0" cap="small" dirty="0" smtClean="0">
                <a:solidFill>
                  <a:schemeClr val="bg1">
                    <a:lumMod val="85000"/>
                  </a:schemeClr>
                </a:solidFill>
                <a:latin typeface="Bell MT"/>
              </a:rPr>
              <a:t>Extraction à froid</a:t>
            </a:r>
            <a:endParaRPr lang="fr-FR" sz="800" kern="0" cap="small" dirty="0">
              <a:solidFill>
                <a:schemeClr val="bg1">
                  <a:lumMod val="85000"/>
                </a:schemeClr>
              </a:solidFill>
              <a:latin typeface="Bell MT"/>
            </a:endParaRPr>
          </a:p>
        </p:txBody>
      </p:sp>
      <p:sp>
        <p:nvSpPr>
          <p:cNvPr id="37" name="ZoneTexte 36"/>
          <p:cNvSpPr txBox="1"/>
          <p:nvPr/>
        </p:nvSpPr>
        <p:spPr>
          <a:xfrm>
            <a:off x="4181493" y="1996268"/>
            <a:ext cx="2004367" cy="307777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fr-FR" sz="600" kern="0" dirty="0" smtClean="0">
                <a:solidFill>
                  <a:schemeClr val="bg1">
                    <a:lumMod val="85000"/>
                  </a:schemeClr>
                </a:solidFill>
                <a:latin typeface="Bell MT"/>
              </a:rPr>
              <a:t>Huile d’olive de catégorie supérieure obtenue directement des olives et uniquement par procédés mécaniques</a:t>
            </a:r>
            <a:endParaRPr lang="fr-FR" sz="600" kern="0" dirty="0">
              <a:solidFill>
                <a:schemeClr val="bg1">
                  <a:lumMod val="85000"/>
                </a:schemeClr>
              </a:solidFill>
              <a:latin typeface="Bell MT"/>
            </a:endParaRPr>
          </a:p>
        </p:txBody>
      </p:sp>
      <p:sp>
        <p:nvSpPr>
          <p:cNvPr id="38" name="ZoneTexte 37"/>
          <p:cNvSpPr txBox="1"/>
          <p:nvPr/>
        </p:nvSpPr>
        <p:spPr>
          <a:xfrm>
            <a:off x="4091474" y="2337038"/>
            <a:ext cx="2159999" cy="307777"/>
          </a:xfrm>
          <a:prstGeom prst="rect">
            <a:avLst/>
          </a:prstGeom>
          <a:noFill/>
        </p:spPr>
        <p:txBody>
          <a:bodyPr wrap="square" rtlCol="0" anchor="ctr" anchorCtr="1">
            <a:normAutofit fontScale="92500" lnSpcReduction="10000"/>
          </a:bodyPr>
          <a:lstStyle/>
          <a:p>
            <a:pPr algn="ctr"/>
            <a:r>
              <a:rPr lang="fr-FR" sz="500" kern="0" dirty="0" smtClean="0">
                <a:solidFill>
                  <a:schemeClr val="bg1">
                    <a:lumMod val="85000"/>
                  </a:schemeClr>
                </a:solidFill>
                <a:latin typeface="Bell MT"/>
              </a:rPr>
              <a:t>Non filtré : un dépôt peut apparaître</a:t>
            </a:r>
          </a:p>
          <a:p>
            <a:pPr algn="ctr"/>
            <a:r>
              <a:rPr lang="fr-FR" sz="500" kern="0" dirty="0" smtClean="0">
                <a:solidFill>
                  <a:schemeClr val="bg1">
                    <a:lumMod val="85000"/>
                  </a:schemeClr>
                </a:solidFill>
                <a:latin typeface="Bell MT"/>
              </a:rPr>
              <a:t>A consommer de préférence avant Mai 2015</a:t>
            </a:r>
          </a:p>
          <a:p>
            <a:pPr algn="ctr"/>
            <a:r>
              <a:rPr lang="fr-FR" sz="500" kern="0" dirty="0" smtClean="0">
                <a:solidFill>
                  <a:schemeClr val="bg1">
                    <a:lumMod val="85000"/>
                  </a:schemeClr>
                </a:solidFill>
                <a:latin typeface="Bell MT"/>
              </a:rPr>
              <a:t>A conserver à l’abri de la lumière et de la chaleur</a:t>
            </a:r>
          </a:p>
        </p:txBody>
      </p:sp>
      <p:sp>
        <p:nvSpPr>
          <p:cNvPr id="40" name="ZoneTexte 39"/>
          <p:cNvSpPr txBox="1"/>
          <p:nvPr/>
        </p:nvSpPr>
        <p:spPr>
          <a:xfrm>
            <a:off x="4085136" y="2207961"/>
            <a:ext cx="2159999" cy="172289"/>
          </a:xfrm>
          <a:prstGeom prst="rect">
            <a:avLst/>
          </a:prstGeom>
          <a:noFill/>
        </p:spPr>
        <p:txBody>
          <a:bodyPr wrap="square" rtlCol="0" anchor="ctr" anchorCtr="1">
            <a:normAutofit fontScale="92500" lnSpcReduction="20000"/>
          </a:bodyPr>
          <a:lstStyle/>
          <a:p>
            <a:pPr algn="ctr"/>
            <a:r>
              <a:rPr lang="fr-FR" sz="600" kern="0" dirty="0" smtClean="0">
                <a:solidFill>
                  <a:schemeClr val="bg1">
                    <a:lumMod val="85000"/>
                  </a:schemeClr>
                </a:solidFill>
                <a:latin typeface="Bell MT"/>
              </a:rPr>
              <a:t>Agrément conditionneur de l’ oniol 8418N/O</a:t>
            </a:r>
            <a:endParaRPr lang="fr-FR" sz="600" kern="0" dirty="0">
              <a:solidFill>
                <a:schemeClr val="bg1">
                  <a:lumMod val="85000"/>
                </a:schemeClr>
              </a:solidFill>
              <a:latin typeface="Bell MT"/>
            </a:endParaRPr>
          </a:p>
        </p:txBody>
      </p:sp>
      <p:sp>
        <p:nvSpPr>
          <p:cNvPr id="41" name="ZoneTexte 40"/>
          <p:cNvSpPr txBox="1"/>
          <p:nvPr/>
        </p:nvSpPr>
        <p:spPr>
          <a:xfrm>
            <a:off x="3889391" y="2737105"/>
            <a:ext cx="1241332" cy="173448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fr-FR" sz="500" b="1" kern="0" spc="100" dirty="0" smtClean="0">
                <a:solidFill>
                  <a:schemeClr val="bg1">
                    <a:lumMod val="85000"/>
                  </a:schemeClr>
                </a:solidFill>
                <a:latin typeface="Bell MT"/>
              </a:rPr>
              <a:t>Lot n°</a:t>
            </a:r>
          </a:p>
          <a:p>
            <a:pPr algn="ctr"/>
            <a:r>
              <a:rPr lang="fr-FR" sz="500" b="1" kern="0" spc="100" dirty="0" smtClean="0">
                <a:solidFill>
                  <a:schemeClr val="bg1">
                    <a:lumMod val="85000"/>
                  </a:schemeClr>
                </a:solidFill>
                <a:latin typeface="Bell MT"/>
              </a:rPr>
              <a:t>L2184</a:t>
            </a:r>
            <a:endParaRPr lang="fr-FR" sz="500" b="1" kern="0" spc="100" dirty="0">
              <a:solidFill>
                <a:schemeClr val="bg1">
                  <a:lumMod val="85000"/>
                </a:schemeClr>
              </a:solidFill>
              <a:latin typeface="Bell MT"/>
            </a:endParaRPr>
          </a:p>
        </p:txBody>
      </p:sp>
      <p:sp>
        <p:nvSpPr>
          <p:cNvPr id="42" name="ZoneTexte 41"/>
          <p:cNvSpPr txBox="1"/>
          <p:nvPr/>
        </p:nvSpPr>
        <p:spPr>
          <a:xfrm>
            <a:off x="4401623" y="2755231"/>
            <a:ext cx="1536700" cy="173448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fr-FR" sz="500" b="1" kern="0" cap="small" spc="100" dirty="0" smtClean="0">
                <a:solidFill>
                  <a:schemeClr val="bg1">
                    <a:lumMod val="85000"/>
                  </a:schemeClr>
                </a:solidFill>
                <a:latin typeface="Bell MT"/>
              </a:rPr>
              <a:t>Product of france</a:t>
            </a:r>
            <a:endParaRPr lang="fr-FR" sz="500" b="1" kern="0" cap="small" spc="100" dirty="0">
              <a:solidFill>
                <a:schemeClr val="bg1">
                  <a:lumMod val="85000"/>
                </a:schemeClr>
              </a:solidFill>
              <a:latin typeface="Bell MT"/>
            </a:endParaRPr>
          </a:p>
        </p:txBody>
      </p:sp>
      <p:sp>
        <p:nvSpPr>
          <p:cNvPr id="43" name="ZoneTexte 42"/>
          <p:cNvSpPr txBox="1"/>
          <p:nvPr/>
        </p:nvSpPr>
        <p:spPr>
          <a:xfrm>
            <a:off x="4085136" y="697011"/>
            <a:ext cx="2159999" cy="265088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fr-FR" sz="1000" dirty="0" smtClean="0">
                <a:solidFill>
                  <a:schemeClr val="bg1">
                    <a:lumMod val="85000"/>
                  </a:schemeClr>
                </a:solidFill>
                <a:latin typeface="Bell MT"/>
              </a:rPr>
              <a:t>______________</a:t>
            </a:r>
            <a:endParaRPr lang="fr-FR" sz="1000" dirty="0">
              <a:solidFill>
                <a:schemeClr val="bg1">
                  <a:lumMod val="85000"/>
                </a:schemeClr>
              </a:solidFill>
              <a:latin typeface="Bell MT"/>
            </a:endParaRPr>
          </a:p>
        </p:txBody>
      </p:sp>
      <p:sp>
        <p:nvSpPr>
          <p:cNvPr id="39" name="ZoneTexte 38"/>
          <p:cNvSpPr txBox="1"/>
          <p:nvPr/>
        </p:nvSpPr>
        <p:spPr>
          <a:xfrm>
            <a:off x="5278967" y="2644815"/>
            <a:ext cx="1031892" cy="305118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fr-FR" sz="900" b="1" kern="0" dirty="0" smtClean="0">
                <a:solidFill>
                  <a:schemeClr val="bg1">
                    <a:lumMod val="85000"/>
                  </a:schemeClr>
                </a:solidFill>
                <a:latin typeface="Bell MT"/>
              </a:rPr>
              <a:t>50 cl</a:t>
            </a:r>
            <a:endParaRPr lang="fr-FR" sz="900" b="1" kern="0" dirty="0">
              <a:solidFill>
                <a:schemeClr val="bg1">
                  <a:lumMod val="85000"/>
                </a:schemeClr>
              </a:solidFill>
              <a:latin typeface="Bell MT"/>
            </a:endParaRPr>
          </a:p>
        </p:txBody>
      </p:sp>
      <p:sp>
        <p:nvSpPr>
          <p:cNvPr id="32" name="Trapèze 31"/>
          <p:cNvSpPr/>
          <p:nvPr/>
        </p:nvSpPr>
        <p:spPr>
          <a:xfrm rot="10800000">
            <a:off x="4087356" y="3596123"/>
            <a:ext cx="2160000" cy="2520000"/>
          </a:xfrm>
          <a:prstGeom prst="trapezoid">
            <a:avLst>
              <a:gd name="adj" fmla="val 9125"/>
            </a:avLst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6" name="Trapèze 45"/>
          <p:cNvSpPr/>
          <p:nvPr/>
        </p:nvSpPr>
        <p:spPr>
          <a:xfrm rot="10800000">
            <a:off x="4139155" y="3646932"/>
            <a:ext cx="2053168" cy="2408766"/>
          </a:xfrm>
          <a:prstGeom prst="trapezoid">
            <a:avLst>
              <a:gd name="adj" fmla="val 9385"/>
            </a:avLst>
          </a:prstGeom>
          <a:solidFill>
            <a:schemeClr val="tx1"/>
          </a:solidFill>
          <a:ln w="12700" cap="sq">
            <a:solidFill>
              <a:schemeClr val="bg1">
                <a:lumMod val="65000"/>
              </a:schemeClr>
            </a:solidFill>
            <a:beve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7" name="ZoneTexte 46"/>
          <p:cNvSpPr txBox="1"/>
          <p:nvPr/>
        </p:nvSpPr>
        <p:spPr>
          <a:xfrm>
            <a:off x="4085124" y="3646931"/>
            <a:ext cx="2159999" cy="307777"/>
          </a:xfrm>
          <a:prstGeom prst="rect">
            <a:avLst/>
          </a:prstGeom>
          <a:noFill/>
        </p:spPr>
        <p:txBody>
          <a:bodyPr wrap="square" rtlCol="0" anchor="ctr" anchorCtr="1">
            <a:normAutofit fontScale="92500"/>
          </a:bodyPr>
          <a:lstStyle/>
          <a:p>
            <a:r>
              <a:rPr lang="fr-FR" sz="1400" spc="130" dirty="0" smtClean="0">
                <a:solidFill>
                  <a:schemeClr val="bg1">
                    <a:lumMod val="85000"/>
                  </a:schemeClr>
                </a:solidFill>
                <a:latin typeface="Bell MT"/>
              </a:rPr>
              <a:t>DOMAINE A.-F. GROS</a:t>
            </a:r>
            <a:endParaRPr lang="fr-FR" sz="1400" spc="130" dirty="0">
              <a:solidFill>
                <a:schemeClr val="bg1">
                  <a:lumMod val="85000"/>
                </a:schemeClr>
              </a:solidFill>
              <a:latin typeface="Bell MT"/>
            </a:endParaRPr>
          </a:p>
        </p:txBody>
      </p:sp>
      <p:sp>
        <p:nvSpPr>
          <p:cNvPr id="48" name="ZoneTexte 47"/>
          <p:cNvSpPr txBox="1"/>
          <p:nvPr/>
        </p:nvSpPr>
        <p:spPr>
          <a:xfrm>
            <a:off x="4085125" y="4184559"/>
            <a:ext cx="2159999" cy="374650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fr-FR" sz="2400" cap="small" spc="130" dirty="0" smtClean="0">
                <a:solidFill>
                  <a:schemeClr val="bg1">
                    <a:lumMod val="85000"/>
                  </a:schemeClr>
                </a:solidFill>
                <a:latin typeface="Coltaine No 1"/>
              </a:rPr>
              <a:t>Huile</a:t>
            </a:r>
          </a:p>
        </p:txBody>
      </p:sp>
      <p:sp>
        <p:nvSpPr>
          <p:cNvPr id="49" name="ZoneTexte 48"/>
          <p:cNvSpPr txBox="1"/>
          <p:nvPr/>
        </p:nvSpPr>
        <p:spPr>
          <a:xfrm>
            <a:off x="4085125" y="4499939"/>
            <a:ext cx="2159999" cy="342900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fr-FR" sz="2400" cap="small" spc="130" dirty="0" smtClean="0">
                <a:solidFill>
                  <a:schemeClr val="bg1">
                    <a:lumMod val="85000"/>
                  </a:schemeClr>
                </a:solidFill>
                <a:latin typeface="Coltaine No 1"/>
              </a:rPr>
              <a:t>d’Olive</a:t>
            </a:r>
            <a:endParaRPr lang="fr-FR" sz="2400" cap="small" spc="130" dirty="0">
              <a:solidFill>
                <a:schemeClr val="bg1">
                  <a:lumMod val="85000"/>
                </a:schemeClr>
              </a:solidFill>
              <a:latin typeface="Coltaine No 1"/>
            </a:endParaRPr>
          </a:p>
        </p:txBody>
      </p:sp>
      <p:sp>
        <p:nvSpPr>
          <p:cNvPr id="50" name="ZoneTexte 49"/>
          <p:cNvSpPr txBox="1"/>
          <p:nvPr/>
        </p:nvSpPr>
        <p:spPr>
          <a:xfrm>
            <a:off x="4085124" y="4823783"/>
            <a:ext cx="2159999" cy="307777"/>
          </a:xfrm>
          <a:prstGeom prst="rect">
            <a:avLst/>
          </a:prstGeom>
          <a:noFill/>
        </p:spPr>
        <p:txBody>
          <a:bodyPr wrap="square" rtlCol="0" anchor="ctr" anchorCtr="1">
            <a:normAutofit/>
          </a:bodyPr>
          <a:lstStyle/>
          <a:p>
            <a:pPr algn="ctr"/>
            <a:r>
              <a:rPr lang="fr-FR" sz="800" kern="0" cap="all" spc="300" dirty="0" smtClean="0">
                <a:solidFill>
                  <a:schemeClr val="bg1">
                    <a:lumMod val="85000"/>
                  </a:schemeClr>
                </a:solidFill>
                <a:latin typeface="Bell MT"/>
              </a:rPr>
              <a:t>Vierge extra</a:t>
            </a:r>
            <a:endParaRPr lang="fr-FR" sz="800" kern="0" cap="all" spc="300" dirty="0">
              <a:solidFill>
                <a:schemeClr val="bg1">
                  <a:lumMod val="85000"/>
                </a:schemeClr>
              </a:solidFill>
              <a:latin typeface="Bell MT"/>
            </a:endParaRPr>
          </a:p>
        </p:txBody>
      </p:sp>
      <p:sp>
        <p:nvSpPr>
          <p:cNvPr id="51" name="ZoneTexte 50"/>
          <p:cNvSpPr txBox="1"/>
          <p:nvPr/>
        </p:nvSpPr>
        <p:spPr>
          <a:xfrm>
            <a:off x="4085124" y="4923267"/>
            <a:ext cx="2159999" cy="307777"/>
          </a:xfrm>
          <a:prstGeom prst="rect">
            <a:avLst/>
          </a:prstGeom>
          <a:noFill/>
        </p:spPr>
        <p:txBody>
          <a:bodyPr wrap="square" rtlCol="0" anchor="ctr" anchorCtr="1">
            <a:normAutofit/>
          </a:bodyPr>
          <a:lstStyle/>
          <a:p>
            <a:pPr algn="ctr"/>
            <a:r>
              <a:rPr lang="fr-FR" sz="800" kern="0" cap="small" dirty="0" smtClean="0">
                <a:solidFill>
                  <a:schemeClr val="bg1">
                    <a:lumMod val="85000"/>
                  </a:schemeClr>
                </a:solidFill>
                <a:latin typeface="Bell MT"/>
              </a:rPr>
              <a:t>Extraction à froid</a:t>
            </a:r>
            <a:endParaRPr lang="fr-FR" sz="800" kern="0" cap="small" dirty="0">
              <a:solidFill>
                <a:schemeClr val="bg1">
                  <a:lumMod val="85000"/>
                </a:schemeClr>
              </a:solidFill>
              <a:latin typeface="Bell MT"/>
            </a:endParaRPr>
          </a:p>
        </p:txBody>
      </p:sp>
      <p:sp>
        <p:nvSpPr>
          <p:cNvPr id="52" name="ZoneTexte 51"/>
          <p:cNvSpPr txBox="1"/>
          <p:nvPr/>
        </p:nvSpPr>
        <p:spPr>
          <a:xfrm>
            <a:off x="4181493" y="5120112"/>
            <a:ext cx="2004367" cy="307777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fr-FR" sz="600" kern="0" dirty="0" smtClean="0">
                <a:solidFill>
                  <a:schemeClr val="bg1">
                    <a:lumMod val="85000"/>
                  </a:schemeClr>
                </a:solidFill>
                <a:latin typeface="Bell MT"/>
              </a:rPr>
              <a:t>Huile d’olive de catégorie supérieure obtenue directement des olives et uniquement par procédés mécaniques</a:t>
            </a:r>
            <a:endParaRPr lang="fr-FR" sz="600" kern="0" dirty="0">
              <a:solidFill>
                <a:schemeClr val="bg1">
                  <a:lumMod val="85000"/>
                </a:schemeClr>
              </a:solidFill>
              <a:latin typeface="Bell MT"/>
            </a:endParaRPr>
          </a:p>
        </p:txBody>
      </p:sp>
      <p:sp>
        <p:nvSpPr>
          <p:cNvPr id="53" name="ZoneTexte 52"/>
          <p:cNvSpPr txBox="1"/>
          <p:nvPr/>
        </p:nvSpPr>
        <p:spPr>
          <a:xfrm>
            <a:off x="4091474" y="5460882"/>
            <a:ext cx="2159999" cy="307777"/>
          </a:xfrm>
          <a:prstGeom prst="rect">
            <a:avLst/>
          </a:prstGeom>
          <a:noFill/>
        </p:spPr>
        <p:txBody>
          <a:bodyPr wrap="square" rtlCol="0" anchor="ctr" anchorCtr="1">
            <a:normAutofit fontScale="92500" lnSpcReduction="10000"/>
          </a:bodyPr>
          <a:lstStyle/>
          <a:p>
            <a:pPr algn="ctr"/>
            <a:r>
              <a:rPr lang="fr-FR" sz="500" kern="0" dirty="0" smtClean="0">
                <a:solidFill>
                  <a:schemeClr val="bg1">
                    <a:lumMod val="85000"/>
                  </a:schemeClr>
                </a:solidFill>
                <a:latin typeface="Bell MT"/>
              </a:rPr>
              <a:t>Non filtré : un dépôt peut apparaître</a:t>
            </a:r>
          </a:p>
          <a:p>
            <a:pPr algn="ctr"/>
            <a:r>
              <a:rPr lang="fr-FR" sz="500" kern="0" dirty="0" smtClean="0">
                <a:solidFill>
                  <a:schemeClr val="bg1">
                    <a:lumMod val="85000"/>
                  </a:schemeClr>
                </a:solidFill>
                <a:latin typeface="Bell MT"/>
              </a:rPr>
              <a:t>A consommer de préférence avant Mai 2015</a:t>
            </a:r>
          </a:p>
          <a:p>
            <a:pPr algn="ctr"/>
            <a:r>
              <a:rPr lang="fr-FR" sz="500" kern="0" dirty="0" smtClean="0">
                <a:solidFill>
                  <a:schemeClr val="bg1">
                    <a:lumMod val="85000"/>
                  </a:schemeClr>
                </a:solidFill>
                <a:latin typeface="Bell MT"/>
              </a:rPr>
              <a:t>A conserver à l’abri de la lumière et de la chaleur</a:t>
            </a:r>
          </a:p>
        </p:txBody>
      </p:sp>
      <p:sp>
        <p:nvSpPr>
          <p:cNvPr id="54" name="ZoneTexte 53"/>
          <p:cNvSpPr txBox="1"/>
          <p:nvPr/>
        </p:nvSpPr>
        <p:spPr>
          <a:xfrm>
            <a:off x="4085136" y="5331805"/>
            <a:ext cx="2159999" cy="172289"/>
          </a:xfrm>
          <a:prstGeom prst="rect">
            <a:avLst/>
          </a:prstGeom>
          <a:noFill/>
        </p:spPr>
        <p:txBody>
          <a:bodyPr wrap="square" rtlCol="0" anchor="ctr" anchorCtr="1">
            <a:normAutofit fontScale="92500" lnSpcReduction="20000"/>
          </a:bodyPr>
          <a:lstStyle/>
          <a:p>
            <a:pPr algn="ctr"/>
            <a:r>
              <a:rPr lang="fr-FR" sz="600" kern="0" dirty="0" smtClean="0">
                <a:solidFill>
                  <a:schemeClr val="bg1">
                    <a:lumMod val="85000"/>
                  </a:schemeClr>
                </a:solidFill>
                <a:latin typeface="Bell MT"/>
              </a:rPr>
              <a:t>Agrément conditionneur de l’ oniol 8418N/O</a:t>
            </a:r>
            <a:endParaRPr lang="fr-FR" sz="600" kern="0" dirty="0">
              <a:solidFill>
                <a:schemeClr val="bg1">
                  <a:lumMod val="85000"/>
                </a:schemeClr>
              </a:solidFill>
              <a:latin typeface="Bell MT"/>
            </a:endParaRPr>
          </a:p>
        </p:txBody>
      </p:sp>
      <p:sp>
        <p:nvSpPr>
          <p:cNvPr id="55" name="ZoneTexte 54"/>
          <p:cNvSpPr txBox="1"/>
          <p:nvPr/>
        </p:nvSpPr>
        <p:spPr>
          <a:xfrm>
            <a:off x="3889391" y="5860949"/>
            <a:ext cx="1241332" cy="173448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fr-FR" sz="500" b="1" kern="0" spc="100" dirty="0" smtClean="0">
                <a:solidFill>
                  <a:schemeClr val="bg1">
                    <a:lumMod val="85000"/>
                  </a:schemeClr>
                </a:solidFill>
                <a:latin typeface="Bell MT"/>
              </a:rPr>
              <a:t>Lot n°</a:t>
            </a:r>
          </a:p>
          <a:p>
            <a:pPr algn="ctr"/>
            <a:r>
              <a:rPr lang="fr-FR" sz="500" b="1" kern="0" spc="100" dirty="0" smtClean="0">
                <a:solidFill>
                  <a:schemeClr val="bg1">
                    <a:lumMod val="85000"/>
                  </a:schemeClr>
                </a:solidFill>
                <a:latin typeface="Bell MT"/>
              </a:rPr>
              <a:t>L2184</a:t>
            </a:r>
            <a:endParaRPr lang="fr-FR" sz="500" b="1" kern="0" spc="100" dirty="0">
              <a:solidFill>
                <a:schemeClr val="bg1">
                  <a:lumMod val="85000"/>
                </a:schemeClr>
              </a:solidFill>
              <a:latin typeface="Bell MT"/>
            </a:endParaRPr>
          </a:p>
        </p:txBody>
      </p:sp>
      <p:sp>
        <p:nvSpPr>
          <p:cNvPr id="56" name="ZoneTexte 55"/>
          <p:cNvSpPr txBox="1"/>
          <p:nvPr/>
        </p:nvSpPr>
        <p:spPr>
          <a:xfrm>
            <a:off x="4401623" y="5879075"/>
            <a:ext cx="1536700" cy="173448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fr-FR" sz="500" b="1" kern="0" cap="small" spc="100" dirty="0" smtClean="0">
                <a:solidFill>
                  <a:schemeClr val="bg1">
                    <a:lumMod val="85000"/>
                  </a:schemeClr>
                </a:solidFill>
                <a:latin typeface="Bell MT"/>
              </a:rPr>
              <a:t>Product of france</a:t>
            </a:r>
            <a:endParaRPr lang="fr-FR" sz="500" b="1" kern="0" cap="small" spc="100" dirty="0">
              <a:solidFill>
                <a:schemeClr val="bg1">
                  <a:lumMod val="85000"/>
                </a:schemeClr>
              </a:solidFill>
              <a:latin typeface="Bell MT"/>
            </a:endParaRPr>
          </a:p>
        </p:txBody>
      </p:sp>
      <p:sp>
        <p:nvSpPr>
          <p:cNvPr id="57" name="ZoneTexte 56"/>
          <p:cNvSpPr txBox="1"/>
          <p:nvPr/>
        </p:nvSpPr>
        <p:spPr>
          <a:xfrm>
            <a:off x="4085136" y="3820855"/>
            <a:ext cx="2159999" cy="265088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fr-FR" sz="1000" dirty="0" smtClean="0">
                <a:solidFill>
                  <a:schemeClr val="bg1">
                    <a:lumMod val="85000"/>
                  </a:schemeClr>
                </a:solidFill>
                <a:latin typeface="Bell MT"/>
              </a:rPr>
              <a:t>______________</a:t>
            </a:r>
            <a:endParaRPr lang="fr-FR" sz="1000" dirty="0">
              <a:solidFill>
                <a:schemeClr val="bg1">
                  <a:lumMod val="85000"/>
                </a:schemeClr>
              </a:solidFill>
              <a:latin typeface="Bell MT"/>
            </a:endParaRPr>
          </a:p>
        </p:txBody>
      </p:sp>
      <p:sp>
        <p:nvSpPr>
          <p:cNvPr id="58" name="ZoneTexte 57"/>
          <p:cNvSpPr txBox="1"/>
          <p:nvPr/>
        </p:nvSpPr>
        <p:spPr>
          <a:xfrm>
            <a:off x="5278967" y="5768659"/>
            <a:ext cx="1031892" cy="305118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fr-FR" sz="900" b="1" kern="0" dirty="0" smtClean="0">
                <a:solidFill>
                  <a:schemeClr val="bg1">
                    <a:lumMod val="85000"/>
                  </a:schemeClr>
                </a:solidFill>
                <a:latin typeface="Bell MT"/>
              </a:rPr>
              <a:t>50 cl</a:t>
            </a:r>
            <a:endParaRPr lang="fr-FR" sz="900" b="1" kern="0" dirty="0">
              <a:solidFill>
                <a:schemeClr val="bg1">
                  <a:lumMod val="85000"/>
                </a:schemeClr>
              </a:solidFill>
              <a:latin typeface="Bell MT"/>
            </a:endParaRPr>
          </a:p>
        </p:txBody>
      </p:sp>
      <p:sp>
        <p:nvSpPr>
          <p:cNvPr id="59" name="Trapèze 58"/>
          <p:cNvSpPr/>
          <p:nvPr/>
        </p:nvSpPr>
        <p:spPr>
          <a:xfrm rot="10800000">
            <a:off x="669027" y="478068"/>
            <a:ext cx="2160000" cy="2520000"/>
          </a:xfrm>
          <a:prstGeom prst="trapezoid">
            <a:avLst>
              <a:gd name="adj" fmla="val 9125"/>
            </a:avLst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0" name="Trapèze 59"/>
          <p:cNvSpPr/>
          <p:nvPr/>
        </p:nvSpPr>
        <p:spPr>
          <a:xfrm rot="10800000">
            <a:off x="720826" y="528877"/>
            <a:ext cx="2053168" cy="2408766"/>
          </a:xfrm>
          <a:prstGeom prst="trapezoid">
            <a:avLst>
              <a:gd name="adj" fmla="val 9385"/>
            </a:avLst>
          </a:prstGeom>
          <a:solidFill>
            <a:schemeClr val="tx1"/>
          </a:solidFill>
          <a:ln w="12700" cap="sq">
            <a:solidFill>
              <a:schemeClr val="bg1">
                <a:lumMod val="65000"/>
              </a:schemeClr>
            </a:solidFill>
            <a:beve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1" name="ZoneTexte 60"/>
          <p:cNvSpPr txBox="1"/>
          <p:nvPr/>
        </p:nvSpPr>
        <p:spPr>
          <a:xfrm>
            <a:off x="666795" y="528876"/>
            <a:ext cx="2159999" cy="307777"/>
          </a:xfrm>
          <a:prstGeom prst="rect">
            <a:avLst/>
          </a:prstGeom>
          <a:noFill/>
        </p:spPr>
        <p:txBody>
          <a:bodyPr wrap="square" rtlCol="0" anchor="ctr" anchorCtr="1">
            <a:normAutofit fontScale="92500"/>
          </a:bodyPr>
          <a:lstStyle/>
          <a:p>
            <a:r>
              <a:rPr lang="fr-FR" sz="1400" spc="130" dirty="0" smtClean="0">
                <a:solidFill>
                  <a:schemeClr val="bg1">
                    <a:lumMod val="85000"/>
                  </a:schemeClr>
                </a:solidFill>
                <a:latin typeface="Bell MT"/>
              </a:rPr>
              <a:t>DOMAINE A.-F. GROS</a:t>
            </a:r>
            <a:endParaRPr lang="fr-FR" sz="1400" spc="130" dirty="0">
              <a:solidFill>
                <a:schemeClr val="bg1">
                  <a:lumMod val="85000"/>
                </a:schemeClr>
              </a:solidFill>
              <a:latin typeface="Bell MT"/>
            </a:endParaRPr>
          </a:p>
        </p:txBody>
      </p:sp>
      <p:sp>
        <p:nvSpPr>
          <p:cNvPr id="62" name="ZoneTexte 61"/>
          <p:cNvSpPr txBox="1"/>
          <p:nvPr/>
        </p:nvSpPr>
        <p:spPr>
          <a:xfrm>
            <a:off x="666796" y="1066504"/>
            <a:ext cx="2159999" cy="374650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fr-FR" sz="2800" cap="small" spc="130" dirty="0" smtClean="0">
                <a:solidFill>
                  <a:schemeClr val="bg1">
                    <a:lumMod val="85000"/>
                  </a:schemeClr>
                </a:solidFill>
                <a:latin typeface="Bell MT"/>
              </a:rPr>
              <a:t>Huile</a:t>
            </a:r>
          </a:p>
        </p:txBody>
      </p:sp>
      <p:sp>
        <p:nvSpPr>
          <p:cNvPr id="63" name="ZoneTexte 62"/>
          <p:cNvSpPr txBox="1"/>
          <p:nvPr/>
        </p:nvSpPr>
        <p:spPr>
          <a:xfrm>
            <a:off x="666796" y="1352254"/>
            <a:ext cx="2159999" cy="342900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fr-FR" sz="2800" cap="small" spc="130" dirty="0" smtClean="0">
                <a:solidFill>
                  <a:schemeClr val="bg1">
                    <a:lumMod val="85000"/>
                  </a:schemeClr>
                </a:solidFill>
                <a:latin typeface="Bell MT"/>
              </a:rPr>
              <a:t>d’Olive</a:t>
            </a:r>
            <a:endParaRPr lang="fr-FR" sz="2800" cap="small" spc="130" dirty="0">
              <a:solidFill>
                <a:schemeClr val="bg1">
                  <a:lumMod val="85000"/>
                </a:schemeClr>
              </a:solidFill>
              <a:latin typeface="Bell MT"/>
            </a:endParaRPr>
          </a:p>
        </p:txBody>
      </p:sp>
      <p:sp>
        <p:nvSpPr>
          <p:cNvPr id="64" name="ZoneTexte 63"/>
          <p:cNvSpPr txBox="1"/>
          <p:nvPr/>
        </p:nvSpPr>
        <p:spPr>
          <a:xfrm>
            <a:off x="666795" y="1705728"/>
            <a:ext cx="2159999" cy="307777"/>
          </a:xfrm>
          <a:prstGeom prst="rect">
            <a:avLst/>
          </a:prstGeom>
          <a:noFill/>
        </p:spPr>
        <p:txBody>
          <a:bodyPr wrap="square" rtlCol="0" anchor="ctr" anchorCtr="1">
            <a:normAutofit/>
          </a:bodyPr>
          <a:lstStyle/>
          <a:p>
            <a:pPr algn="ctr"/>
            <a:r>
              <a:rPr lang="fr-FR" sz="800" kern="0" cap="all" spc="300" dirty="0" smtClean="0">
                <a:solidFill>
                  <a:schemeClr val="bg1">
                    <a:lumMod val="85000"/>
                  </a:schemeClr>
                </a:solidFill>
                <a:latin typeface="Bell MT"/>
              </a:rPr>
              <a:t>Vierge extra</a:t>
            </a:r>
            <a:endParaRPr lang="fr-FR" sz="800" kern="0" cap="all" spc="300" dirty="0">
              <a:solidFill>
                <a:schemeClr val="bg1">
                  <a:lumMod val="85000"/>
                </a:schemeClr>
              </a:solidFill>
              <a:latin typeface="Bell MT"/>
            </a:endParaRPr>
          </a:p>
        </p:txBody>
      </p:sp>
      <p:sp>
        <p:nvSpPr>
          <p:cNvPr id="65" name="ZoneTexte 64"/>
          <p:cNvSpPr txBox="1"/>
          <p:nvPr/>
        </p:nvSpPr>
        <p:spPr>
          <a:xfrm>
            <a:off x="666795" y="1805212"/>
            <a:ext cx="2159999" cy="307777"/>
          </a:xfrm>
          <a:prstGeom prst="rect">
            <a:avLst/>
          </a:prstGeom>
          <a:noFill/>
        </p:spPr>
        <p:txBody>
          <a:bodyPr wrap="square" rtlCol="0" anchor="ctr" anchorCtr="1">
            <a:normAutofit/>
          </a:bodyPr>
          <a:lstStyle/>
          <a:p>
            <a:pPr algn="ctr"/>
            <a:r>
              <a:rPr lang="fr-FR" sz="800" kern="0" cap="small" dirty="0" smtClean="0">
                <a:solidFill>
                  <a:schemeClr val="bg1">
                    <a:lumMod val="85000"/>
                  </a:schemeClr>
                </a:solidFill>
                <a:latin typeface="Bell MT"/>
              </a:rPr>
              <a:t>Extraction à froid</a:t>
            </a:r>
            <a:endParaRPr lang="fr-FR" sz="800" kern="0" cap="small" dirty="0">
              <a:solidFill>
                <a:schemeClr val="bg1">
                  <a:lumMod val="85000"/>
                </a:schemeClr>
              </a:solidFill>
              <a:latin typeface="Bell MT"/>
            </a:endParaRPr>
          </a:p>
        </p:txBody>
      </p:sp>
      <p:sp>
        <p:nvSpPr>
          <p:cNvPr id="66" name="ZoneTexte 65"/>
          <p:cNvSpPr txBox="1"/>
          <p:nvPr/>
        </p:nvSpPr>
        <p:spPr>
          <a:xfrm>
            <a:off x="763164" y="2002057"/>
            <a:ext cx="2004367" cy="307777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fr-FR" sz="600" kern="0" dirty="0" smtClean="0">
                <a:solidFill>
                  <a:schemeClr val="bg1">
                    <a:lumMod val="85000"/>
                  </a:schemeClr>
                </a:solidFill>
                <a:latin typeface="Bell MT"/>
              </a:rPr>
              <a:t>Huile d’olive de catégorie supérieure obtenue directement des olives et uniquement par procédés mécaniques</a:t>
            </a:r>
            <a:endParaRPr lang="fr-FR" sz="600" kern="0" dirty="0">
              <a:solidFill>
                <a:schemeClr val="bg1">
                  <a:lumMod val="85000"/>
                </a:schemeClr>
              </a:solidFill>
              <a:latin typeface="Bell MT"/>
            </a:endParaRPr>
          </a:p>
        </p:txBody>
      </p:sp>
      <p:sp>
        <p:nvSpPr>
          <p:cNvPr id="67" name="ZoneTexte 66"/>
          <p:cNvSpPr txBox="1"/>
          <p:nvPr/>
        </p:nvSpPr>
        <p:spPr>
          <a:xfrm>
            <a:off x="673145" y="2342827"/>
            <a:ext cx="2159999" cy="307777"/>
          </a:xfrm>
          <a:prstGeom prst="rect">
            <a:avLst/>
          </a:prstGeom>
          <a:noFill/>
        </p:spPr>
        <p:txBody>
          <a:bodyPr wrap="square" rtlCol="0" anchor="ctr" anchorCtr="1">
            <a:normAutofit fontScale="92500" lnSpcReduction="10000"/>
          </a:bodyPr>
          <a:lstStyle/>
          <a:p>
            <a:pPr algn="ctr"/>
            <a:r>
              <a:rPr lang="fr-FR" sz="500" kern="0" dirty="0" smtClean="0">
                <a:solidFill>
                  <a:schemeClr val="bg1">
                    <a:lumMod val="85000"/>
                  </a:schemeClr>
                </a:solidFill>
                <a:latin typeface="Bell MT"/>
              </a:rPr>
              <a:t>Non filtré : un dépôt peut apparaître</a:t>
            </a:r>
          </a:p>
          <a:p>
            <a:pPr algn="ctr"/>
            <a:r>
              <a:rPr lang="fr-FR" sz="500" kern="0" dirty="0" smtClean="0">
                <a:solidFill>
                  <a:schemeClr val="bg1">
                    <a:lumMod val="85000"/>
                  </a:schemeClr>
                </a:solidFill>
                <a:latin typeface="Bell MT"/>
              </a:rPr>
              <a:t>A consommer de préférence avant Mai 2015</a:t>
            </a:r>
          </a:p>
          <a:p>
            <a:pPr algn="ctr"/>
            <a:r>
              <a:rPr lang="fr-FR" sz="500" kern="0" dirty="0" smtClean="0">
                <a:solidFill>
                  <a:schemeClr val="bg1">
                    <a:lumMod val="85000"/>
                  </a:schemeClr>
                </a:solidFill>
                <a:latin typeface="Bell MT"/>
              </a:rPr>
              <a:t>A conserver à l’abri de la lumière et de la chaleur</a:t>
            </a:r>
          </a:p>
        </p:txBody>
      </p:sp>
      <p:sp>
        <p:nvSpPr>
          <p:cNvPr id="68" name="ZoneTexte 67"/>
          <p:cNvSpPr txBox="1"/>
          <p:nvPr/>
        </p:nvSpPr>
        <p:spPr>
          <a:xfrm>
            <a:off x="666807" y="2213750"/>
            <a:ext cx="2159999" cy="172289"/>
          </a:xfrm>
          <a:prstGeom prst="rect">
            <a:avLst/>
          </a:prstGeom>
          <a:noFill/>
        </p:spPr>
        <p:txBody>
          <a:bodyPr wrap="square" rtlCol="0" anchor="ctr" anchorCtr="1">
            <a:normAutofit fontScale="92500" lnSpcReduction="20000"/>
          </a:bodyPr>
          <a:lstStyle/>
          <a:p>
            <a:pPr algn="ctr"/>
            <a:r>
              <a:rPr lang="fr-FR" sz="600" kern="0" dirty="0" smtClean="0">
                <a:solidFill>
                  <a:schemeClr val="bg1">
                    <a:lumMod val="85000"/>
                  </a:schemeClr>
                </a:solidFill>
                <a:latin typeface="Bell MT"/>
              </a:rPr>
              <a:t>Agrément conditionneur de l’ oniol 8418N/O</a:t>
            </a:r>
            <a:endParaRPr lang="fr-FR" sz="600" kern="0" dirty="0">
              <a:solidFill>
                <a:schemeClr val="bg1">
                  <a:lumMod val="85000"/>
                </a:schemeClr>
              </a:solidFill>
              <a:latin typeface="Bell MT"/>
            </a:endParaRPr>
          </a:p>
        </p:txBody>
      </p:sp>
      <p:sp>
        <p:nvSpPr>
          <p:cNvPr id="69" name="ZoneTexte 68"/>
          <p:cNvSpPr txBox="1"/>
          <p:nvPr/>
        </p:nvSpPr>
        <p:spPr>
          <a:xfrm>
            <a:off x="471062" y="2761944"/>
            <a:ext cx="1241332" cy="173448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fr-FR" sz="500" b="1" kern="0" spc="100" dirty="0" smtClean="0">
                <a:solidFill>
                  <a:schemeClr val="bg1">
                    <a:lumMod val="85000"/>
                  </a:schemeClr>
                </a:solidFill>
                <a:latin typeface="Bell MT"/>
              </a:rPr>
              <a:t>L22184</a:t>
            </a:r>
            <a:endParaRPr lang="fr-FR" sz="500" b="1" kern="0" spc="100" dirty="0">
              <a:solidFill>
                <a:schemeClr val="bg1">
                  <a:lumMod val="85000"/>
                </a:schemeClr>
              </a:solidFill>
              <a:latin typeface="Bell MT"/>
            </a:endParaRPr>
          </a:p>
        </p:txBody>
      </p:sp>
      <p:sp>
        <p:nvSpPr>
          <p:cNvPr id="70" name="ZoneTexte 69"/>
          <p:cNvSpPr txBox="1"/>
          <p:nvPr/>
        </p:nvSpPr>
        <p:spPr>
          <a:xfrm>
            <a:off x="983294" y="2761020"/>
            <a:ext cx="1536700" cy="173448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fr-FR" sz="500" b="1" kern="0" cap="small" spc="100" dirty="0" smtClean="0">
                <a:solidFill>
                  <a:schemeClr val="bg1">
                    <a:lumMod val="85000"/>
                  </a:schemeClr>
                </a:solidFill>
                <a:latin typeface="Bell MT"/>
              </a:rPr>
              <a:t>Product of france</a:t>
            </a:r>
            <a:endParaRPr lang="fr-FR" sz="500" b="1" kern="0" cap="small" spc="100" dirty="0">
              <a:solidFill>
                <a:schemeClr val="bg1">
                  <a:lumMod val="85000"/>
                </a:schemeClr>
              </a:solidFill>
              <a:latin typeface="Bell MT"/>
            </a:endParaRPr>
          </a:p>
        </p:txBody>
      </p:sp>
      <p:sp>
        <p:nvSpPr>
          <p:cNvPr id="71" name="ZoneTexte 70"/>
          <p:cNvSpPr txBox="1"/>
          <p:nvPr/>
        </p:nvSpPr>
        <p:spPr>
          <a:xfrm>
            <a:off x="666807" y="702800"/>
            <a:ext cx="2159999" cy="265088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fr-FR" sz="1000" dirty="0" smtClean="0">
                <a:solidFill>
                  <a:schemeClr val="bg1">
                    <a:lumMod val="85000"/>
                  </a:schemeClr>
                </a:solidFill>
                <a:latin typeface="Bell MT"/>
              </a:rPr>
              <a:t>______________</a:t>
            </a:r>
            <a:endParaRPr lang="fr-FR" sz="1000" dirty="0">
              <a:solidFill>
                <a:schemeClr val="bg1">
                  <a:lumMod val="85000"/>
                </a:schemeClr>
              </a:solidFill>
              <a:latin typeface="Bell MT"/>
            </a:endParaRPr>
          </a:p>
        </p:txBody>
      </p:sp>
      <p:sp>
        <p:nvSpPr>
          <p:cNvPr id="72" name="ZoneTexte 71"/>
          <p:cNvSpPr txBox="1"/>
          <p:nvPr/>
        </p:nvSpPr>
        <p:spPr>
          <a:xfrm>
            <a:off x="1860638" y="2650604"/>
            <a:ext cx="1031892" cy="305118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fr-FR" sz="900" b="1" kern="0" dirty="0" smtClean="0">
                <a:solidFill>
                  <a:schemeClr val="bg1">
                    <a:lumMod val="85000"/>
                  </a:schemeClr>
                </a:solidFill>
                <a:latin typeface="Bell MT"/>
              </a:rPr>
              <a:t>50 cl</a:t>
            </a:r>
            <a:endParaRPr lang="fr-FR" sz="900" b="1" kern="0" dirty="0">
              <a:solidFill>
                <a:schemeClr val="bg1">
                  <a:lumMod val="85000"/>
                </a:schemeClr>
              </a:solidFill>
              <a:latin typeface="Bell MT"/>
            </a:endParaRPr>
          </a:p>
        </p:txBody>
      </p:sp>
      <p:sp>
        <p:nvSpPr>
          <p:cNvPr id="73" name="Trapèze 72"/>
          <p:cNvSpPr/>
          <p:nvPr/>
        </p:nvSpPr>
        <p:spPr>
          <a:xfrm rot="10800000">
            <a:off x="669027" y="3596124"/>
            <a:ext cx="2160000" cy="2520000"/>
          </a:xfrm>
          <a:prstGeom prst="trapezoid">
            <a:avLst>
              <a:gd name="adj" fmla="val 9125"/>
            </a:avLst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4" name="Trapèze 73"/>
          <p:cNvSpPr/>
          <p:nvPr/>
        </p:nvSpPr>
        <p:spPr>
          <a:xfrm rot="10800000">
            <a:off x="720826" y="3646933"/>
            <a:ext cx="2053168" cy="2408766"/>
          </a:xfrm>
          <a:prstGeom prst="trapezoid">
            <a:avLst>
              <a:gd name="adj" fmla="val 9385"/>
            </a:avLst>
          </a:prstGeom>
          <a:solidFill>
            <a:schemeClr val="tx1"/>
          </a:solidFill>
          <a:ln w="12700" cap="sq">
            <a:solidFill>
              <a:schemeClr val="bg1">
                <a:lumMod val="95000"/>
              </a:schemeClr>
            </a:solidFill>
            <a:beve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5" name="ZoneTexte 74"/>
          <p:cNvSpPr txBox="1"/>
          <p:nvPr/>
        </p:nvSpPr>
        <p:spPr>
          <a:xfrm>
            <a:off x="666795" y="3646932"/>
            <a:ext cx="2159999" cy="307777"/>
          </a:xfrm>
          <a:prstGeom prst="rect">
            <a:avLst/>
          </a:prstGeom>
          <a:noFill/>
        </p:spPr>
        <p:txBody>
          <a:bodyPr wrap="square" rtlCol="0" anchor="ctr" anchorCtr="1">
            <a:normAutofit fontScale="92500"/>
          </a:bodyPr>
          <a:lstStyle/>
          <a:p>
            <a:r>
              <a:rPr lang="fr-FR" sz="1400" spc="130" dirty="0" smtClean="0">
                <a:solidFill>
                  <a:schemeClr val="bg1">
                    <a:lumMod val="95000"/>
                  </a:schemeClr>
                </a:solidFill>
                <a:latin typeface="Bell MT"/>
              </a:rPr>
              <a:t>DOMAINE A.-F. GROS</a:t>
            </a:r>
            <a:endParaRPr lang="fr-FR" sz="1400" spc="130" dirty="0">
              <a:solidFill>
                <a:schemeClr val="bg1">
                  <a:lumMod val="95000"/>
                </a:schemeClr>
              </a:solidFill>
              <a:latin typeface="Bell MT"/>
            </a:endParaRPr>
          </a:p>
        </p:txBody>
      </p:sp>
      <p:sp>
        <p:nvSpPr>
          <p:cNvPr id="76" name="ZoneTexte 75"/>
          <p:cNvSpPr txBox="1"/>
          <p:nvPr/>
        </p:nvSpPr>
        <p:spPr>
          <a:xfrm>
            <a:off x="666796" y="4184560"/>
            <a:ext cx="2159999" cy="374650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fr-FR" sz="2400" cap="small" spc="300" dirty="0" smtClean="0">
                <a:solidFill>
                  <a:schemeClr val="bg1">
                    <a:lumMod val="95000"/>
                  </a:schemeClr>
                </a:solidFill>
                <a:latin typeface="BoltonLight"/>
              </a:rPr>
              <a:t>Huile</a:t>
            </a:r>
          </a:p>
        </p:txBody>
      </p:sp>
      <p:sp>
        <p:nvSpPr>
          <p:cNvPr id="77" name="ZoneTexte 76"/>
          <p:cNvSpPr txBox="1"/>
          <p:nvPr/>
        </p:nvSpPr>
        <p:spPr>
          <a:xfrm>
            <a:off x="666796" y="4499940"/>
            <a:ext cx="2159999" cy="342900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fr-FR" sz="2400" cap="small" spc="300" dirty="0" smtClean="0">
                <a:solidFill>
                  <a:schemeClr val="bg1">
                    <a:lumMod val="95000"/>
                  </a:schemeClr>
                </a:solidFill>
                <a:latin typeface="BoltonLight"/>
              </a:rPr>
              <a:t>d’Olive</a:t>
            </a:r>
            <a:endParaRPr lang="fr-FR" sz="2400" cap="small" spc="300" dirty="0">
              <a:solidFill>
                <a:schemeClr val="bg1">
                  <a:lumMod val="95000"/>
                </a:schemeClr>
              </a:solidFill>
              <a:latin typeface="BoltonLight"/>
            </a:endParaRPr>
          </a:p>
        </p:txBody>
      </p:sp>
      <p:sp>
        <p:nvSpPr>
          <p:cNvPr id="78" name="ZoneTexte 77"/>
          <p:cNvSpPr txBox="1"/>
          <p:nvPr/>
        </p:nvSpPr>
        <p:spPr>
          <a:xfrm>
            <a:off x="666795" y="4804734"/>
            <a:ext cx="2159999" cy="307777"/>
          </a:xfrm>
          <a:prstGeom prst="rect">
            <a:avLst/>
          </a:prstGeom>
          <a:noFill/>
        </p:spPr>
        <p:txBody>
          <a:bodyPr wrap="square" rtlCol="0" anchor="ctr" anchorCtr="1">
            <a:normAutofit/>
          </a:bodyPr>
          <a:lstStyle/>
          <a:p>
            <a:pPr algn="ctr"/>
            <a:r>
              <a:rPr lang="fr-FR" sz="900" kern="0" cap="all" spc="300" dirty="0" smtClean="0">
                <a:solidFill>
                  <a:schemeClr val="bg1">
                    <a:lumMod val="95000"/>
                  </a:schemeClr>
                </a:solidFill>
                <a:latin typeface="Bell MT"/>
              </a:rPr>
              <a:t>Vierge extra</a:t>
            </a:r>
            <a:endParaRPr lang="fr-FR" sz="900" kern="0" cap="all" spc="300" dirty="0">
              <a:solidFill>
                <a:schemeClr val="bg1">
                  <a:lumMod val="95000"/>
                </a:schemeClr>
              </a:solidFill>
              <a:latin typeface="Bell MT"/>
            </a:endParaRPr>
          </a:p>
        </p:txBody>
      </p:sp>
      <p:sp>
        <p:nvSpPr>
          <p:cNvPr id="79" name="ZoneTexte 78"/>
          <p:cNvSpPr txBox="1"/>
          <p:nvPr/>
        </p:nvSpPr>
        <p:spPr>
          <a:xfrm>
            <a:off x="666795" y="4923268"/>
            <a:ext cx="2159999" cy="307777"/>
          </a:xfrm>
          <a:prstGeom prst="rect">
            <a:avLst/>
          </a:prstGeom>
          <a:noFill/>
        </p:spPr>
        <p:txBody>
          <a:bodyPr wrap="square" rtlCol="0" anchor="ctr" anchorCtr="1">
            <a:normAutofit/>
          </a:bodyPr>
          <a:lstStyle/>
          <a:p>
            <a:pPr algn="ctr"/>
            <a:r>
              <a:rPr lang="fr-FR" sz="900" kern="0" cap="small" spc="100" dirty="0" smtClean="0">
                <a:solidFill>
                  <a:schemeClr val="bg1">
                    <a:lumMod val="95000"/>
                  </a:schemeClr>
                </a:solidFill>
                <a:latin typeface="Bell MT"/>
              </a:rPr>
              <a:t>Extraction à froid</a:t>
            </a:r>
            <a:endParaRPr lang="fr-FR" sz="900" kern="0" cap="small" spc="100" dirty="0">
              <a:solidFill>
                <a:schemeClr val="bg1">
                  <a:lumMod val="95000"/>
                </a:schemeClr>
              </a:solidFill>
              <a:latin typeface="Bell MT"/>
            </a:endParaRPr>
          </a:p>
        </p:txBody>
      </p:sp>
      <p:sp>
        <p:nvSpPr>
          <p:cNvPr id="80" name="ZoneTexte 79"/>
          <p:cNvSpPr txBox="1"/>
          <p:nvPr/>
        </p:nvSpPr>
        <p:spPr>
          <a:xfrm>
            <a:off x="763164" y="5297913"/>
            <a:ext cx="2004367" cy="307777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fr-FR" sz="600" kern="0" dirty="0" smtClean="0">
                <a:solidFill>
                  <a:schemeClr val="bg1">
                    <a:lumMod val="95000"/>
                  </a:schemeClr>
                </a:solidFill>
                <a:latin typeface="Bell MT"/>
              </a:rPr>
              <a:t>Huile d’olive de catégorie supérieure obtenue directement des olives et uniquement par procédés mécaniques</a:t>
            </a:r>
            <a:endParaRPr lang="fr-FR" sz="600" kern="0" dirty="0">
              <a:solidFill>
                <a:schemeClr val="bg1">
                  <a:lumMod val="95000"/>
                </a:schemeClr>
              </a:solidFill>
              <a:latin typeface="Bell MT"/>
            </a:endParaRPr>
          </a:p>
        </p:txBody>
      </p:sp>
      <p:sp>
        <p:nvSpPr>
          <p:cNvPr id="81" name="ZoneTexte 80"/>
          <p:cNvSpPr txBox="1"/>
          <p:nvPr/>
        </p:nvSpPr>
        <p:spPr>
          <a:xfrm>
            <a:off x="673145" y="5638683"/>
            <a:ext cx="2159999" cy="307777"/>
          </a:xfrm>
          <a:prstGeom prst="rect">
            <a:avLst/>
          </a:prstGeom>
          <a:noFill/>
        </p:spPr>
        <p:txBody>
          <a:bodyPr wrap="square" rtlCol="0" anchor="ctr" anchorCtr="1">
            <a:normAutofit fontScale="92500" lnSpcReduction="10000"/>
          </a:bodyPr>
          <a:lstStyle/>
          <a:p>
            <a:pPr algn="ctr"/>
            <a:r>
              <a:rPr lang="fr-FR" sz="500" kern="0" dirty="0" smtClean="0">
                <a:solidFill>
                  <a:schemeClr val="bg1">
                    <a:lumMod val="95000"/>
                  </a:schemeClr>
                </a:solidFill>
                <a:latin typeface="Bell MT"/>
              </a:rPr>
              <a:t>Non filtré : un dépôt peut apparaître</a:t>
            </a:r>
          </a:p>
          <a:p>
            <a:pPr algn="ctr"/>
            <a:r>
              <a:rPr lang="fr-FR" sz="500" kern="0" dirty="0" smtClean="0">
                <a:solidFill>
                  <a:schemeClr val="bg1">
                    <a:lumMod val="95000"/>
                  </a:schemeClr>
                </a:solidFill>
                <a:latin typeface="Bell MT"/>
              </a:rPr>
              <a:t>A consommer de préférence avant</a:t>
            </a:r>
            <a:r>
              <a:rPr lang="fr-FR" sz="500" kern="0" dirty="0" smtClean="0">
                <a:solidFill>
                  <a:schemeClr val="bg1">
                    <a:lumMod val="95000"/>
                  </a:schemeClr>
                </a:solidFill>
                <a:latin typeface="Bell MT"/>
              </a:rPr>
              <a:t> Juillet 2015</a:t>
            </a:r>
          </a:p>
          <a:p>
            <a:pPr algn="ctr"/>
            <a:r>
              <a:rPr lang="fr-FR" sz="500" kern="0" dirty="0" smtClean="0">
                <a:solidFill>
                  <a:schemeClr val="bg1">
                    <a:lumMod val="95000"/>
                  </a:schemeClr>
                </a:solidFill>
                <a:latin typeface="Bell MT"/>
              </a:rPr>
              <a:t>A conserver à l’abri de la lumière et de la chaleur</a:t>
            </a:r>
          </a:p>
        </p:txBody>
      </p:sp>
      <p:sp>
        <p:nvSpPr>
          <p:cNvPr id="82" name="ZoneTexte 81"/>
          <p:cNvSpPr txBox="1"/>
          <p:nvPr/>
        </p:nvSpPr>
        <p:spPr>
          <a:xfrm>
            <a:off x="666807" y="5509606"/>
            <a:ext cx="2159999" cy="172289"/>
          </a:xfrm>
          <a:prstGeom prst="rect">
            <a:avLst/>
          </a:prstGeom>
          <a:noFill/>
        </p:spPr>
        <p:txBody>
          <a:bodyPr wrap="square" rtlCol="0" anchor="ctr" anchorCtr="1">
            <a:normAutofit fontScale="92500" lnSpcReduction="20000"/>
          </a:bodyPr>
          <a:lstStyle/>
          <a:p>
            <a:pPr algn="ctr"/>
            <a:r>
              <a:rPr lang="fr-FR" sz="600" kern="0" dirty="0" smtClean="0">
                <a:solidFill>
                  <a:schemeClr val="bg1">
                    <a:lumMod val="95000"/>
                  </a:schemeClr>
                </a:solidFill>
                <a:latin typeface="Bell MT"/>
              </a:rPr>
              <a:t>Agrément conditionneur de l’ oniol 8418N/O</a:t>
            </a:r>
            <a:endParaRPr lang="fr-FR" sz="600" kern="0" dirty="0">
              <a:solidFill>
                <a:schemeClr val="bg1">
                  <a:lumMod val="95000"/>
                </a:schemeClr>
              </a:solidFill>
              <a:latin typeface="Bell MT"/>
            </a:endParaRPr>
          </a:p>
        </p:txBody>
      </p:sp>
      <p:sp>
        <p:nvSpPr>
          <p:cNvPr id="83" name="ZoneTexte 82"/>
          <p:cNvSpPr txBox="1"/>
          <p:nvPr/>
        </p:nvSpPr>
        <p:spPr>
          <a:xfrm>
            <a:off x="452012" y="5886350"/>
            <a:ext cx="1241332" cy="173448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fr-FR" sz="500" b="1" kern="0" spc="100" dirty="0" smtClean="0">
                <a:solidFill>
                  <a:schemeClr val="bg1">
                    <a:lumMod val="95000"/>
                  </a:schemeClr>
                </a:solidFill>
                <a:latin typeface=""/>
              </a:rPr>
              <a:t>L22184</a:t>
            </a:r>
            <a:endParaRPr lang="fr-FR" sz="500" b="1" kern="0" spc="100" dirty="0">
              <a:solidFill>
                <a:schemeClr val="bg1">
                  <a:lumMod val="95000"/>
                </a:schemeClr>
              </a:solidFill>
              <a:latin typeface=""/>
            </a:endParaRPr>
          </a:p>
        </p:txBody>
      </p:sp>
      <p:sp>
        <p:nvSpPr>
          <p:cNvPr id="84" name="ZoneTexte 83"/>
          <p:cNvSpPr txBox="1"/>
          <p:nvPr/>
        </p:nvSpPr>
        <p:spPr>
          <a:xfrm>
            <a:off x="983294" y="5879076"/>
            <a:ext cx="1536700" cy="173448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fr-FR" sz="600" b="1" kern="0" cap="small" spc="100" dirty="0" err="1" smtClean="0">
                <a:solidFill>
                  <a:schemeClr val="bg1">
                    <a:lumMod val="95000"/>
                  </a:schemeClr>
                </a:solidFill>
                <a:latin typeface="Arial"/>
              </a:rPr>
              <a:t>product</a:t>
            </a:r>
            <a:r>
              <a:rPr lang="fr-FR" sz="600" b="1" kern="0" cap="small" spc="100" dirty="0" smtClean="0">
                <a:solidFill>
                  <a:schemeClr val="bg1">
                    <a:lumMod val="95000"/>
                  </a:schemeClr>
                </a:solidFill>
                <a:latin typeface="Arial"/>
              </a:rPr>
              <a:t> </a:t>
            </a:r>
            <a:r>
              <a:rPr lang="fr-FR" sz="600" b="1" kern="0" cap="small" spc="100" dirty="0" smtClean="0">
                <a:solidFill>
                  <a:schemeClr val="bg1">
                    <a:lumMod val="95000"/>
                  </a:schemeClr>
                </a:solidFill>
                <a:latin typeface="Arial"/>
              </a:rPr>
              <a:t>of france</a:t>
            </a:r>
            <a:endParaRPr lang="fr-FR" sz="600" b="1" kern="0" cap="small" spc="100" dirty="0">
              <a:solidFill>
                <a:schemeClr val="bg1">
                  <a:lumMod val="95000"/>
                </a:schemeClr>
              </a:solidFill>
              <a:latin typeface="Arial"/>
            </a:endParaRPr>
          </a:p>
        </p:txBody>
      </p:sp>
      <p:sp>
        <p:nvSpPr>
          <p:cNvPr id="85" name="ZoneTexte 84"/>
          <p:cNvSpPr txBox="1"/>
          <p:nvPr/>
        </p:nvSpPr>
        <p:spPr>
          <a:xfrm>
            <a:off x="666807" y="3820856"/>
            <a:ext cx="2159999" cy="265088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fr-FR" sz="1000" dirty="0" smtClean="0">
                <a:solidFill>
                  <a:schemeClr val="bg1">
                    <a:lumMod val="95000"/>
                  </a:schemeClr>
                </a:solidFill>
                <a:latin typeface="Bell MT"/>
              </a:rPr>
              <a:t>______________</a:t>
            </a:r>
            <a:endParaRPr lang="fr-FR" sz="1000" dirty="0">
              <a:solidFill>
                <a:schemeClr val="bg1">
                  <a:lumMod val="95000"/>
                </a:schemeClr>
              </a:solidFill>
              <a:latin typeface="Bell MT"/>
            </a:endParaRPr>
          </a:p>
        </p:txBody>
      </p:sp>
      <p:sp>
        <p:nvSpPr>
          <p:cNvPr id="86" name="ZoneTexte 85"/>
          <p:cNvSpPr txBox="1"/>
          <p:nvPr/>
        </p:nvSpPr>
        <p:spPr>
          <a:xfrm>
            <a:off x="1917788" y="5794060"/>
            <a:ext cx="1031892" cy="305118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fr-FR" sz="1100" kern="0" dirty="0" smtClean="0">
                <a:solidFill>
                  <a:schemeClr val="bg1">
                    <a:lumMod val="95000"/>
                  </a:schemeClr>
                </a:solidFill>
                <a:latin typeface="Baskerville"/>
              </a:rPr>
              <a:t>50 cl</a:t>
            </a:r>
            <a:endParaRPr lang="fr-FR" sz="1100" kern="0" dirty="0">
              <a:solidFill>
                <a:schemeClr val="bg1">
                  <a:lumMod val="95000"/>
                </a:schemeClr>
              </a:solidFill>
              <a:latin typeface="Baskerville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</TotalTime>
  <Words>282</Words>
  <Application>Microsoft Macintosh PowerPoint</Application>
  <PresentationFormat>Présentation à l'écran (4:3)</PresentationFormat>
  <Paragraphs>58</Paragraphs>
  <Slides>1</Slides>
  <Notes>0</Notes>
  <HiddenSlides>0</HiddenSlides>
  <MMClips>0</MMClips>
  <ScaleCrop>false</ScaleCrop>
  <HeadingPairs>
    <vt:vector size="4" baseType="variant">
      <vt:variant>
        <vt:lpstr>Modèle de conception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Company>af-gros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Anne Francoise Parent</dc:creator>
  <cp:keywords/>
  <cp:lastModifiedBy>Anne Francoise Parent</cp:lastModifiedBy>
  <cp:revision>9</cp:revision>
  <cp:lastPrinted>2014-02-28T13:52:10Z</cp:lastPrinted>
  <dcterms:created xsi:type="dcterms:W3CDTF">2014-02-28T13:37:56Z</dcterms:created>
  <dcterms:modified xsi:type="dcterms:W3CDTF">2014-02-28T13:58:01Z</dcterms:modified>
</cp:coreProperties>
</file>