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258" r:id="rId3"/>
    <p:sldId id="259" r:id="rId4"/>
    <p:sldId id="286" r:id="rId5"/>
    <p:sldId id="260" r:id="rId6"/>
    <p:sldId id="282" r:id="rId7"/>
    <p:sldId id="261" r:id="rId8"/>
    <p:sldId id="283" r:id="rId9"/>
    <p:sldId id="276" r:id="rId10"/>
    <p:sldId id="285" r:id="rId11"/>
    <p:sldId id="274" r:id="rId12"/>
    <p:sldId id="263" r:id="rId13"/>
    <p:sldId id="287" r:id="rId14"/>
    <p:sldId id="278" r:id="rId15"/>
    <p:sldId id="277" r:id="rId16"/>
    <p:sldId id="280" r:id="rId17"/>
    <p:sldId id="265" r:id="rId18"/>
    <p:sldId id="275" r:id="rId19"/>
    <p:sldId id="279" r:id="rId20"/>
    <p:sldId id="284" r:id="rId21"/>
    <p:sldId id="270" r:id="rId22"/>
    <p:sldId id="281" r:id="rId23"/>
    <p:sldId id="266" r:id="rId24"/>
    <p:sldId id="268" r:id="rId25"/>
    <p:sldId id="269" r:id="rId26"/>
    <p:sldId id="273" r:id="rId27"/>
    <p:sldId id="271" r:id="rId28"/>
    <p:sldId id="27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6EC5DE-19A1-964C-9EF5-A53767BB03CA}" type="datetimeFigureOut">
              <a:rPr lang="en-US" smtClean="0"/>
              <a:t>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E807C5-DEDA-054F-AFFD-31C7023268D8}" type="slidenum">
              <a:rPr lang="en-US" smtClean="0"/>
              <a:t>‹N°›</a:t>
            </a:fld>
            <a:endParaRPr lang="en-US"/>
          </a:p>
        </p:txBody>
      </p:sp>
    </p:spTree>
    <p:extLst>
      <p:ext uri="{BB962C8B-B14F-4D97-AF65-F5344CB8AC3E}">
        <p14:creationId xmlns:p14="http://schemas.microsoft.com/office/powerpoint/2010/main" val="8795993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NEED</a:t>
            </a:r>
            <a:r>
              <a:rPr lang="en-US" b="1" baseline="0" dirty="0" smtClean="0">
                <a:solidFill>
                  <a:srgbClr val="FF0000"/>
                </a:solidFill>
              </a:rPr>
              <a:t> HIGHER QUALITY PICTURE</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8FE807C5-DEDA-054F-AFFD-31C7023268D8}" type="slidenum">
              <a:rPr lang="en-US" smtClean="0"/>
              <a:t>2</a:t>
            </a:fld>
            <a:endParaRPr lang="en-US"/>
          </a:p>
        </p:txBody>
      </p:sp>
    </p:spTree>
    <p:extLst>
      <p:ext uri="{BB962C8B-B14F-4D97-AF65-F5344CB8AC3E}">
        <p14:creationId xmlns:p14="http://schemas.microsoft.com/office/powerpoint/2010/main" val="2551543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807C5-DEDA-054F-AFFD-31C7023268D8}" type="slidenum">
              <a:rPr lang="en-US" smtClean="0"/>
              <a:t>26</a:t>
            </a:fld>
            <a:endParaRPr lang="en-US"/>
          </a:p>
        </p:txBody>
      </p:sp>
    </p:spTree>
    <p:extLst>
      <p:ext uri="{BB962C8B-B14F-4D97-AF65-F5344CB8AC3E}">
        <p14:creationId xmlns:p14="http://schemas.microsoft.com/office/powerpoint/2010/main" val="318333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337863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85411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239718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2F186-F5A2-4742-8103-1A643B4C47C8}"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152812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22F186-F5A2-4742-8103-1A643B4C47C8}"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284091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22F186-F5A2-4742-8103-1A643B4C47C8}"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107059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22F186-F5A2-4742-8103-1A643B4C47C8}" type="datetimeFigureOut">
              <a:rPr lang="en-US" smtClean="0"/>
              <a:t>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38318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22F186-F5A2-4742-8103-1A643B4C47C8}" type="datetimeFigureOut">
              <a:rPr lang="en-US" smtClean="0"/>
              <a:t>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420916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2F186-F5A2-4742-8103-1A643B4C47C8}" type="datetimeFigureOut">
              <a:rPr lang="en-US" smtClean="0"/>
              <a:t>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39893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2F186-F5A2-4742-8103-1A643B4C47C8}"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6814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2F186-F5A2-4742-8103-1A643B4C47C8}"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3C63-C282-084E-A40C-0207F663A4FA}" type="slidenum">
              <a:rPr lang="en-US" smtClean="0"/>
              <a:t>‹N°›</a:t>
            </a:fld>
            <a:endParaRPr lang="en-US"/>
          </a:p>
        </p:txBody>
      </p:sp>
    </p:spTree>
    <p:extLst>
      <p:ext uri="{BB962C8B-B14F-4D97-AF65-F5344CB8AC3E}">
        <p14:creationId xmlns:p14="http://schemas.microsoft.com/office/powerpoint/2010/main" val="285635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2F186-F5A2-4742-8103-1A643B4C47C8}" type="datetimeFigureOut">
              <a:rPr lang="en-US" smtClean="0"/>
              <a:t>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13C63-C282-084E-A40C-0207F663A4FA}" type="slidenum">
              <a:rPr lang="en-US" smtClean="0"/>
              <a:t>‹N°›</a:t>
            </a:fld>
            <a:endParaRPr lang="en-US"/>
          </a:p>
        </p:txBody>
      </p:sp>
    </p:spTree>
    <p:extLst>
      <p:ext uri="{BB962C8B-B14F-4D97-AF65-F5344CB8AC3E}">
        <p14:creationId xmlns:p14="http://schemas.microsoft.com/office/powerpoint/2010/main" val="694911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wines of</a:t>
            </a:r>
            <a:br>
              <a:rPr lang="en-US" b="1" dirty="0" smtClean="0"/>
            </a:br>
            <a:r>
              <a:rPr lang="en-US" b="1" dirty="0" err="1" smtClean="0"/>
              <a:t>Domaine</a:t>
            </a:r>
            <a:r>
              <a:rPr lang="en-US" b="1" dirty="0" smtClean="0"/>
              <a:t> AF </a:t>
            </a:r>
            <a:r>
              <a:rPr lang="en-US" b="1" dirty="0" err="1" smtClean="0"/>
              <a:t>Gros</a:t>
            </a:r>
            <a:r>
              <a:rPr lang="en-US" b="1" dirty="0" smtClean="0"/>
              <a:t>, Bourgogne</a:t>
            </a:r>
            <a:endParaRPr lang="en-US" b="1" dirty="0"/>
          </a:p>
        </p:txBody>
      </p:sp>
      <p:pic>
        <p:nvPicPr>
          <p:cNvPr id="6" name="Image 6" descr="logo AF GROS.jpg"/>
          <p:cNvPicPr>
            <a:picLocks noGrp="1"/>
          </p:cNvPicPr>
          <p:nvPr>
            <p:ph idx="1"/>
          </p:nvPr>
        </p:nvPicPr>
        <p:blipFill>
          <a:blip r:embed="rId2" cstate="screen">
            <a:extLst>
              <a:ext uri="{28A0092B-C50C-407E-A947-70E740481C1C}">
                <a14:useLocalDpi xmlns:a14="http://schemas.microsoft.com/office/drawing/2010/main"/>
              </a:ext>
            </a:extLst>
          </a:blip>
          <a:srcRect l="-60749" r="-60749"/>
          <a:stretch>
            <a:fillRect/>
          </a:stretch>
        </p:blipFill>
        <p:spPr>
          <a:prstGeom prst="rect">
            <a:avLst/>
          </a:prstGeom>
        </p:spPr>
      </p:pic>
    </p:spTree>
    <p:extLst>
      <p:ext uri="{BB962C8B-B14F-4D97-AF65-F5344CB8AC3E}">
        <p14:creationId xmlns:p14="http://schemas.microsoft.com/office/powerpoint/2010/main" val="1658104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1204153250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186" y="0"/>
            <a:ext cx="7351014" cy="5395650"/>
          </a:xfrm>
          <a:prstGeom prst="rect">
            <a:avLst/>
          </a:prstGeom>
        </p:spPr>
      </p:pic>
      <p:sp>
        <p:nvSpPr>
          <p:cNvPr id="6" name="TextBox 5"/>
          <p:cNvSpPr txBox="1"/>
          <p:nvPr/>
        </p:nvSpPr>
        <p:spPr>
          <a:xfrm>
            <a:off x="704850" y="5486400"/>
            <a:ext cx="7816850" cy="923330"/>
          </a:xfrm>
          <a:prstGeom prst="rect">
            <a:avLst/>
          </a:prstGeom>
          <a:noFill/>
        </p:spPr>
        <p:txBody>
          <a:bodyPr wrap="square" rtlCol="0">
            <a:spAutoFit/>
          </a:bodyPr>
          <a:lstStyle/>
          <a:p>
            <a:pPr algn="ctr"/>
            <a:r>
              <a:rPr lang="en-US" b="1" dirty="0" smtClean="0"/>
              <a:t>Our Bourgogne Pinot Noir comes from the flats of </a:t>
            </a:r>
            <a:r>
              <a:rPr lang="en-US" b="1" dirty="0" err="1" smtClean="0"/>
              <a:t>Pommard</a:t>
            </a:r>
            <a:r>
              <a:rPr lang="en-US" b="1" dirty="0" smtClean="0"/>
              <a:t>, and is made for early drinking, with a focus on red fruit flavors, soft and voluptuous flavors, and a distinct French Burgundy style.</a:t>
            </a:r>
            <a:endParaRPr lang="en-US" b="1" dirty="0"/>
          </a:p>
        </p:txBody>
      </p:sp>
    </p:spTree>
    <p:extLst>
      <p:ext uri="{BB962C8B-B14F-4D97-AF65-F5344CB8AC3E}">
        <p14:creationId xmlns:p14="http://schemas.microsoft.com/office/powerpoint/2010/main" val="181689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2000px-Vignobles_cotes_de_beaune-fr.svg.png"/>
          <p:cNvPicPr>
            <a:picLocks noGrp="1" noChangeAspect="1"/>
          </p:cNvPicPr>
          <p:nvPr>
            <p:ph idx="1"/>
          </p:nvPr>
        </p:nvPicPr>
        <p:blipFill>
          <a:blip r:embed="rId2" cstate="screen">
            <a:extLst>
              <a:ext uri="{28A0092B-C50C-407E-A947-70E740481C1C}">
                <a14:useLocalDpi xmlns:a14="http://schemas.microsoft.com/office/drawing/2010/main"/>
              </a:ext>
            </a:extLst>
          </a:blip>
          <a:srcRect l="-40915" r="-40915"/>
          <a:stretch>
            <a:fillRect/>
          </a:stretch>
        </p:blipFill>
        <p:spPr>
          <a:xfrm>
            <a:off x="-304251" y="1727200"/>
            <a:ext cx="8648151" cy="4756150"/>
          </a:xfrm>
        </p:spPr>
      </p:pic>
      <p:sp>
        <p:nvSpPr>
          <p:cNvPr id="4" name="TextBox 3"/>
          <p:cNvSpPr txBox="1"/>
          <p:nvPr/>
        </p:nvSpPr>
        <p:spPr>
          <a:xfrm>
            <a:off x="1924050" y="254000"/>
            <a:ext cx="4718050" cy="830997"/>
          </a:xfrm>
          <a:prstGeom prst="rect">
            <a:avLst/>
          </a:prstGeom>
          <a:noFill/>
        </p:spPr>
        <p:txBody>
          <a:bodyPr wrap="square" rtlCol="0">
            <a:spAutoFit/>
          </a:bodyPr>
          <a:lstStyle/>
          <a:p>
            <a:pPr algn="ctr"/>
            <a:r>
              <a:rPr lang="en-US" sz="4800" b="1" dirty="0" smtClean="0"/>
              <a:t>Cote de </a:t>
            </a:r>
            <a:r>
              <a:rPr lang="en-US" sz="4800" b="1" dirty="0" err="1"/>
              <a:t>B</a:t>
            </a:r>
            <a:r>
              <a:rPr lang="en-US" sz="4800" b="1" dirty="0" err="1" smtClean="0"/>
              <a:t>eaune</a:t>
            </a:r>
            <a:endParaRPr lang="en-US" sz="4800" b="1" dirty="0"/>
          </a:p>
        </p:txBody>
      </p:sp>
    </p:spTree>
    <p:extLst>
      <p:ext uri="{BB962C8B-B14F-4D97-AF65-F5344CB8AC3E}">
        <p14:creationId xmlns:p14="http://schemas.microsoft.com/office/powerpoint/2010/main" val="3718970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9742" y="5177314"/>
            <a:ext cx="7835900" cy="1200329"/>
          </a:xfrm>
          <a:prstGeom prst="rect">
            <a:avLst/>
          </a:prstGeom>
          <a:noFill/>
        </p:spPr>
        <p:txBody>
          <a:bodyPr wrap="square" rtlCol="0">
            <a:spAutoFit/>
          </a:bodyPr>
          <a:lstStyle/>
          <a:p>
            <a:r>
              <a:rPr lang="en-US" b="1" dirty="0" smtClean="0"/>
              <a:t>The “</a:t>
            </a:r>
            <a:r>
              <a:rPr lang="en-US" b="1" dirty="0" err="1" smtClean="0"/>
              <a:t>Boucherottes</a:t>
            </a:r>
            <a:r>
              <a:rPr lang="en-US" b="1" dirty="0" smtClean="0"/>
              <a:t>” </a:t>
            </a:r>
            <a:r>
              <a:rPr lang="en-US" b="1" dirty="0"/>
              <a:t>n</a:t>
            </a:r>
            <a:r>
              <a:rPr lang="en-US" b="1" dirty="0" smtClean="0"/>
              <a:t>ame originally means “thorny bushes” and signifies that the vineyard is and was surrounded by vegetation that is typical of poor,  high clay content soils. These soils give lushness to the wine, with rich fruit, plump texture, and a firm structure</a:t>
            </a:r>
            <a:r>
              <a:rPr lang="en-US" b="1" dirty="0"/>
              <a:t>. This wine will </a:t>
            </a:r>
            <a:r>
              <a:rPr lang="en-US" b="1" dirty="0" smtClean="0"/>
              <a:t>age harmoniously for </a:t>
            </a:r>
            <a:r>
              <a:rPr lang="en-US" b="1" dirty="0"/>
              <a:t>12 to 15 years.</a:t>
            </a:r>
          </a:p>
        </p:txBody>
      </p:sp>
      <p:pic>
        <p:nvPicPr>
          <p:cNvPr id="3" name="Picture 2" descr="20151204152948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4842" y="1"/>
            <a:ext cx="7252208" cy="5248750"/>
          </a:xfrm>
          <a:prstGeom prst="rect">
            <a:avLst/>
          </a:prstGeom>
        </p:spPr>
      </p:pic>
    </p:spTree>
    <p:extLst>
      <p:ext uri="{BB962C8B-B14F-4D97-AF65-F5344CB8AC3E}">
        <p14:creationId xmlns:p14="http://schemas.microsoft.com/office/powerpoint/2010/main" val="118335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36" y="451692"/>
            <a:ext cx="6751619" cy="4724274"/>
          </a:xfrm>
          <a:prstGeom prst="rect">
            <a:avLst/>
          </a:prstGeom>
        </p:spPr>
      </p:pic>
      <p:sp>
        <p:nvSpPr>
          <p:cNvPr id="3" name="ZoneTexte 2"/>
          <p:cNvSpPr txBox="1"/>
          <p:nvPr/>
        </p:nvSpPr>
        <p:spPr>
          <a:xfrm>
            <a:off x="705079" y="5475382"/>
            <a:ext cx="7524521" cy="1200329"/>
          </a:xfrm>
          <a:prstGeom prst="rect">
            <a:avLst/>
          </a:prstGeom>
          <a:noFill/>
        </p:spPr>
        <p:txBody>
          <a:bodyPr wrap="square" rtlCol="0">
            <a:spAutoFit/>
          </a:bodyPr>
          <a:lstStyle/>
          <a:p>
            <a:r>
              <a:rPr lang="fr-FR" dirty="0" smtClean="0"/>
              <a:t>This </a:t>
            </a:r>
            <a:r>
              <a:rPr lang="fr-FR" dirty="0" err="1" smtClean="0"/>
              <a:t>parcel</a:t>
            </a:r>
            <a:r>
              <a:rPr lang="fr-FR" dirty="0" smtClean="0"/>
              <a:t> </a:t>
            </a:r>
            <a:r>
              <a:rPr lang="fr-FR" dirty="0" err="1" smtClean="0"/>
              <a:t>was</a:t>
            </a:r>
            <a:r>
              <a:rPr lang="fr-FR" dirty="0" smtClean="0"/>
              <a:t> </a:t>
            </a:r>
            <a:r>
              <a:rPr lang="fr-FR" dirty="0" err="1" smtClean="0"/>
              <a:t>bought</a:t>
            </a:r>
            <a:r>
              <a:rPr lang="fr-FR" dirty="0" smtClean="0"/>
              <a:t> in 1995 by François PARENT &amp; Anne-Françoise GROS. It </a:t>
            </a:r>
            <a:r>
              <a:rPr lang="fr-FR" dirty="0" err="1" smtClean="0"/>
              <a:t>is</a:t>
            </a:r>
            <a:r>
              <a:rPr lang="fr-FR" dirty="0" smtClean="0"/>
              <a:t> </a:t>
            </a:r>
            <a:r>
              <a:rPr lang="fr-FR" dirty="0" err="1" smtClean="0"/>
              <a:t>planted</a:t>
            </a:r>
            <a:r>
              <a:rPr lang="fr-FR" dirty="0" smtClean="0"/>
              <a:t> in </a:t>
            </a:r>
            <a:r>
              <a:rPr lang="fr-FR" dirty="0" err="1" smtClean="0"/>
              <a:t>selection</a:t>
            </a:r>
            <a:r>
              <a:rPr lang="fr-FR" dirty="0" smtClean="0"/>
              <a:t> « massale » and the </a:t>
            </a:r>
            <a:r>
              <a:rPr lang="fr-FR" dirty="0" err="1" smtClean="0"/>
              <a:t>grapes</a:t>
            </a:r>
            <a:r>
              <a:rPr lang="fr-FR" dirty="0" smtClean="0"/>
              <a:t> </a:t>
            </a:r>
            <a:r>
              <a:rPr lang="fr-FR" dirty="0" err="1" smtClean="0"/>
              <a:t>produced</a:t>
            </a:r>
            <a:r>
              <a:rPr lang="fr-FR" dirty="0" smtClean="0"/>
              <a:t> are </a:t>
            </a:r>
            <a:r>
              <a:rPr lang="fr-FR" dirty="0" err="1" smtClean="0"/>
              <a:t>always</a:t>
            </a:r>
            <a:r>
              <a:rPr lang="fr-FR" dirty="0" smtClean="0"/>
              <a:t> </a:t>
            </a:r>
            <a:r>
              <a:rPr lang="fr-FR" dirty="0" err="1" smtClean="0"/>
              <a:t>very</a:t>
            </a:r>
            <a:r>
              <a:rPr lang="fr-FR" dirty="0" smtClean="0"/>
              <a:t> </a:t>
            </a:r>
            <a:r>
              <a:rPr lang="fr-FR" dirty="0" err="1" smtClean="0"/>
              <a:t>small</a:t>
            </a:r>
            <a:r>
              <a:rPr lang="fr-FR" dirty="0" smtClean="0"/>
              <a:t>, </a:t>
            </a:r>
            <a:r>
              <a:rPr lang="fr-FR" dirty="0" err="1" smtClean="0"/>
              <a:t>with</a:t>
            </a:r>
            <a:r>
              <a:rPr lang="fr-FR" dirty="0" smtClean="0"/>
              <a:t> </a:t>
            </a:r>
            <a:r>
              <a:rPr lang="fr-FR" dirty="0" err="1" smtClean="0"/>
              <a:t>tight</a:t>
            </a:r>
            <a:r>
              <a:rPr lang="fr-FR" dirty="0" smtClean="0"/>
              <a:t> </a:t>
            </a:r>
            <a:r>
              <a:rPr lang="fr-FR" dirty="0" err="1" smtClean="0"/>
              <a:t>beries</a:t>
            </a:r>
            <a:r>
              <a:rPr lang="fr-FR" dirty="0" smtClean="0"/>
              <a:t>. The </a:t>
            </a:r>
            <a:r>
              <a:rPr lang="fr-FR" dirty="0" err="1" smtClean="0"/>
              <a:t>wines</a:t>
            </a:r>
            <a:r>
              <a:rPr lang="fr-FR" dirty="0" smtClean="0"/>
              <a:t> are </a:t>
            </a:r>
            <a:r>
              <a:rPr lang="fr-FR" dirty="0" err="1" smtClean="0"/>
              <a:t>concentrated</a:t>
            </a:r>
            <a:r>
              <a:rPr lang="fr-FR" dirty="0" smtClean="0"/>
              <a:t>, full of black and </a:t>
            </a:r>
            <a:r>
              <a:rPr lang="fr-FR" dirty="0" err="1" smtClean="0"/>
              <a:t>red</a:t>
            </a:r>
            <a:r>
              <a:rPr lang="fr-FR" dirty="0" smtClean="0"/>
              <a:t> fruits </a:t>
            </a:r>
            <a:r>
              <a:rPr lang="fr-FR" dirty="0" err="1" smtClean="0"/>
              <a:t>aromas</a:t>
            </a:r>
            <a:r>
              <a:rPr lang="fr-FR" dirty="0" smtClean="0"/>
              <a:t>, </a:t>
            </a:r>
            <a:r>
              <a:rPr lang="fr-FR" dirty="0" err="1" smtClean="0"/>
              <a:t>with</a:t>
            </a:r>
            <a:r>
              <a:rPr lang="fr-FR" dirty="0" smtClean="0"/>
              <a:t> a good texture and a </a:t>
            </a:r>
            <a:r>
              <a:rPr lang="fr-FR" dirty="0" err="1" smtClean="0"/>
              <a:t>firm</a:t>
            </a:r>
            <a:r>
              <a:rPr lang="fr-FR" dirty="0" smtClean="0"/>
              <a:t> structure. </a:t>
            </a:r>
            <a:endParaRPr lang="fr-FR" dirty="0"/>
          </a:p>
        </p:txBody>
      </p:sp>
    </p:spTree>
    <p:extLst>
      <p:ext uri="{BB962C8B-B14F-4D97-AF65-F5344CB8AC3E}">
        <p14:creationId xmlns:p14="http://schemas.microsoft.com/office/powerpoint/2010/main" val="3706647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120" y="5042722"/>
            <a:ext cx="8282379" cy="356191"/>
          </a:xfrm>
        </p:spPr>
        <p:txBody>
          <a:bodyPr>
            <a:normAutofit fontScale="25000" lnSpcReduction="20000"/>
          </a:bodyPr>
          <a:lstStyle/>
          <a:p>
            <a:pPr marL="0" indent="0">
              <a:buNone/>
            </a:pPr>
            <a:r>
              <a:rPr lang="en-US" sz="7200" b="1" dirty="0" smtClean="0"/>
              <a:t>The geological fault of </a:t>
            </a:r>
            <a:r>
              <a:rPr lang="en-US" sz="7200" b="1" dirty="0" err="1" smtClean="0"/>
              <a:t>Pommard</a:t>
            </a:r>
            <a:r>
              <a:rPr lang="en-US" sz="7200" b="1" dirty="0" smtClean="0"/>
              <a:t> runs through the vineyard and separates 2 regions;</a:t>
            </a:r>
          </a:p>
          <a:p>
            <a:pPr>
              <a:spcBef>
                <a:spcPct val="50000"/>
              </a:spcBef>
            </a:pPr>
            <a:r>
              <a:rPr lang="fr-FR" sz="7200" b="1" dirty="0"/>
              <a:t>The </a:t>
            </a:r>
            <a:r>
              <a:rPr lang="fr-FR" sz="7200" b="1" dirty="0" err="1"/>
              <a:t>side</a:t>
            </a:r>
            <a:r>
              <a:rPr lang="fr-FR" sz="7200" b="1" dirty="0"/>
              <a:t> of </a:t>
            </a:r>
            <a:r>
              <a:rPr lang="fr-FR" sz="7200" b="1" u="sng" dirty="0">
                <a:solidFill>
                  <a:srgbClr val="0000FF"/>
                </a:solidFill>
              </a:rPr>
              <a:t>Volnay</a:t>
            </a:r>
            <a:r>
              <a:rPr lang="fr-FR" sz="7200" b="1" u="sng" dirty="0"/>
              <a:t> </a:t>
            </a:r>
            <a:r>
              <a:rPr lang="fr-FR" sz="7200" b="1" dirty="0" err="1"/>
              <a:t>with</a:t>
            </a:r>
            <a:r>
              <a:rPr lang="fr-FR" sz="7200" b="1" dirty="0"/>
              <a:t> </a:t>
            </a:r>
            <a:r>
              <a:rPr lang="fr-FR" sz="7200" b="1" dirty="0" err="1" smtClean="0"/>
              <a:t>iron</a:t>
            </a:r>
            <a:r>
              <a:rPr lang="fr-FR" sz="7200" b="1" dirty="0" smtClean="0"/>
              <a:t> </a:t>
            </a:r>
            <a:r>
              <a:rPr lang="fr-FR" sz="7200" b="1" dirty="0" err="1" smtClean="0"/>
              <a:t>rich</a:t>
            </a:r>
            <a:r>
              <a:rPr lang="fr-FR" sz="7200" b="1" dirty="0" smtClean="0"/>
              <a:t> </a:t>
            </a:r>
            <a:r>
              <a:rPr lang="fr-FR" sz="7200" b="1" dirty="0" err="1" smtClean="0"/>
              <a:t>soils</a:t>
            </a:r>
            <a:r>
              <a:rPr lang="fr-FR" sz="7200" b="1" dirty="0" smtClean="0"/>
              <a:t>, </a:t>
            </a:r>
            <a:r>
              <a:rPr lang="fr-FR" sz="7200" b="1" dirty="0" err="1" smtClean="0"/>
              <a:t>giving</a:t>
            </a:r>
            <a:r>
              <a:rPr lang="fr-FR" sz="7200" b="1" dirty="0" smtClean="0"/>
              <a:t>  more </a:t>
            </a:r>
            <a:r>
              <a:rPr lang="fr-FR" sz="7200" b="1" dirty="0" err="1" smtClean="0"/>
              <a:t>powerful</a:t>
            </a:r>
            <a:r>
              <a:rPr lang="fr-FR" sz="7200" b="1" dirty="0" smtClean="0"/>
              <a:t>,  </a:t>
            </a:r>
            <a:r>
              <a:rPr lang="fr-FR" sz="7200" b="1" dirty="0" err="1" smtClean="0"/>
              <a:t>tannic</a:t>
            </a:r>
            <a:r>
              <a:rPr lang="fr-FR" sz="7200" b="1" dirty="0" smtClean="0"/>
              <a:t>, </a:t>
            </a:r>
            <a:r>
              <a:rPr lang="fr-FR" sz="7200" b="1" dirty="0" err="1" smtClean="0"/>
              <a:t>wines</a:t>
            </a:r>
            <a:r>
              <a:rPr lang="fr-FR" sz="7200" b="1" dirty="0" smtClean="0"/>
              <a:t>  </a:t>
            </a:r>
            <a:r>
              <a:rPr lang="fr-FR" sz="7200" b="1" dirty="0" err="1"/>
              <a:t>like</a:t>
            </a:r>
            <a:r>
              <a:rPr lang="fr-FR" sz="7200" b="1" dirty="0"/>
              <a:t> the Pommard 1er cru les </a:t>
            </a:r>
            <a:r>
              <a:rPr lang="fr-FR" sz="7200" b="1" dirty="0" err="1" smtClean="0"/>
              <a:t>Rugiens</a:t>
            </a:r>
            <a:r>
              <a:rPr lang="fr-FR" sz="7200" b="1" dirty="0" smtClean="0"/>
              <a:t>.</a:t>
            </a:r>
          </a:p>
          <a:p>
            <a:pPr>
              <a:spcBef>
                <a:spcPct val="50000"/>
              </a:spcBef>
            </a:pPr>
            <a:r>
              <a:rPr lang="fr-FR" sz="7200" b="1" dirty="0"/>
              <a:t>The </a:t>
            </a:r>
            <a:r>
              <a:rPr lang="fr-FR" sz="7200" b="1" dirty="0" err="1"/>
              <a:t>side</a:t>
            </a:r>
            <a:r>
              <a:rPr lang="fr-FR" sz="7200" b="1" dirty="0"/>
              <a:t> of </a:t>
            </a:r>
            <a:r>
              <a:rPr lang="fr-FR" sz="7200" b="1" u="sng" dirty="0">
                <a:solidFill>
                  <a:srgbClr val="0000FF"/>
                </a:solidFill>
              </a:rPr>
              <a:t>Beaune</a:t>
            </a:r>
            <a:r>
              <a:rPr lang="fr-FR" sz="7200" b="1" dirty="0"/>
              <a:t>, </a:t>
            </a:r>
            <a:r>
              <a:rPr lang="fr-FR" sz="7200" b="1" dirty="0" err="1" smtClean="0"/>
              <a:t>with</a:t>
            </a:r>
            <a:r>
              <a:rPr lang="fr-FR" sz="7200" b="1" dirty="0" smtClean="0"/>
              <a:t> more </a:t>
            </a:r>
            <a:r>
              <a:rPr lang="fr-FR" sz="7200" b="1" dirty="0" err="1" smtClean="0"/>
              <a:t>limestone</a:t>
            </a:r>
            <a:r>
              <a:rPr lang="fr-FR" sz="7200" b="1" dirty="0" smtClean="0"/>
              <a:t>  in </a:t>
            </a:r>
            <a:r>
              <a:rPr lang="fr-FR" sz="7200" b="1" dirty="0"/>
              <a:t>the </a:t>
            </a:r>
            <a:r>
              <a:rPr lang="fr-FR" sz="7200" b="1" dirty="0" err="1" smtClean="0"/>
              <a:t>soil</a:t>
            </a:r>
            <a:r>
              <a:rPr lang="fr-FR" sz="7200" b="1" dirty="0" smtClean="0"/>
              <a:t>, </a:t>
            </a:r>
            <a:r>
              <a:rPr lang="fr-FR" sz="7200" b="1" dirty="0" err="1" smtClean="0"/>
              <a:t>producing</a:t>
            </a:r>
            <a:r>
              <a:rPr lang="fr-FR" sz="7200" b="1" dirty="0" smtClean="0"/>
              <a:t> </a:t>
            </a:r>
            <a:r>
              <a:rPr lang="fr-FR" sz="7200" b="1" dirty="0" err="1" smtClean="0"/>
              <a:t>deep</a:t>
            </a:r>
            <a:r>
              <a:rPr lang="fr-FR" sz="7200" b="1" dirty="0" smtClean="0"/>
              <a:t>, </a:t>
            </a:r>
            <a:r>
              <a:rPr lang="fr-FR" sz="7200" b="1" dirty="0" err="1" smtClean="0"/>
              <a:t>very</a:t>
            </a:r>
            <a:r>
              <a:rPr lang="fr-FR" sz="7200" b="1" dirty="0" smtClean="0"/>
              <a:t> </a:t>
            </a:r>
            <a:r>
              <a:rPr lang="fr-FR" sz="7200" b="1" dirty="0" err="1" smtClean="0"/>
              <a:t>elegant</a:t>
            </a:r>
            <a:r>
              <a:rPr lang="fr-FR" sz="7200" b="1" dirty="0" smtClean="0"/>
              <a:t> </a:t>
            </a:r>
            <a:r>
              <a:rPr lang="fr-FR" sz="7200" b="1" dirty="0" err="1" smtClean="0"/>
              <a:t>wines</a:t>
            </a:r>
            <a:r>
              <a:rPr lang="fr-FR" sz="7200" b="1" dirty="0" smtClean="0"/>
              <a:t>  </a:t>
            </a:r>
            <a:r>
              <a:rPr lang="fr-FR" sz="7200" b="1" dirty="0" err="1" smtClean="0"/>
              <a:t>like</a:t>
            </a:r>
            <a:r>
              <a:rPr lang="fr-FR" sz="7200" b="1" dirty="0" smtClean="0"/>
              <a:t> the Beaune 1</a:t>
            </a:r>
            <a:r>
              <a:rPr lang="fr-FR" sz="7200" b="1" baseline="30000" dirty="0" smtClean="0"/>
              <a:t>er</a:t>
            </a:r>
            <a:r>
              <a:rPr lang="fr-FR" sz="7200" b="1" dirty="0" smtClean="0"/>
              <a:t> Cru </a:t>
            </a:r>
            <a:r>
              <a:rPr lang="fr-FR" sz="7200" b="1" dirty="0" err="1" smtClean="0"/>
              <a:t>Boucherottes</a:t>
            </a:r>
            <a:r>
              <a:rPr lang="fr-FR" sz="7200" b="1" dirty="0" smtClean="0"/>
              <a:t>.</a:t>
            </a:r>
            <a:endParaRPr lang="fr-FR" sz="7200" b="1" dirty="0"/>
          </a:p>
          <a:p>
            <a:pPr>
              <a:spcBef>
                <a:spcPct val="50000"/>
              </a:spcBef>
            </a:pPr>
            <a:endParaRPr lang="fr-FR" b="1"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3821" y="383447"/>
            <a:ext cx="6758229" cy="4484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5" name="Line 6"/>
          <p:cNvSpPr>
            <a:spLocks noChangeShapeType="1"/>
          </p:cNvSpPr>
          <p:nvPr/>
        </p:nvSpPr>
        <p:spPr bwMode="auto">
          <a:xfrm flipH="1">
            <a:off x="3470299" y="897797"/>
            <a:ext cx="1729725" cy="4246412"/>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kern="1200"/>
          </a:p>
        </p:txBody>
      </p:sp>
    </p:spTree>
    <p:extLst>
      <p:ext uri="{BB962C8B-B14F-4D97-AF65-F5344CB8AC3E}">
        <p14:creationId xmlns:p14="http://schemas.microsoft.com/office/powerpoint/2010/main" val="516549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5593" y="902614"/>
            <a:ext cx="8451563" cy="560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5" name="AutoShape 7"/>
          <p:cNvSpPr>
            <a:spLocks noChangeArrowheads="1"/>
          </p:cNvSpPr>
          <p:nvPr/>
        </p:nvSpPr>
        <p:spPr bwMode="auto">
          <a:xfrm>
            <a:off x="6564635" y="2985888"/>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6" name="AutoShape 7"/>
          <p:cNvSpPr>
            <a:spLocks noChangeArrowheads="1"/>
          </p:cNvSpPr>
          <p:nvPr/>
        </p:nvSpPr>
        <p:spPr bwMode="auto">
          <a:xfrm>
            <a:off x="3440971" y="200333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3956561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1204153102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300" y="0"/>
            <a:ext cx="8128000" cy="5908909"/>
          </a:xfrm>
          <a:prstGeom prst="rect">
            <a:avLst/>
          </a:prstGeom>
        </p:spPr>
      </p:pic>
      <p:sp>
        <p:nvSpPr>
          <p:cNvPr id="5" name="TextBox 4"/>
          <p:cNvSpPr txBox="1"/>
          <p:nvPr/>
        </p:nvSpPr>
        <p:spPr>
          <a:xfrm>
            <a:off x="704850" y="5526385"/>
            <a:ext cx="7816850" cy="1200329"/>
          </a:xfrm>
          <a:prstGeom prst="rect">
            <a:avLst/>
          </a:prstGeom>
          <a:noFill/>
        </p:spPr>
        <p:txBody>
          <a:bodyPr wrap="square" rtlCol="0">
            <a:spAutoFit/>
          </a:bodyPr>
          <a:lstStyle/>
          <a:p>
            <a:pPr algn="ctr"/>
            <a:r>
              <a:rPr lang="en-US" b="1" dirty="0" smtClean="0"/>
              <a:t>“Les </a:t>
            </a:r>
            <a:r>
              <a:rPr lang="en-US" b="1" dirty="0" err="1" smtClean="0"/>
              <a:t>Chanlins</a:t>
            </a:r>
            <a:r>
              <a:rPr lang="en-US" b="1" dirty="0" smtClean="0"/>
              <a:t>”, a </a:t>
            </a:r>
            <a:r>
              <a:rPr lang="en-US" b="1" dirty="0"/>
              <a:t>premier cru bordering </a:t>
            </a:r>
            <a:r>
              <a:rPr lang="en-US" b="1" dirty="0" err="1"/>
              <a:t>Volnay</a:t>
            </a:r>
            <a:r>
              <a:rPr lang="en-US" b="1" dirty="0"/>
              <a:t>, </a:t>
            </a:r>
            <a:r>
              <a:rPr lang="en-US" b="1" dirty="0" smtClean="0"/>
              <a:t>is a continuation </a:t>
            </a:r>
            <a:r>
              <a:rPr lang="en-US" b="1" dirty="0"/>
              <a:t>of </a:t>
            </a:r>
            <a:r>
              <a:rPr lang="en-US" b="1" dirty="0" err="1"/>
              <a:t>Volnay</a:t>
            </a:r>
            <a:r>
              <a:rPr lang="en-US" b="1" dirty="0"/>
              <a:t> </a:t>
            </a:r>
            <a:r>
              <a:rPr lang="en-US" b="1" dirty="0" err="1"/>
              <a:t>Pitures</a:t>
            </a:r>
            <a:r>
              <a:rPr lang="en-US" b="1" dirty="0"/>
              <a:t> (formerly known as </a:t>
            </a:r>
            <a:r>
              <a:rPr lang="en-US" b="1" dirty="0" err="1"/>
              <a:t>Volnay</a:t>
            </a:r>
            <a:r>
              <a:rPr lang="en-US" b="1" dirty="0"/>
              <a:t> </a:t>
            </a:r>
            <a:r>
              <a:rPr lang="en-US" b="1" dirty="0" err="1" smtClean="0"/>
              <a:t>Chanlins</a:t>
            </a:r>
            <a:r>
              <a:rPr lang="en-US" b="1" dirty="0" smtClean="0"/>
              <a:t>)</a:t>
            </a:r>
            <a:r>
              <a:rPr lang="en-US" b="1" dirty="0"/>
              <a:t>, the vineyard is steep with more limestone and pebbles rather than clay, producing </a:t>
            </a:r>
            <a:r>
              <a:rPr lang="en-US" b="1" dirty="0" smtClean="0"/>
              <a:t>classic wines which </a:t>
            </a:r>
            <a:r>
              <a:rPr lang="en-US" b="1" dirty="0"/>
              <a:t>are </a:t>
            </a:r>
            <a:r>
              <a:rPr lang="en-US" b="1" dirty="0" smtClean="0"/>
              <a:t>typically generous and long lived .</a:t>
            </a:r>
            <a:endParaRPr lang="en-US" b="1" dirty="0"/>
          </a:p>
        </p:txBody>
      </p:sp>
    </p:spTree>
    <p:extLst>
      <p:ext uri="{BB962C8B-B14F-4D97-AF65-F5344CB8AC3E}">
        <p14:creationId xmlns:p14="http://schemas.microsoft.com/office/powerpoint/2010/main" val="613165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51204153035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9450" y="28540"/>
            <a:ext cx="7759700" cy="5787409"/>
          </a:xfrm>
          <a:prstGeom prst="rect">
            <a:avLst/>
          </a:prstGeom>
        </p:spPr>
      </p:pic>
      <p:sp>
        <p:nvSpPr>
          <p:cNvPr id="5" name="TextBox 4"/>
          <p:cNvSpPr txBox="1"/>
          <p:nvPr/>
        </p:nvSpPr>
        <p:spPr>
          <a:xfrm>
            <a:off x="622300" y="5363507"/>
            <a:ext cx="7816850" cy="1200329"/>
          </a:xfrm>
          <a:prstGeom prst="rect">
            <a:avLst/>
          </a:prstGeom>
          <a:noFill/>
        </p:spPr>
        <p:txBody>
          <a:bodyPr wrap="square" rtlCol="0">
            <a:spAutoFit/>
          </a:bodyPr>
          <a:lstStyle/>
          <a:p>
            <a:r>
              <a:rPr lang="en-US" b="1" dirty="0"/>
              <a:t>"Les </a:t>
            </a:r>
            <a:r>
              <a:rPr lang="en-US" b="1" dirty="0" err="1"/>
              <a:t>Pézerolles</a:t>
            </a:r>
            <a:r>
              <a:rPr lang="en-US" b="1" dirty="0"/>
              <a:t>", </a:t>
            </a:r>
            <a:r>
              <a:rPr lang="en-US" b="1" dirty="0" smtClean="0"/>
              <a:t>Premier Cru, produces a refined </a:t>
            </a:r>
            <a:r>
              <a:rPr lang="en-US" b="1" dirty="0" err="1" smtClean="0"/>
              <a:t>Pommard</a:t>
            </a:r>
            <a:r>
              <a:rPr lang="en-US" b="1" dirty="0" smtClean="0"/>
              <a:t>, akin </a:t>
            </a:r>
            <a:r>
              <a:rPr lang="en-US" b="1" dirty="0"/>
              <a:t>to </a:t>
            </a:r>
            <a:r>
              <a:rPr lang="en-US" b="1" dirty="0" err="1" smtClean="0"/>
              <a:t>Volnay</a:t>
            </a:r>
            <a:r>
              <a:rPr lang="en-US" b="1" dirty="0" smtClean="0"/>
              <a:t>. The </a:t>
            </a:r>
            <a:r>
              <a:rPr lang="en-US" b="1" dirty="0"/>
              <a:t>name comes from the old French "</a:t>
            </a:r>
            <a:r>
              <a:rPr lang="en-US" b="1" dirty="0" err="1"/>
              <a:t>Poizerolles</a:t>
            </a:r>
            <a:r>
              <a:rPr lang="en-US" b="1" dirty="0"/>
              <a:t>", </a:t>
            </a:r>
            <a:r>
              <a:rPr lang="en-US" b="1" dirty="0" smtClean="0"/>
              <a:t>which meant </a:t>
            </a:r>
            <a:r>
              <a:rPr lang="en-US" b="1" dirty="0"/>
              <a:t>"</a:t>
            </a:r>
            <a:r>
              <a:rPr lang="en-US" b="1" dirty="0" smtClean="0"/>
              <a:t>chickpeas”,  likely cultivated </a:t>
            </a:r>
            <a:r>
              <a:rPr lang="en-US" b="1" dirty="0"/>
              <a:t>next </a:t>
            </a:r>
            <a:r>
              <a:rPr lang="en-US" b="1" dirty="0" smtClean="0"/>
              <a:t>to the vines in the </a:t>
            </a:r>
            <a:r>
              <a:rPr lang="en-US" b="1" dirty="0"/>
              <a:t>M</a:t>
            </a:r>
            <a:r>
              <a:rPr lang="en-US" b="1" dirty="0" smtClean="0"/>
              <a:t>iddle Ages. The wine has floral notes, subtle red fruit aromas, and a very elegant structure. </a:t>
            </a:r>
            <a:endParaRPr lang="en-US" b="1" dirty="0"/>
          </a:p>
        </p:txBody>
      </p:sp>
    </p:spTree>
    <p:extLst>
      <p:ext uri="{BB962C8B-B14F-4D97-AF65-F5344CB8AC3E}">
        <p14:creationId xmlns:p14="http://schemas.microsoft.com/office/powerpoint/2010/main" val="2049021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00px-Vignobles_cotes_de_nuits-fr.svg.png"/>
          <p:cNvPicPr>
            <a:picLocks noGrp="1" noChangeAspect="1"/>
          </p:cNvPicPr>
          <p:nvPr>
            <p:ph idx="1"/>
          </p:nvPr>
        </p:nvPicPr>
        <p:blipFill>
          <a:blip r:embed="rId2" cstate="screen">
            <a:extLst>
              <a:ext uri="{28A0092B-C50C-407E-A947-70E740481C1C}">
                <a14:useLocalDpi xmlns:a14="http://schemas.microsoft.com/office/drawing/2010/main"/>
              </a:ext>
            </a:extLst>
          </a:blip>
          <a:srcRect l="-48507" r="-48507"/>
          <a:stretch>
            <a:fillRect/>
          </a:stretch>
        </p:blipFill>
        <p:spPr>
          <a:xfrm>
            <a:off x="-1004524" y="679450"/>
            <a:ext cx="10091434" cy="5549900"/>
          </a:xfrm>
        </p:spPr>
      </p:pic>
      <p:sp>
        <p:nvSpPr>
          <p:cNvPr id="5" name="TextBox 4"/>
          <p:cNvSpPr txBox="1"/>
          <p:nvPr/>
        </p:nvSpPr>
        <p:spPr>
          <a:xfrm>
            <a:off x="1911350" y="133350"/>
            <a:ext cx="6553200" cy="830997"/>
          </a:xfrm>
          <a:prstGeom prst="rect">
            <a:avLst/>
          </a:prstGeom>
          <a:noFill/>
        </p:spPr>
        <p:txBody>
          <a:bodyPr wrap="square" rtlCol="0">
            <a:spAutoFit/>
          </a:bodyPr>
          <a:lstStyle/>
          <a:p>
            <a:pPr algn="ctr"/>
            <a:r>
              <a:rPr lang="en-US" sz="4800" b="1" dirty="0" smtClean="0"/>
              <a:t>Cote de </a:t>
            </a:r>
            <a:r>
              <a:rPr lang="en-US" sz="4800" b="1" dirty="0" err="1" smtClean="0"/>
              <a:t>Nuits</a:t>
            </a:r>
            <a:endParaRPr lang="en-US" sz="4800" b="1" dirty="0"/>
          </a:p>
        </p:txBody>
      </p:sp>
    </p:spTree>
    <p:extLst>
      <p:ext uri="{BB962C8B-B14F-4D97-AF65-F5344CB8AC3E}">
        <p14:creationId xmlns:p14="http://schemas.microsoft.com/office/powerpoint/2010/main" val="1803297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sne.pdf"/>
          <p:cNvPicPr>
            <a:picLocks noChangeAspect="1"/>
          </p:cNvPicPr>
          <p:nvPr/>
        </p:nvPicPr>
        <p:blipFill rotWithShape="1">
          <a:blip r:embed="rId2" cstate="screen">
            <a:extLst>
              <a:ext uri="{28A0092B-C50C-407E-A947-70E740481C1C}">
                <a14:useLocalDpi xmlns:a14="http://schemas.microsoft.com/office/drawing/2010/main"/>
              </a:ext>
            </a:extLst>
          </a:blip>
          <a:srcRect t="9012" r="13841" b="21075"/>
          <a:stretch/>
        </p:blipFill>
        <p:spPr>
          <a:xfrm>
            <a:off x="1408872" y="182402"/>
            <a:ext cx="6254313" cy="6567649"/>
          </a:xfrm>
          <a:prstGeom prst="rect">
            <a:avLst/>
          </a:prstGeom>
        </p:spPr>
      </p:pic>
      <p:sp>
        <p:nvSpPr>
          <p:cNvPr id="5" name="AutoShape 7"/>
          <p:cNvSpPr>
            <a:spLocks noChangeArrowheads="1"/>
          </p:cNvSpPr>
          <p:nvPr/>
        </p:nvSpPr>
        <p:spPr bwMode="auto">
          <a:xfrm>
            <a:off x="2801786" y="5399633"/>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7" name="AutoShape 7"/>
          <p:cNvSpPr>
            <a:spLocks noChangeArrowheads="1"/>
          </p:cNvSpPr>
          <p:nvPr/>
        </p:nvSpPr>
        <p:spPr bwMode="auto">
          <a:xfrm>
            <a:off x="6209035" y="188094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8" name="AutoShape 7"/>
          <p:cNvSpPr>
            <a:spLocks noChangeArrowheads="1"/>
          </p:cNvSpPr>
          <p:nvPr/>
        </p:nvSpPr>
        <p:spPr bwMode="auto">
          <a:xfrm>
            <a:off x="5532263" y="3995494"/>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9" name="AutoShape 7"/>
          <p:cNvSpPr>
            <a:spLocks noChangeArrowheads="1"/>
          </p:cNvSpPr>
          <p:nvPr/>
        </p:nvSpPr>
        <p:spPr bwMode="auto">
          <a:xfrm>
            <a:off x="3239230" y="5714101"/>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
        <p:nvSpPr>
          <p:cNvPr id="10" name="AutoShape 7"/>
          <p:cNvSpPr>
            <a:spLocks noChangeArrowheads="1"/>
          </p:cNvSpPr>
          <p:nvPr/>
        </p:nvSpPr>
        <p:spPr bwMode="auto">
          <a:xfrm>
            <a:off x="4616027" y="2947055"/>
            <a:ext cx="431800" cy="720725"/>
          </a:xfrm>
          <a:prstGeom prst="downArrow">
            <a:avLst>
              <a:gd name="adj1" fmla="val 50000"/>
              <a:gd name="adj2" fmla="val 41728"/>
            </a:avLst>
          </a:prstGeom>
          <a:solidFill>
            <a:srgbClr val="FF0000"/>
          </a:solidFill>
          <a:ln w="9525">
            <a:solidFill>
              <a:schemeClr val="tx1"/>
            </a:solidFill>
            <a:miter lim="800000"/>
            <a:headEnd/>
            <a:tailEnd/>
          </a:ln>
        </p:spPr>
        <p:txBody>
          <a:bodyPr wrap="none" anchor="ctr"/>
          <a:lstStyle/>
          <a:p>
            <a:endParaRPr lang="en-US" kern="1200"/>
          </a:p>
        </p:txBody>
      </p:sp>
    </p:spTree>
    <p:extLst>
      <p:ext uri="{BB962C8B-B14F-4D97-AF65-F5344CB8AC3E}">
        <p14:creationId xmlns:p14="http://schemas.microsoft.com/office/powerpoint/2010/main" val="3338479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Anne-Francoise GROS</a:t>
            </a:r>
            <a:endParaRPr lang="en-US" b="1" dirty="0"/>
          </a:p>
        </p:txBody>
      </p:sp>
      <p:pic>
        <p:nvPicPr>
          <p:cNvPr id="9" name="Image 1" descr="ANNE-FRANCOISE GROS"/>
          <p:cNvPicPr>
            <a:picLocks noGrp="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993808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204153236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50" y="141614"/>
            <a:ext cx="8102600" cy="5744015"/>
          </a:xfrm>
          <a:prstGeom prst="rect">
            <a:avLst/>
          </a:prstGeom>
        </p:spPr>
      </p:pic>
      <p:sp>
        <p:nvSpPr>
          <p:cNvPr id="6" name="TextBox 5"/>
          <p:cNvSpPr txBox="1"/>
          <p:nvPr/>
        </p:nvSpPr>
        <p:spPr>
          <a:xfrm>
            <a:off x="679450" y="5829300"/>
            <a:ext cx="7816850" cy="923330"/>
          </a:xfrm>
          <a:prstGeom prst="rect">
            <a:avLst/>
          </a:prstGeom>
          <a:noFill/>
        </p:spPr>
        <p:txBody>
          <a:bodyPr wrap="square" rtlCol="0">
            <a:spAutoFit/>
          </a:bodyPr>
          <a:lstStyle/>
          <a:p>
            <a:pPr algn="ctr"/>
            <a:r>
              <a:rPr lang="en-US" b="1" dirty="0" smtClean="0">
                <a:solidFill>
                  <a:srgbClr val="000000"/>
                </a:solidFill>
              </a:rPr>
              <a:t>The wine comes from a vineyard located on top of the plateau overlooking the Cotes de </a:t>
            </a:r>
            <a:r>
              <a:rPr lang="en-US" b="1" dirty="0" err="1" smtClean="0">
                <a:solidFill>
                  <a:srgbClr val="000000"/>
                </a:solidFill>
              </a:rPr>
              <a:t>Nuits</a:t>
            </a:r>
            <a:r>
              <a:rPr lang="en-US" b="1" dirty="0" smtClean="0">
                <a:solidFill>
                  <a:srgbClr val="000000"/>
                </a:solidFill>
              </a:rPr>
              <a:t>; greater variability of supply depending on the vintage and its climate, but constantly rich fruit, full body and long aftertaste. Stylish Burgundy!</a:t>
            </a:r>
            <a:endParaRPr lang="en-US" b="1" dirty="0">
              <a:solidFill>
                <a:srgbClr val="000000"/>
              </a:solidFill>
            </a:endParaRPr>
          </a:p>
        </p:txBody>
      </p:sp>
    </p:spTree>
    <p:extLst>
      <p:ext uri="{BB962C8B-B14F-4D97-AF65-F5344CB8AC3E}">
        <p14:creationId xmlns:p14="http://schemas.microsoft.com/office/powerpoint/2010/main" val="560078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51204153221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850" y="0"/>
            <a:ext cx="7962900" cy="5967215"/>
          </a:xfrm>
          <a:prstGeom prst="rect">
            <a:avLst/>
          </a:prstGeom>
        </p:spPr>
      </p:pic>
      <p:sp>
        <p:nvSpPr>
          <p:cNvPr id="5" name="TextBox 4"/>
          <p:cNvSpPr txBox="1"/>
          <p:nvPr/>
        </p:nvSpPr>
        <p:spPr>
          <a:xfrm>
            <a:off x="190500" y="5492750"/>
            <a:ext cx="8953500" cy="923330"/>
          </a:xfrm>
          <a:prstGeom prst="rect">
            <a:avLst/>
          </a:prstGeom>
          <a:noFill/>
        </p:spPr>
        <p:txBody>
          <a:bodyPr wrap="square" rtlCol="0">
            <a:spAutoFit/>
          </a:bodyPr>
          <a:lstStyle/>
          <a:p>
            <a:r>
              <a:rPr lang="en-US" b="1" dirty="0" smtClean="0"/>
              <a:t>Part of the name of </a:t>
            </a:r>
            <a:r>
              <a:rPr lang="en-US" b="1" dirty="0" err="1" smtClean="0"/>
              <a:t>Chambolle</a:t>
            </a:r>
            <a:r>
              <a:rPr lang="en-US" b="1" dirty="0" err="1"/>
              <a:t>-</a:t>
            </a:r>
            <a:r>
              <a:rPr lang="en-US" b="1" dirty="0" err="1" smtClean="0"/>
              <a:t>Musigny</a:t>
            </a:r>
            <a:r>
              <a:rPr lang="en-US" b="1" dirty="0" smtClean="0"/>
              <a:t>, </a:t>
            </a:r>
            <a:r>
              <a:rPr lang="en-US" b="1" dirty="0" err="1" smtClean="0"/>
              <a:t>Chambolle</a:t>
            </a:r>
            <a:r>
              <a:rPr lang="en-US" b="1" dirty="0" smtClean="0"/>
              <a:t>, comes from “champs </a:t>
            </a:r>
            <a:r>
              <a:rPr lang="en-US" b="1" dirty="0" err="1" smtClean="0"/>
              <a:t>bouillants</a:t>
            </a:r>
            <a:r>
              <a:rPr lang="en-US" b="1" dirty="0" smtClean="0"/>
              <a:t>”, in reference to the water running down the vineyards during heavy rains. The wine is refined, perfumed, and has an unmistakable elegance</a:t>
            </a:r>
            <a:r>
              <a:rPr lang="en-US" u="sng" dirty="0" smtClean="0"/>
              <a:t>.</a:t>
            </a:r>
            <a:endParaRPr lang="en-US" u="sng" dirty="0"/>
          </a:p>
        </p:txBody>
      </p:sp>
    </p:spTree>
    <p:extLst>
      <p:ext uri="{BB962C8B-B14F-4D97-AF65-F5344CB8AC3E}">
        <p14:creationId xmlns:p14="http://schemas.microsoft.com/office/powerpoint/2010/main" val="422558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1204153145_0000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092" y="375411"/>
            <a:ext cx="7658608" cy="5586503"/>
          </a:xfrm>
          <a:prstGeom prst="rect">
            <a:avLst/>
          </a:prstGeom>
        </p:spPr>
      </p:pic>
      <p:sp>
        <p:nvSpPr>
          <p:cNvPr id="5" name="TextBox 4"/>
          <p:cNvSpPr txBox="1"/>
          <p:nvPr/>
        </p:nvSpPr>
        <p:spPr>
          <a:xfrm>
            <a:off x="558800" y="5577185"/>
            <a:ext cx="7816850" cy="1200329"/>
          </a:xfrm>
          <a:prstGeom prst="rect">
            <a:avLst/>
          </a:prstGeom>
          <a:noFill/>
        </p:spPr>
        <p:txBody>
          <a:bodyPr wrap="square" rtlCol="0">
            <a:spAutoFit/>
          </a:bodyPr>
          <a:lstStyle/>
          <a:p>
            <a:pPr algn="ctr"/>
            <a:r>
              <a:rPr lang="en-US" b="1" dirty="0" smtClean="0"/>
              <a:t>“Clos de la Fontaine” is an enclosed vineyard located near the village of </a:t>
            </a:r>
            <a:r>
              <a:rPr lang="en-US" b="1" dirty="0" err="1" smtClean="0"/>
              <a:t>Vosne</a:t>
            </a:r>
            <a:r>
              <a:rPr lang="en-US" b="1" dirty="0" smtClean="0"/>
              <a:t> </a:t>
            </a:r>
            <a:r>
              <a:rPr lang="en-US" b="1" dirty="0" err="1" smtClean="0"/>
              <a:t>Romanee</a:t>
            </a:r>
            <a:r>
              <a:rPr lang="en-US" b="1" dirty="0" smtClean="0"/>
              <a:t>; </a:t>
            </a:r>
            <a:r>
              <a:rPr lang="en-US" b="1" dirty="0" err="1" smtClean="0"/>
              <a:t>Domaine</a:t>
            </a:r>
            <a:r>
              <a:rPr lang="en-US" b="1" dirty="0" smtClean="0"/>
              <a:t> AF </a:t>
            </a:r>
            <a:r>
              <a:rPr lang="en-US" b="1" dirty="0" err="1" smtClean="0"/>
              <a:t>Gros</a:t>
            </a:r>
            <a:r>
              <a:rPr lang="en-US" b="1" dirty="0" smtClean="0"/>
              <a:t> is the sole proprietor of the vineyard, hence the “monopole” designation; it produces rich, deeply colored and generous wines, with great balance and superlative elegance.</a:t>
            </a:r>
            <a:endParaRPr lang="en-US" b="1" dirty="0"/>
          </a:p>
        </p:txBody>
      </p:sp>
    </p:spTree>
    <p:extLst>
      <p:ext uri="{BB962C8B-B14F-4D97-AF65-F5344CB8AC3E}">
        <p14:creationId xmlns:p14="http://schemas.microsoft.com/office/powerpoint/2010/main" val="791074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151204153203_0000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350" y="0"/>
            <a:ext cx="8178800" cy="6076431"/>
          </a:xfrm>
          <a:prstGeom prst="rect">
            <a:avLst/>
          </a:prstGeom>
        </p:spPr>
      </p:pic>
      <p:sp>
        <p:nvSpPr>
          <p:cNvPr id="9" name="TextBox 8"/>
          <p:cNvSpPr txBox="1"/>
          <p:nvPr/>
        </p:nvSpPr>
        <p:spPr>
          <a:xfrm>
            <a:off x="196850" y="5670551"/>
            <a:ext cx="8369300" cy="923330"/>
          </a:xfrm>
          <a:prstGeom prst="rect">
            <a:avLst/>
          </a:prstGeom>
          <a:noFill/>
        </p:spPr>
        <p:txBody>
          <a:bodyPr wrap="square" rtlCol="0">
            <a:spAutoFit/>
          </a:bodyPr>
          <a:lstStyle/>
          <a:p>
            <a:pPr algn="ctr"/>
            <a:r>
              <a:rPr lang="en-US" b="1" dirty="0" smtClean="0"/>
              <a:t>“</a:t>
            </a:r>
            <a:r>
              <a:rPr lang="en-US" b="1" dirty="0" err="1" smtClean="0"/>
              <a:t>Maizieres</a:t>
            </a:r>
            <a:r>
              <a:rPr lang="en-US" b="1" dirty="0" smtClean="0"/>
              <a:t>” is a vineyard bordered by stone walls constructed long ago with the remnants of old buildings, one way to delineate the parcels in this intensely cultivated region.</a:t>
            </a:r>
            <a:r>
              <a:rPr lang="en-US" b="1" dirty="0"/>
              <a:t> </a:t>
            </a:r>
            <a:r>
              <a:rPr lang="en-US" b="1" dirty="0" smtClean="0"/>
              <a:t> Velvety wine, with great elegance </a:t>
            </a:r>
            <a:r>
              <a:rPr lang="en-US" b="1" dirty="0"/>
              <a:t>and finesse that ages harmoniously.</a:t>
            </a:r>
          </a:p>
        </p:txBody>
      </p:sp>
    </p:spTree>
    <p:extLst>
      <p:ext uri="{BB962C8B-B14F-4D97-AF65-F5344CB8AC3E}">
        <p14:creationId xmlns:p14="http://schemas.microsoft.com/office/powerpoint/2010/main" val="3004237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51204153127_000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 y="139700"/>
            <a:ext cx="7416800" cy="5325740"/>
          </a:xfrm>
          <a:prstGeom prst="rect">
            <a:avLst/>
          </a:prstGeom>
        </p:spPr>
      </p:pic>
      <p:sp>
        <p:nvSpPr>
          <p:cNvPr id="5" name="TextBox 4"/>
          <p:cNvSpPr txBox="1"/>
          <p:nvPr/>
        </p:nvSpPr>
        <p:spPr>
          <a:xfrm>
            <a:off x="609600" y="5729585"/>
            <a:ext cx="7816850" cy="923330"/>
          </a:xfrm>
          <a:prstGeom prst="rect">
            <a:avLst/>
          </a:prstGeom>
          <a:noFill/>
        </p:spPr>
        <p:txBody>
          <a:bodyPr wrap="square" rtlCol="0">
            <a:spAutoFit/>
          </a:bodyPr>
          <a:lstStyle/>
          <a:p>
            <a:pPr algn="ctr"/>
            <a:r>
              <a:rPr lang="en-US" b="1" dirty="0"/>
              <a:t>Aux </a:t>
            </a:r>
            <a:r>
              <a:rPr lang="en-US" b="1" dirty="0" err="1"/>
              <a:t>Reas</a:t>
            </a:r>
            <a:r>
              <a:rPr lang="en-US" b="1" dirty="0"/>
              <a:t> is a small vineyard </a:t>
            </a:r>
            <a:r>
              <a:rPr lang="en-US" b="1" dirty="0" smtClean="0"/>
              <a:t>located next </a:t>
            </a:r>
            <a:r>
              <a:rPr lang="en-US" b="1" dirty="0"/>
              <a:t>to the Grand Cru Clos </a:t>
            </a:r>
            <a:r>
              <a:rPr lang="en-US" b="1" dirty="0" smtClean="0"/>
              <a:t>des </a:t>
            </a:r>
            <a:r>
              <a:rPr lang="en-US" b="1" dirty="0" err="1"/>
              <a:t>Reas</a:t>
            </a:r>
            <a:r>
              <a:rPr lang="en-US" b="1" dirty="0"/>
              <a:t>. </a:t>
            </a:r>
            <a:endParaRPr lang="en-US" b="1" dirty="0" smtClean="0"/>
          </a:p>
          <a:p>
            <a:pPr algn="ctr"/>
            <a:r>
              <a:rPr lang="en-US" b="1" dirty="0"/>
              <a:t>W</a:t>
            </a:r>
            <a:r>
              <a:rPr lang="en-US" b="1" dirty="0" smtClean="0"/>
              <a:t>ines with forward fruit, an elegant body, lingering aftertaste, that have great aging capabilities. They exemplify the unforgettable qualities of the appellation.</a:t>
            </a:r>
            <a:endParaRPr lang="en-US" b="1" dirty="0"/>
          </a:p>
        </p:txBody>
      </p:sp>
    </p:spTree>
    <p:extLst>
      <p:ext uri="{BB962C8B-B14F-4D97-AF65-F5344CB8AC3E}">
        <p14:creationId xmlns:p14="http://schemas.microsoft.com/office/powerpoint/2010/main" val="3151826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5534526"/>
            <a:ext cx="7816850" cy="1200329"/>
          </a:xfrm>
          <a:prstGeom prst="rect">
            <a:avLst/>
          </a:prstGeom>
          <a:noFill/>
        </p:spPr>
        <p:txBody>
          <a:bodyPr wrap="square" rtlCol="0">
            <a:spAutoFit/>
          </a:bodyPr>
          <a:lstStyle/>
          <a:p>
            <a:pPr algn="ctr"/>
            <a:r>
              <a:rPr lang="en-US" b="1" dirty="0" smtClean="0"/>
              <a:t>The wine comes from </a:t>
            </a:r>
            <a:r>
              <a:rPr lang="en-US" b="1" dirty="0"/>
              <a:t>the “lieu </a:t>
            </a:r>
            <a:r>
              <a:rPr lang="en-US" b="1" dirty="0" err="1"/>
              <a:t>dit</a:t>
            </a:r>
            <a:r>
              <a:rPr lang="en-US" b="1" dirty="0"/>
              <a:t> Les Champs </a:t>
            </a:r>
            <a:r>
              <a:rPr lang="en-US" b="1" dirty="0" err="1"/>
              <a:t>Traversin</a:t>
            </a:r>
            <a:r>
              <a:rPr lang="en-US" b="1" dirty="0"/>
              <a:t>,” the premier site in </a:t>
            </a:r>
            <a:r>
              <a:rPr lang="en-US" b="1" dirty="0" err="1"/>
              <a:t>Echezeaux</a:t>
            </a:r>
            <a:r>
              <a:rPr lang="en-US" b="1" dirty="0"/>
              <a:t> whose neighbor “Les </a:t>
            </a:r>
            <a:r>
              <a:rPr lang="en-US" b="1" dirty="0" err="1"/>
              <a:t>Poulalierre</a:t>
            </a:r>
            <a:r>
              <a:rPr lang="en-US" b="1" dirty="0"/>
              <a:t>,” is home to the </a:t>
            </a:r>
            <a:r>
              <a:rPr lang="en-US" b="1" dirty="0" smtClean="0"/>
              <a:t>section  </a:t>
            </a:r>
            <a:r>
              <a:rPr lang="en-US" b="1" dirty="0"/>
              <a:t>of </a:t>
            </a:r>
            <a:r>
              <a:rPr lang="en-US" b="1" dirty="0" err="1" smtClean="0"/>
              <a:t>Domaine</a:t>
            </a:r>
            <a:r>
              <a:rPr lang="en-US" b="1" dirty="0" smtClean="0"/>
              <a:t> </a:t>
            </a:r>
            <a:r>
              <a:rPr lang="en-US" b="1" dirty="0"/>
              <a:t>de la </a:t>
            </a:r>
            <a:r>
              <a:rPr lang="en-US" b="1" dirty="0" err="1"/>
              <a:t>Romanee</a:t>
            </a:r>
            <a:r>
              <a:rPr lang="en-US" b="1" dirty="0"/>
              <a:t> Conti. </a:t>
            </a:r>
            <a:r>
              <a:rPr lang="en-US" b="1" dirty="0" smtClean="0"/>
              <a:t>The 75 + year old vines are </a:t>
            </a:r>
            <a:r>
              <a:rPr lang="en-US" b="1" dirty="0"/>
              <a:t>planted in a perfect location, halfway up the </a:t>
            </a:r>
            <a:r>
              <a:rPr lang="en-US" b="1" dirty="0" smtClean="0"/>
              <a:t>slope. </a:t>
            </a:r>
            <a:r>
              <a:rPr lang="en-US" b="1" dirty="0"/>
              <a:t>Only 125 cases </a:t>
            </a:r>
            <a:r>
              <a:rPr lang="en-US" b="1" dirty="0" smtClean="0"/>
              <a:t>produced.</a:t>
            </a:r>
            <a:endParaRPr lang="en-US" b="1" dirty="0"/>
          </a:p>
        </p:txBody>
      </p:sp>
      <p:pic>
        <p:nvPicPr>
          <p:cNvPr id="8" name="Picture 7" descr="ECHEZEAUX[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3750" y="-76199"/>
            <a:ext cx="7918450" cy="5610725"/>
          </a:xfrm>
          <a:prstGeom prst="rect">
            <a:avLst/>
          </a:prstGeom>
        </p:spPr>
      </p:pic>
    </p:spTree>
    <p:extLst>
      <p:ext uri="{BB962C8B-B14F-4D97-AF65-F5344CB8AC3E}">
        <p14:creationId xmlns:p14="http://schemas.microsoft.com/office/powerpoint/2010/main" val="3081099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204153011_0000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800" y="-139700"/>
            <a:ext cx="8070850" cy="5876721"/>
          </a:xfrm>
          <a:prstGeom prst="rect">
            <a:avLst/>
          </a:prstGeom>
        </p:spPr>
      </p:pic>
      <p:sp>
        <p:nvSpPr>
          <p:cNvPr id="6" name="TextBox 5"/>
          <p:cNvSpPr txBox="1"/>
          <p:nvPr/>
        </p:nvSpPr>
        <p:spPr>
          <a:xfrm>
            <a:off x="431800" y="5461000"/>
            <a:ext cx="7816850" cy="923330"/>
          </a:xfrm>
          <a:prstGeom prst="rect">
            <a:avLst/>
          </a:prstGeom>
          <a:noFill/>
        </p:spPr>
        <p:txBody>
          <a:bodyPr wrap="square" rtlCol="0">
            <a:spAutoFit/>
          </a:bodyPr>
          <a:lstStyle/>
          <a:p>
            <a:pPr algn="ctr"/>
            <a:r>
              <a:rPr lang="en-US" b="1" dirty="0" smtClean="0"/>
              <a:t>Vines </a:t>
            </a:r>
            <a:r>
              <a:rPr lang="en-US" b="1" dirty="0"/>
              <a:t>are </a:t>
            </a:r>
            <a:r>
              <a:rPr lang="en-US" b="1" dirty="0" smtClean="0"/>
              <a:t>15, 25 and 75 </a:t>
            </a:r>
            <a:r>
              <a:rPr lang="en-US" b="1" dirty="0"/>
              <a:t>years of age. </a:t>
            </a:r>
            <a:r>
              <a:rPr lang="en-US" b="1" dirty="0" err="1"/>
              <a:t>Richebourg</a:t>
            </a:r>
            <a:r>
              <a:rPr lang="en-US" b="1" dirty="0"/>
              <a:t> is one of the top G</a:t>
            </a:r>
            <a:r>
              <a:rPr lang="en-US" b="1" dirty="0" smtClean="0"/>
              <a:t>rand </a:t>
            </a:r>
            <a:r>
              <a:rPr lang="en-US" b="1" dirty="0"/>
              <a:t>C</a:t>
            </a:r>
            <a:r>
              <a:rPr lang="en-US" b="1" dirty="0" smtClean="0"/>
              <a:t>rus </a:t>
            </a:r>
            <a:r>
              <a:rPr lang="en-US" b="1" dirty="0"/>
              <a:t>in </a:t>
            </a:r>
            <a:r>
              <a:rPr lang="en-US" b="1" dirty="0" err="1" smtClean="0"/>
              <a:t>Vosne</a:t>
            </a:r>
            <a:r>
              <a:rPr lang="en-US" b="1" dirty="0" smtClean="0"/>
              <a:t>. Explosive </a:t>
            </a:r>
            <a:r>
              <a:rPr lang="en-US" b="1" dirty="0"/>
              <a:t>nose of </a:t>
            </a:r>
            <a:r>
              <a:rPr lang="en-US" b="1" dirty="0" smtClean="0"/>
              <a:t> </a:t>
            </a:r>
            <a:r>
              <a:rPr lang="en-US" b="1" dirty="0"/>
              <a:t>black fruits, flowers, and smoky new oak. </a:t>
            </a:r>
            <a:r>
              <a:rPr lang="en-US" b="1" dirty="0" smtClean="0"/>
              <a:t>Voluptuous</a:t>
            </a:r>
            <a:r>
              <a:rPr lang="en-US" b="1" dirty="0"/>
              <a:t>,</a:t>
            </a:r>
            <a:r>
              <a:rPr lang="en-US" b="1" dirty="0" smtClean="0"/>
              <a:t> opulent, layered  </a:t>
            </a:r>
            <a:r>
              <a:rPr lang="en-US" b="1" dirty="0"/>
              <a:t>and full-</a:t>
            </a:r>
            <a:r>
              <a:rPr lang="en-US" b="1" dirty="0" smtClean="0"/>
              <a:t>bodied</a:t>
            </a:r>
            <a:r>
              <a:rPr lang="en-US" b="1" dirty="0"/>
              <a:t> </a:t>
            </a:r>
            <a:r>
              <a:rPr lang="en-US" b="1" dirty="0" smtClean="0"/>
              <a:t>in the mouth. 200 cases produced.</a:t>
            </a:r>
            <a:endParaRPr lang="en-US" b="1" dirty="0"/>
          </a:p>
        </p:txBody>
      </p:sp>
    </p:spTree>
    <p:extLst>
      <p:ext uri="{BB962C8B-B14F-4D97-AF65-F5344CB8AC3E}">
        <p14:creationId xmlns:p14="http://schemas.microsoft.com/office/powerpoint/2010/main" val="3610919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b="1" i="1" dirty="0" smtClean="0"/>
              <a:t>“Burgundy </a:t>
            </a:r>
            <a:r>
              <a:rPr lang="en-US" b="1" i="1" dirty="0"/>
              <a:t>makes you think of silly things, Bordeaux makes you talk of them and Champagne makes you do them</a:t>
            </a:r>
            <a:r>
              <a:rPr lang="en-US" b="1" i="1" dirty="0" smtClean="0"/>
              <a:t>.”</a:t>
            </a:r>
          </a:p>
          <a:p>
            <a:pPr marL="0" indent="0" algn="ctr">
              <a:buNone/>
            </a:pPr>
            <a:r>
              <a:rPr lang="en-US" b="1" i="1" dirty="0" smtClean="0"/>
              <a:t>Jean</a:t>
            </a:r>
            <a:r>
              <a:rPr lang="en-US" b="1" i="1" dirty="0"/>
              <a:t>-</a:t>
            </a:r>
            <a:r>
              <a:rPr lang="en-US" b="1" i="1" dirty="0" err="1" smtClean="0"/>
              <a:t>Anthelme</a:t>
            </a:r>
            <a:r>
              <a:rPr lang="en-US" b="1" i="1" dirty="0" smtClean="0"/>
              <a:t>  </a:t>
            </a:r>
            <a:r>
              <a:rPr lang="en-US" b="1" i="1" dirty="0"/>
              <a:t>Brillat-Savarin</a:t>
            </a:r>
            <a:endParaRPr lang="en-US" dirty="0"/>
          </a:p>
        </p:txBody>
      </p:sp>
      <p:sp>
        <p:nvSpPr>
          <p:cNvPr id="4" name="Rectangle 3"/>
          <p:cNvSpPr/>
          <p:nvPr/>
        </p:nvSpPr>
        <p:spPr>
          <a:xfrm>
            <a:off x="2286000" y="2274838"/>
            <a:ext cx="4572000" cy="369332"/>
          </a:xfrm>
          <a:prstGeom prst="rect">
            <a:avLst/>
          </a:prstGeom>
        </p:spPr>
        <p:txBody>
          <a:bodyPr>
            <a:spAutoFit/>
          </a:bodyPr>
          <a:lstStyle/>
          <a:p>
            <a:endParaRPr lang="en-US" dirty="0"/>
          </a:p>
        </p:txBody>
      </p:sp>
      <p:pic>
        <p:nvPicPr>
          <p:cNvPr id="2" name="Picture 1"/>
          <p:cNvPicPr>
            <a:picLocks noChangeAspect="1"/>
          </p:cNvPicPr>
          <p:nvPr/>
        </p:nvPicPr>
        <p:blipFill>
          <a:blip r:embed="rId2"/>
          <a:stretch>
            <a:fillRect/>
          </a:stretch>
        </p:blipFill>
        <p:spPr>
          <a:xfrm>
            <a:off x="2286000" y="3714750"/>
            <a:ext cx="4546600" cy="3031068"/>
          </a:xfrm>
          <a:prstGeom prst="rect">
            <a:avLst/>
          </a:prstGeom>
        </p:spPr>
      </p:pic>
    </p:spTree>
    <p:extLst>
      <p:ext uri="{BB962C8B-B14F-4D97-AF65-F5344CB8AC3E}">
        <p14:creationId xmlns:p14="http://schemas.microsoft.com/office/powerpoint/2010/main" val="3077306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your attention!</a:t>
            </a:r>
            <a:endParaRPr lang="en-US" dirty="0"/>
          </a:p>
        </p:txBody>
      </p:sp>
      <p:pic>
        <p:nvPicPr>
          <p:cNvPr id="5" name="Picture 2" descr="http://img04.tooopen.com/images/20130308/tooopen_09340523.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l="-40827" r="-40827"/>
          <a:stretch>
            <a:fillRect/>
          </a:stretch>
        </p:blipFill>
        <p:spPr bwMode="auto">
          <a:prstGeom prst="rect">
            <a:avLst/>
          </a:prstGeom>
          <a:noFill/>
        </p:spPr>
      </p:pic>
    </p:spTree>
    <p:extLst>
      <p:ext uri="{BB962C8B-B14F-4D97-AF65-F5344CB8AC3E}">
        <p14:creationId xmlns:p14="http://schemas.microsoft.com/office/powerpoint/2010/main" val="1959248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4300"/>
            <a:ext cx="8229600" cy="4525963"/>
          </a:xfrm>
        </p:spPr>
        <p:txBody>
          <a:bodyPr>
            <a:normAutofit fontScale="70000" lnSpcReduction="20000"/>
          </a:bodyPr>
          <a:lstStyle/>
          <a:p>
            <a:r>
              <a:rPr lang="en-GB" b="1" dirty="0" smtClean="0"/>
              <a:t>Anne-Francoise GROS’ </a:t>
            </a:r>
            <a:r>
              <a:rPr lang="en-GB" b="1" dirty="0" err="1" smtClean="0"/>
              <a:t>domaine</a:t>
            </a:r>
            <a:r>
              <a:rPr lang="en-GB" b="1" dirty="0" smtClean="0"/>
              <a:t> was </a:t>
            </a:r>
            <a:r>
              <a:rPr lang="en-GB" b="1" dirty="0"/>
              <a:t>created in 1988, when her </a:t>
            </a:r>
            <a:r>
              <a:rPr lang="en-GB" b="1" dirty="0" smtClean="0"/>
              <a:t>father, Jean GROS,  </a:t>
            </a:r>
            <a:r>
              <a:rPr lang="en-GB" b="1" dirty="0"/>
              <a:t>decided to retire, and  his </a:t>
            </a:r>
            <a:r>
              <a:rPr lang="en-GB" b="1" dirty="0" smtClean="0"/>
              <a:t>estate </a:t>
            </a:r>
            <a:r>
              <a:rPr lang="en-GB" b="1" dirty="0"/>
              <a:t>was divided among Anne-Françoise (Domaine A.-F GROS), and her 2 </a:t>
            </a:r>
            <a:r>
              <a:rPr lang="en-GB" b="1" dirty="0" smtClean="0"/>
              <a:t>brothers, </a:t>
            </a:r>
            <a:r>
              <a:rPr lang="en-GB" b="1" dirty="0"/>
              <a:t>Michel (Domaine Michel GROS) and Bernard (Domaine GROS frère &amp; </a:t>
            </a:r>
            <a:r>
              <a:rPr lang="en-GB" b="1" dirty="0" err="1"/>
              <a:t>soeur</a:t>
            </a:r>
            <a:r>
              <a:rPr lang="en-GB" b="1" dirty="0"/>
              <a:t>). </a:t>
            </a:r>
            <a:endParaRPr lang="en-GB" b="1" dirty="0" smtClean="0"/>
          </a:p>
          <a:p>
            <a:r>
              <a:rPr lang="en-GB" b="1" dirty="0" smtClean="0"/>
              <a:t>When she created the Domaine in the 80’s, her cousin, Anne GROS also created “Domaine Anne et François GROS” (which is now called “Domaine Anne </a:t>
            </a:r>
            <a:r>
              <a:rPr lang="en-GB" b="1" dirty="0" err="1" smtClean="0"/>
              <a:t>Gros</a:t>
            </a:r>
            <a:r>
              <a:rPr lang="en-GB" b="1" dirty="0" smtClean="0"/>
              <a:t>”. The confusion was big between AF and Anne, and Anne-Françoise decided to have a distinctive label with the face of a woman as a logo. Each face is different for each appellation. The aim is to reflect the characteristic of the wine on the front label. </a:t>
            </a:r>
            <a:endParaRPr lang="en-US" b="1" dirty="0"/>
          </a:p>
          <a:p>
            <a:r>
              <a:rPr lang="en-GB" b="1" dirty="0" smtClean="0"/>
              <a:t>The </a:t>
            </a:r>
            <a:r>
              <a:rPr lang="en-GB" b="1" dirty="0"/>
              <a:t>estate covers 10 hectares, planted mainly in Pinot Noir, both in Cote de Beaune and in Cote de </a:t>
            </a:r>
            <a:r>
              <a:rPr lang="en-GB" b="1" dirty="0" err="1"/>
              <a:t>Nuits</a:t>
            </a:r>
            <a:r>
              <a:rPr lang="en-GB" b="1" dirty="0"/>
              <a:t>.</a:t>
            </a:r>
            <a:endParaRPr lang="en-US" b="1" dirty="0"/>
          </a:p>
          <a:p>
            <a:endParaRPr lang="en-US" b="1" dirty="0"/>
          </a:p>
        </p:txBody>
      </p:sp>
    </p:spTree>
    <p:extLst>
      <p:ext uri="{BB962C8B-B14F-4D97-AF65-F5344CB8AC3E}">
        <p14:creationId xmlns:p14="http://schemas.microsoft.com/office/powerpoint/2010/main" val="2047280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112705"/>
            <a:ext cx="8069855" cy="402115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b="1" dirty="0" smtClean="0"/>
          </a:p>
          <a:p>
            <a:r>
              <a:rPr lang="en-GB" b="1" dirty="0"/>
              <a:t>François PARENT, Anne–Francoise’s husband, is the winemaker. He is known today all over the world for his highly extracted wines, their optimal expression of the Pinot Noir,  and their unique combination of elegance and depth. Mathias PARENT, 25, is now doing the winemaking along with his father.</a:t>
            </a:r>
          </a:p>
          <a:p>
            <a:r>
              <a:rPr lang="fr-FR" b="1" dirty="0" smtClean="0"/>
              <a:t>François PARENT </a:t>
            </a:r>
            <a:r>
              <a:rPr lang="fr-FR" b="1" dirty="0" err="1" smtClean="0"/>
              <a:t>inherited</a:t>
            </a:r>
            <a:r>
              <a:rPr lang="fr-FR" b="1" dirty="0" smtClean="0"/>
              <a:t> </a:t>
            </a:r>
            <a:r>
              <a:rPr lang="fr-FR" b="1" dirty="0" err="1" smtClean="0"/>
              <a:t>some</a:t>
            </a:r>
            <a:r>
              <a:rPr lang="fr-FR" b="1" dirty="0" smtClean="0"/>
              <a:t> </a:t>
            </a:r>
            <a:r>
              <a:rPr lang="fr-FR" b="1" dirty="0" err="1" smtClean="0"/>
              <a:t>vineyard</a:t>
            </a:r>
            <a:r>
              <a:rPr lang="fr-FR" b="1" dirty="0" smtClean="0"/>
              <a:t> </a:t>
            </a:r>
            <a:r>
              <a:rPr lang="fr-FR" b="1" dirty="0" err="1" smtClean="0"/>
              <a:t>from</a:t>
            </a:r>
            <a:r>
              <a:rPr lang="fr-FR" b="1" dirty="0" smtClean="0"/>
              <a:t> </a:t>
            </a:r>
            <a:r>
              <a:rPr lang="fr-FR" b="1" dirty="0" err="1" smtClean="0"/>
              <a:t>his</a:t>
            </a:r>
            <a:r>
              <a:rPr lang="fr-FR" b="1" dirty="0" smtClean="0"/>
              <a:t> </a:t>
            </a:r>
            <a:r>
              <a:rPr lang="fr-FR" b="1" dirty="0" err="1" smtClean="0"/>
              <a:t>own</a:t>
            </a:r>
            <a:r>
              <a:rPr lang="fr-FR" b="1" dirty="0" smtClean="0"/>
              <a:t> </a:t>
            </a:r>
            <a:r>
              <a:rPr lang="fr-FR" b="1" dirty="0" err="1" smtClean="0"/>
              <a:t>family</a:t>
            </a:r>
            <a:r>
              <a:rPr lang="fr-FR" b="1" dirty="0" smtClean="0"/>
              <a:t>, the </a:t>
            </a:r>
            <a:r>
              <a:rPr lang="fr-FR" b="1" dirty="0" err="1" smtClean="0"/>
              <a:t>PARENT’s</a:t>
            </a:r>
            <a:r>
              <a:rPr lang="fr-FR" b="1" dirty="0" smtClean="0"/>
              <a:t> </a:t>
            </a:r>
            <a:r>
              <a:rPr lang="fr-FR" b="1" dirty="0" err="1" smtClean="0"/>
              <a:t>family</a:t>
            </a:r>
            <a:r>
              <a:rPr lang="fr-FR" b="1" dirty="0" smtClean="0"/>
              <a:t> in Pommard. </a:t>
            </a:r>
            <a:r>
              <a:rPr lang="fr-FR" b="1" dirty="0" err="1" smtClean="0"/>
              <a:t>His</a:t>
            </a:r>
            <a:r>
              <a:rPr lang="fr-FR" b="1" dirty="0" smtClean="0"/>
              <a:t> vines are </a:t>
            </a:r>
            <a:r>
              <a:rPr lang="fr-FR" b="1" dirty="0" err="1" smtClean="0"/>
              <a:t>also</a:t>
            </a:r>
            <a:r>
              <a:rPr lang="fr-FR" b="1" dirty="0" smtClean="0"/>
              <a:t> </a:t>
            </a:r>
            <a:r>
              <a:rPr lang="fr-FR" b="1" dirty="0" err="1" smtClean="0"/>
              <a:t>run</a:t>
            </a:r>
            <a:r>
              <a:rPr lang="fr-FR" b="1" dirty="0" smtClean="0"/>
              <a:t> by Domaine AF GROS, but the </a:t>
            </a:r>
            <a:r>
              <a:rPr lang="fr-FR" b="1" dirty="0" err="1" smtClean="0"/>
              <a:t>wines</a:t>
            </a:r>
            <a:r>
              <a:rPr lang="fr-FR" b="1" dirty="0" smtClean="0"/>
              <a:t> are </a:t>
            </a:r>
            <a:r>
              <a:rPr lang="fr-FR" b="1" dirty="0" err="1" smtClean="0"/>
              <a:t>sold</a:t>
            </a:r>
            <a:r>
              <a:rPr lang="fr-FR" b="1" dirty="0" smtClean="0"/>
              <a:t> </a:t>
            </a:r>
            <a:r>
              <a:rPr lang="fr-FR" b="1" dirty="0" err="1" smtClean="0"/>
              <a:t>under</a:t>
            </a:r>
            <a:r>
              <a:rPr lang="fr-FR" b="1" dirty="0" smtClean="0"/>
              <a:t> the label « François PARENT », the label </a:t>
            </a:r>
            <a:r>
              <a:rPr lang="fr-FR" b="1" dirty="0" err="1" smtClean="0"/>
              <a:t>with</a:t>
            </a:r>
            <a:r>
              <a:rPr lang="fr-FR" b="1" dirty="0" smtClean="0"/>
              <a:t> the black </a:t>
            </a:r>
            <a:r>
              <a:rPr lang="fr-FR" b="1" dirty="0" err="1" smtClean="0"/>
              <a:t>truffle</a:t>
            </a:r>
            <a:endParaRPr lang="fr-FR" b="1" dirty="0" smtClean="0"/>
          </a:p>
          <a:p>
            <a:endParaRPr lang="en-US" b="1" dirty="0"/>
          </a:p>
        </p:txBody>
      </p:sp>
    </p:spTree>
    <p:extLst>
      <p:ext uri="{BB962C8B-B14F-4D97-AF65-F5344CB8AC3E}">
        <p14:creationId xmlns:p14="http://schemas.microsoft.com/office/powerpoint/2010/main" val="1156323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01650"/>
            <a:ext cx="8229600" cy="4525963"/>
          </a:xfrm>
        </p:spPr>
        <p:txBody>
          <a:bodyPr>
            <a:noAutofit/>
          </a:bodyPr>
          <a:lstStyle/>
          <a:p>
            <a:r>
              <a:rPr lang="en-GB" sz="2400" b="1" dirty="0" smtClean="0"/>
              <a:t>Traditional vineyard management based on sustainability </a:t>
            </a:r>
            <a:r>
              <a:rPr lang="en-GB" sz="2400" b="1" dirty="0"/>
              <a:t>principles.   </a:t>
            </a:r>
            <a:endParaRPr lang="en-GB" sz="2400" b="1" dirty="0" smtClean="0"/>
          </a:p>
          <a:p>
            <a:r>
              <a:rPr lang="en-GB" sz="2400" b="1" dirty="0" smtClean="0"/>
              <a:t>Selective pruning </a:t>
            </a:r>
            <a:r>
              <a:rPr lang="en-GB" sz="2400" b="1" dirty="0"/>
              <a:t>to optimize yield and vigour, along with </a:t>
            </a:r>
            <a:r>
              <a:rPr lang="en-GB" sz="2400" b="1" dirty="0" smtClean="0"/>
              <a:t>optimized </a:t>
            </a:r>
            <a:r>
              <a:rPr lang="en-GB" sz="2400" b="1" dirty="0"/>
              <a:t>leaf pulling, green harvest when needed, and ploughing of the soils. </a:t>
            </a:r>
            <a:endParaRPr lang="en-US" sz="2400" b="1" dirty="0"/>
          </a:p>
          <a:p>
            <a:r>
              <a:rPr lang="en-GB" sz="2400" b="1" dirty="0"/>
              <a:t>N</a:t>
            </a:r>
            <a:r>
              <a:rPr lang="en-GB" sz="2400" b="1" dirty="0" smtClean="0"/>
              <a:t>o </a:t>
            </a:r>
            <a:r>
              <a:rPr lang="en-GB" sz="2400" b="1" dirty="0"/>
              <a:t>pesticides and no insecticides</a:t>
            </a:r>
            <a:r>
              <a:rPr lang="en-GB" sz="2400" b="1" dirty="0" smtClean="0"/>
              <a:t>, </a:t>
            </a:r>
            <a:r>
              <a:rPr lang="en-GB" sz="2400" b="1" dirty="0"/>
              <a:t>use </a:t>
            </a:r>
            <a:r>
              <a:rPr lang="en-GB" sz="2400" b="1" dirty="0" smtClean="0"/>
              <a:t>of  sexual </a:t>
            </a:r>
            <a:r>
              <a:rPr lang="en-GB" sz="2400" b="1" dirty="0"/>
              <a:t>confusion.</a:t>
            </a:r>
            <a:endParaRPr lang="en-US" sz="2400" b="1" dirty="0"/>
          </a:p>
          <a:p>
            <a:r>
              <a:rPr lang="en-GB" sz="2400" b="1" dirty="0" smtClean="0"/>
              <a:t>100</a:t>
            </a:r>
            <a:r>
              <a:rPr lang="en-GB" sz="2400" b="1" dirty="0"/>
              <a:t>% </a:t>
            </a:r>
            <a:r>
              <a:rPr lang="en-GB" sz="2400" b="1" dirty="0" smtClean="0"/>
              <a:t>manual harvesting.</a:t>
            </a:r>
            <a:endParaRPr lang="en-US" sz="2400" b="1" dirty="0"/>
          </a:p>
          <a:p>
            <a:r>
              <a:rPr lang="en-GB" sz="2400" b="1" dirty="0"/>
              <a:t>The grapes are brought back to the winery in small cases to avoid any tamping down, in less than 20 minutes after they are cut</a:t>
            </a:r>
            <a:r>
              <a:rPr lang="en-GB" sz="2400" b="1" dirty="0" smtClean="0"/>
              <a:t>.</a:t>
            </a:r>
            <a:endParaRPr lang="en-US" sz="2400" b="1" dirty="0"/>
          </a:p>
        </p:txBody>
      </p:sp>
      <p:pic>
        <p:nvPicPr>
          <p:cNvPr id="2" name="Picture 1" descr="PICT002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0201" y="4273550"/>
            <a:ext cx="3344333" cy="2508250"/>
          </a:xfrm>
          <a:prstGeom prst="rect">
            <a:avLst/>
          </a:prstGeom>
        </p:spPr>
      </p:pic>
    </p:spTree>
    <p:extLst>
      <p:ext uri="{BB962C8B-B14F-4D97-AF65-F5344CB8AC3E}">
        <p14:creationId xmlns:p14="http://schemas.microsoft.com/office/powerpoint/2010/main" val="3331759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850" y="476251"/>
            <a:ext cx="8089900" cy="3785652"/>
          </a:xfrm>
          <a:prstGeom prst="rect">
            <a:avLst/>
          </a:prstGeom>
        </p:spPr>
        <p:txBody>
          <a:bodyPr wrap="square">
            <a:spAutoFit/>
          </a:bodyPr>
          <a:lstStyle/>
          <a:p>
            <a:r>
              <a:rPr lang="en-GB" sz="2400" b="1" dirty="0"/>
              <a:t>Comprehensive sorting in 4 steps:</a:t>
            </a:r>
            <a:endParaRPr lang="en-US" sz="2400" b="1" dirty="0"/>
          </a:p>
          <a:p>
            <a:pPr marL="514350" lvl="0" indent="-514350">
              <a:buFont typeface="+mj-lt"/>
              <a:buAutoNum type="arabicPeriod"/>
            </a:pPr>
            <a:r>
              <a:rPr lang="en-GB" sz="2400" b="1" dirty="0"/>
              <a:t>In the vineyard,</a:t>
            </a:r>
            <a:endParaRPr lang="en-US" sz="2400" b="1" dirty="0"/>
          </a:p>
          <a:p>
            <a:pPr marL="514350" lvl="0" indent="-514350">
              <a:buFont typeface="+mj-lt"/>
              <a:buAutoNum type="arabicPeriod"/>
            </a:pPr>
            <a:r>
              <a:rPr lang="en-GB" sz="2400" b="1" dirty="0"/>
              <a:t>With a dynamic sorting table at the arrival in the winery, </a:t>
            </a:r>
            <a:endParaRPr lang="en-US" sz="2400" b="1" dirty="0"/>
          </a:p>
          <a:p>
            <a:pPr marL="514350" lvl="0" indent="-514350">
              <a:buFont typeface="+mj-lt"/>
              <a:buAutoNum type="arabicPeriod"/>
            </a:pPr>
            <a:r>
              <a:rPr lang="en-GB" sz="2400" b="1" dirty="0"/>
              <a:t>Manual sorting by </a:t>
            </a:r>
            <a:r>
              <a:rPr lang="en-GB" sz="2400" b="1" dirty="0" smtClean="0"/>
              <a:t>8 </a:t>
            </a:r>
            <a:r>
              <a:rPr lang="en-GB" sz="2400" b="1" dirty="0"/>
              <a:t>persons. The clusters are 100% </a:t>
            </a:r>
            <a:r>
              <a:rPr lang="en-GB" sz="2400" b="1" dirty="0" smtClean="0"/>
              <a:t>de-stemmed</a:t>
            </a:r>
            <a:r>
              <a:rPr lang="en-GB" sz="2400" b="1" dirty="0"/>
              <a:t>. </a:t>
            </a:r>
            <a:endParaRPr lang="en-US" sz="2400" b="1" dirty="0"/>
          </a:p>
          <a:p>
            <a:pPr marL="514350" lvl="0" indent="-514350">
              <a:buFont typeface="+mj-lt"/>
              <a:buAutoNum type="arabicPeriod"/>
            </a:pPr>
            <a:r>
              <a:rPr lang="en-GB" sz="2400" b="1" dirty="0"/>
              <a:t> Final </a:t>
            </a:r>
            <a:r>
              <a:rPr lang="en-GB" sz="2400" b="1" dirty="0" smtClean="0"/>
              <a:t>sorting </a:t>
            </a:r>
            <a:r>
              <a:rPr lang="en-GB" sz="2400" b="1" dirty="0"/>
              <a:t>is done after </a:t>
            </a:r>
            <a:r>
              <a:rPr lang="en-GB" sz="2400" b="1" dirty="0" smtClean="0"/>
              <a:t>de-stemming</a:t>
            </a:r>
            <a:r>
              <a:rPr lang="en-GB" sz="2400" b="1" dirty="0"/>
              <a:t>. </a:t>
            </a:r>
            <a:endParaRPr lang="en-US" sz="2400" b="1" dirty="0"/>
          </a:p>
          <a:p>
            <a:endParaRPr lang="en-GB" sz="2400" b="1" dirty="0"/>
          </a:p>
          <a:p>
            <a:r>
              <a:rPr lang="en-GB" sz="2400" b="1" dirty="0"/>
              <a:t>The new generation of de-stemmer that we use preserves the skin of the clusters (berries) so that the sugars will spread slowly and regularly </a:t>
            </a:r>
            <a:r>
              <a:rPr lang="en-GB" sz="2400" b="1" dirty="0" smtClean="0"/>
              <a:t>to </a:t>
            </a:r>
            <a:r>
              <a:rPr lang="en-GB" sz="2400" b="1" dirty="0"/>
              <a:t>avoid any break in the fermentation. </a:t>
            </a:r>
            <a:endParaRPr lang="en-US" sz="2400" b="1" dirty="0"/>
          </a:p>
        </p:txBody>
      </p:sp>
      <p:pic>
        <p:nvPicPr>
          <p:cNvPr id="5" name="Content Placeholder 4" descr="francois PARENT p en professeur de pommard"/>
          <p:cNvPicPr>
            <a:picLocks noGrp="1" noChangeAspect="1" noChangeArrowheads="1"/>
          </p:cNvPicPr>
          <p:nvPr>
            <p:ph sz="half" idx="4294967295"/>
          </p:nvPr>
        </p:nvPicPr>
        <p:blipFill>
          <a:blip r:embed="rId2" cstate="screen">
            <a:extLst>
              <a:ext uri="{28A0092B-C50C-407E-A947-70E740481C1C}">
                <a14:useLocalDpi xmlns:a14="http://schemas.microsoft.com/office/drawing/2010/main"/>
              </a:ext>
            </a:extLst>
          </a:blip>
          <a:srcRect/>
          <a:stretch>
            <a:fillRect/>
          </a:stretch>
        </p:blipFill>
        <p:spPr>
          <a:xfrm>
            <a:off x="533400" y="4379653"/>
            <a:ext cx="3175000" cy="2379303"/>
          </a:xfrm>
          <a:prstGeom prst="rect">
            <a:avLst/>
          </a:prstGeom>
          <a:noFill/>
        </p:spPr>
      </p:pic>
      <p:pic>
        <p:nvPicPr>
          <p:cNvPr id="2" name="Picture 1" descr="big_crbst_DSCF126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8182" y="4280609"/>
            <a:ext cx="2919996" cy="2478347"/>
          </a:xfrm>
          <a:prstGeom prst="rect">
            <a:avLst/>
          </a:prstGeom>
        </p:spPr>
      </p:pic>
    </p:spTree>
    <p:extLst>
      <p:ext uri="{BB962C8B-B14F-4D97-AF65-F5344CB8AC3E}">
        <p14:creationId xmlns:p14="http://schemas.microsoft.com/office/powerpoint/2010/main" val="2187090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781051"/>
            <a:ext cx="8407400" cy="5848350"/>
          </a:xfrm>
        </p:spPr>
        <p:txBody>
          <a:bodyPr>
            <a:noAutofit/>
          </a:bodyPr>
          <a:lstStyle/>
          <a:p>
            <a:r>
              <a:rPr lang="en-GB" sz="2400" b="1" dirty="0" smtClean="0"/>
              <a:t>For the </a:t>
            </a:r>
            <a:r>
              <a:rPr lang="en-GB" sz="2400" b="1" dirty="0" err="1" smtClean="0"/>
              <a:t>vinification</a:t>
            </a:r>
            <a:r>
              <a:rPr lang="en-GB" sz="2400" b="1" dirty="0" smtClean="0"/>
              <a:t>, we use stainless steel and wood tanks.</a:t>
            </a:r>
          </a:p>
          <a:p>
            <a:r>
              <a:rPr lang="en-GB" sz="2400" b="1" dirty="0" smtClean="0"/>
              <a:t>Cold </a:t>
            </a:r>
            <a:r>
              <a:rPr lang="en-GB" sz="2400" b="1" dirty="0"/>
              <a:t>maceration (5°</a:t>
            </a:r>
            <a:r>
              <a:rPr lang="en-GB" sz="2400" b="1" dirty="0" smtClean="0"/>
              <a:t>C) for about </a:t>
            </a:r>
            <a:r>
              <a:rPr lang="en-GB" sz="2400" b="1" dirty="0" smtClean="0"/>
              <a:t>3-5 </a:t>
            </a:r>
            <a:r>
              <a:rPr lang="en-GB" sz="2400" b="1" dirty="0" smtClean="0"/>
              <a:t>days to extract flavours and colour. During that time, we do some </a:t>
            </a:r>
            <a:r>
              <a:rPr lang="en-GB" sz="2400" b="1" dirty="0" err="1" smtClean="0"/>
              <a:t>remontage</a:t>
            </a:r>
            <a:r>
              <a:rPr lang="en-GB" sz="2400" b="1" dirty="0" smtClean="0"/>
              <a:t> (pump over) to keep a good contact between solid and liquid parts. </a:t>
            </a:r>
            <a:endParaRPr lang="en-US" sz="2400" b="1" dirty="0" smtClean="0"/>
          </a:p>
          <a:p>
            <a:r>
              <a:rPr lang="en-GB" sz="2400" b="1" dirty="0" smtClean="0"/>
              <a:t>After 5 days, the alcoholic fermentation starts. Tanks are heated up to 25-30°C for over 10 days.</a:t>
            </a:r>
            <a:endParaRPr lang="en-US" sz="2400" b="1" dirty="0" smtClean="0"/>
          </a:p>
          <a:p>
            <a:r>
              <a:rPr lang="en-GB" sz="2400" b="1" dirty="0" err="1" smtClean="0"/>
              <a:t>Pigeage</a:t>
            </a:r>
            <a:r>
              <a:rPr lang="en-GB" sz="2400" b="1" dirty="0" smtClean="0"/>
              <a:t> (punch-down) depends on the appellation and  structure of the wine. For each tank, 2 to 4 </a:t>
            </a:r>
            <a:r>
              <a:rPr lang="en-GB" sz="2400" b="1" dirty="0" err="1" smtClean="0"/>
              <a:t>pigeage</a:t>
            </a:r>
            <a:r>
              <a:rPr lang="en-GB" sz="2400" b="1" dirty="0" smtClean="0"/>
              <a:t>, at the beginning of the fermentation; also 2-3 daily pumping over.</a:t>
            </a:r>
            <a:endParaRPr lang="en-US" sz="2400" b="1" dirty="0" smtClean="0"/>
          </a:p>
          <a:p>
            <a:r>
              <a:rPr lang="en-GB" sz="2400" b="1" dirty="0" smtClean="0"/>
              <a:t>After a gentle pressing with a pneumatic press, wines are decanted during 2-3 days at 12°C, and are barrelled. </a:t>
            </a:r>
            <a:endParaRPr lang="en-US" sz="2400" b="1" dirty="0" smtClean="0"/>
          </a:p>
          <a:p>
            <a:r>
              <a:rPr lang="en-GB" sz="2400" b="1" dirty="0" err="1" smtClean="0"/>
              <a:t>Malo</a:t>
            </a:r>
            <a:r>
              <a:rPr lang="en-GB" sz="2400" b="1" dirty="0" smtClean="0"/>
              <a:t>-lactic fermentation is done in barrels. Low temperature, about 45 days. Monitored for minimal use of SO2.</a:t>
            </a:r>
            <a:endParaRPr lang="en-US" sz="2400" b="1" dirty="0" smtClean="0"/>
          </a:p>
          <a:p>
            <a:pPr marL="0" indent="0">
              <a:buNone/>
            </a:pPr>
            <a:endParaRPr lang="en-US" sz="2400" b="1" dirty="0" smtClean="0"/>
          </a:p>
          <a:p>
            <a:endParaRPr lang="en-GB" sz="2400" b="1" i="1" dirty="0" smtClean="0"/>
          </a:p>
          <a:p>
            <a:r>
              <a:rPr lang="en-GB" sz="2400" b="1" i="1" dirty="0" err="1" smtClean="0"/>
              <a:t>Elevage</a:t>
            </a:r>
            <a:r>
              <a:rPr lang="en-GB" sz="2400" b="1" dirty="0" smtClean="0"/>
              <a:t>: </a:t>
            </a:r>
            <a:r>
              <a:rPr lang="en-US" sz="2400" b="1" dirty="0" smtClean="0"/>
              <a:t>The wines are aged between 12 to 18 months in French oak barrel. The oaks come mainly from forest of </a:t>
            </a:r>
            <a:r>
              <a:rPr lang="en-US" sz="2400" b="1" dirty="0" err="1" smtClean="0"/>
              <a:t>Troncey</a:t>
            </a:r>
            <a:r>
              <a:rPr lang="en-US" sz="2400" b="1" dirty="0" smtClean="0"/>
              <a:t> in Allier,  </a:t>
            </a:r>
            <a:r>
              <a:rPr lang="en-US" sz="2400" b="1" dirty="0" err="1" smtClean="0"/>
              <a:t>Bertranges</a:t>
            </a:r>
            <a:r>
              <a:rPr lang="en-US" sz="2400" b="1" dirty="0" smtClean="0"/>
              <a:t> and Fontainebleau. We work with 3 main coopers and ask them for high toasted barrels, including a burning of the head of the barrels. </a:t>
            </a:r>
          </a:p>
          <a:p>
            <a:r>
              <a:rPr lang="en-US" sz="2400" b="1" dirty="0" smtClean="0"/>
              <a:t>Generics are aged in 5000 Liters tank (60%) and in oak barrels from 2-3 wines (40%).</a:t>
            </a:r>
          </a:p>
          <a:p>
            <a:r>
              <a:rPr lang="en-GB" sz="2400" b="1" dirty="0" err="1" smtClean="0"/>
              <a:t>Elevage</a:t>
            </a:r>
            <a:r>
              <a:rPr lang="en-GB" sz="2400" b="1" dirty="0" smtClean="0"/>
              <a:t> is done during an average of 12 months for village wines (50% new oak), 15 months for the 1er crus (65% new oak) and 18 months for the </a:t>
            </a:r>
            <a:r>
              <a:rPr lang="en-GB" sz="2400" b="1" dirty="0" err="1" smtClean="0"/>
              <a:t>Grands</a:t>
            </a:r>
            <a:r>
              <a:rPr lang="en-GB" sz="2400" b="1" dirty="0" smtClean="0"/>
              <a:t> Crus (100% new oak). </a:t>
            </a:r>
            <a:endParaRPr lang="en-US" sz="2400" b="1" dirty="0" smtClean="0"/>
          </a:p>
          <a:p>
            <a:r>
              <a:rPr lang="en-GB" sz="2400" b="1" dirty="0" smtClean="0"/>
              <a:t> </a:t>
            </a:r>
            <a:r>
              <a:rPr lang="en-US" sz="2400" b="1" dirty="0" smtClean="0"/>
              <a:t>The wines are racked and placed in tanks for the last 3 months of </a:t>
            </a:r>
            <a:r>
              <a:rPr lang="en-US" sz="2400" b="1" dirty="0" err="1" smtClean="0"/>
              <a:t>elevage</a:t>
            </a:r>
            <a:r>
              <a:rPr lang="en-US" sz="2400" b="1" dirty="0" smtClean="0"/>
              <a:t> so that the fine lees can settle down.</a:t>
            </a:r>
          </a:p>
          <a:p>
            <a:r>
              <a:rPr lang="en-US" sz="2400" b="1" dirty="0" smtClean="0"/>
              <a:t>We check the turbidity and, if necessary, do a light filtration </a:t>
            </a:r>
            <a:r>
              <a:rPr lang="en-GB" sz="2400" b="1" dirty="0" smtClean="0"/>
              <a:t>(lenticular filer system: cellulose sheets) but no fining.</a:t>
            </a:r>
            <a:endParaRPr lang="en-US" sz="2400" b="1" dirty="0" smtClean="0"/>
          </a:p>
          <a:p>
            <a:r>
              <a:rPr lang="en-US" sz="2400" b="1" dirty="0" smtClean="0"/>
              <a:t> </a:t>
            </a:r>
            <a:r>
              <a:rPr lang="en-GB" sz="2400" b="1" dirty="0" smtClean="0"/>
              <a:t>The wines are bottled by gravity. We pay attention to order our bottles with a bottleneck of 63 mm to avoid as much as possible leakage of the corks. </a:t>
            </a:r>
            <a:endParaRPr lang="en-US" sz="2400" b="1" dirty="0" smtClean="0"/>
          </a:p>
          <a:p>
            <a:pPr marL="0" indent="0">
              <a:buNone/>
            </a:pPr>
            <a:r>
              <a:rPr lang="en-GB" sz="2400" b="1" dirty="0" smtClean="0"/>
              <a:t> </a:t>
            </a:r>
            <a:endParaRPr lang="en-US" sz="2400" b="1" dirty="0"/>
          </a:p>
        </p:txBody>
      </p:sp>
    </p:spTree>
    <p:extLst>
      <p:ext uri="{BB962C8B-B14F-4D97-AF65-F5344CB8AC3E}">
        <p14:creationId xmlns:p14="http://schemas.microsoft.com/office/powerpoint/2010/main" val="4020246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850" y="279400"/>
            <a:ext cx="8394700" cy="3416320"/>
          </a:xfrm>
          <a:prstGeom prst="rect">
            <a:avLst/>
          </a:prstGeom>
        </p:spPr>
        <p:txBody>
          <a:bodyPr wrap="square">
            <a:spAutoFit/>
          </a:bodyPr>
          <a:lstStyle/>
          <a:p>
            <a:pPr marL="342900" indent="-342900">
              <a:buFont typeface="Arial"/>
              <a:buChar char="•"/>
            </a:pPr>
            <a:r>
              <a:rPr lang="en-GB" sz="2400" b="1" i="1" u="sng" dirty="0" smtClean="0"/>
              <a:t>Ageing</a:t>
            </a:r>
            <a:r>
              <a:rPr lang="en-US" sz="2400" b="1" dirty="0" smtClean="0"/>
              <a:t> between </a:t>
            </a:r>
            <a:r>
              <a:rPr lang="en-US" sz="2400" b="1" dirty="0"/>
              <a:t>12 to 18 months in French oak </a:t>
            </a:r>
            <a:r>
              <a:rPr lang="en-US" sz="2400" b="1" dirty="0" smtClean="0"/>
              <a:t>barrels, from the forests </a:t>
            </a:r>
            <a:r>
              <a:rPr lang="en-US" sz="2400" b="1" dirty="0"/>
              <a:t>of </a:t>
            </a:r>
            <a:r>
              <a:rPr lang="en-US" sz="2400" b="1" dirty="0" err="1"/>
              <a:t>Troncey</a:t>
            </a:r>
            <a:r>
              <a:rPr lang="en-US" sz="2400" b="1" dirty="0"/>
              <a:t> in Allier, </a:t>
            </a:r>
            <a:r>
              <a:rPr lang="en-US" sz="2400" b="1" dirty="0" err="1" smtClean="0"/>
              <a:t>Bertranges</a:t>
            </a:r>
            <a:r>
              <a:rPr lang="en-US" sz="2400" b="1" dirty="0" smtClean="0"/>
              <a:t> </a:t>
            </a:r>
            <a:r>
              <a:rPr lang="en-US" sz="2400" b="1" dirty="0"/>
              <a:t>and Fontainebleau. H</a:t>
            </a:r>
            <a:r>
              <a:rPr lang="en-US" sz="2400" b="1" dirty="0" smtClean="0"/>
              <a:t>igh </a:t>
            </a:r>
            <a:r>
              <a:rPr lang="en-US" sz="2400" b="1" dirty="0"/>
              <a:t>toasted </a:t>
            </a:r>
            <a:r>
              <a:rPr lang="en-US" sz="2400" b="1" dirty="0" smtClean="0"/>
              <a:t>barrels.</a:t>
            </a:r>
          </a:p>
          <a:p>
            <a:pPr marL="342900" indent="-342900">
              <a:buFont typeface="Arial"/>
              <a:buChar char="•"/>
            </a:pPr>
            <a:r>
              <a:rPr lang="en-GB" sz="2400" b="1" dirty="0" err="1" smtClean="0"/>
              <a:t>Elevage</a:t>
            </a:r>
            <a:r>
              <a:rPr lang="en-GB" sz="2400" b="1" dirty="0" smtClean="0"/>
              <a:t> (ageing)lasts an </a:t>
            </a:r>
            <a:r>
              <a:rPr lang="en-GB" sz="2400" b="1" dirty="0"/>
              <a:t>average of 12 months for village wines (50% new oak), 15 months for the 1er crus (65% new oak) and 18 months for the </a:t>
            </a:r>
            <a:r>
              <a:rPr lang="en-GB" sz="2400" b="1" dirty="0" err="1"/>
              <a:t>Grands</a:t>
            </a:r>
            <a:r>
              <a:rPr lang="en-GB" sz="2400" b="1" dirty="0"/>
              <a:t> Crus (100% new oak). </a:t>
            </a:r>
            <a:endParaRPr lang="en-US" sz="2400" b="1" dirty="0"/>
          </a:p>
          <a:p>
            <a:pPr marL="342900" indent="-342900">
              <a:buFont typeface="Arial"/>
              <a:buChar char="•"/>
            </a:pPr>
            <a:r>
              <a:rPr lang="en-US" sz="2400" b="1" dirty="0" smtClean="0"/>
              <a:t>The </a:t>
            </a:r>
            <a:r>
              <a:rPr lang="en-US" sz="2400" b="1" dirty="0"/>
              <a:t>wines are racked and placed in tanks for the last 3 </a:t>
            </a:r>
            <a:r>
              <a:rPr lang="en-US" sz="2400" b="1" dirty="0" smtClean="0"/>
              <a:t>months </a:t>
            </a:r>
            <a:r>
              <a:rPr lang="en-US" sz="2400" b="1" dirty="0"/>
              <a:t>so that the fine lees can settle down.</a:t>
            </a:r>
          </a:p>
          <a:p>
            <a:pPr marL="342900" indent="-342900">
              <a:buFont typeface="Arial"/>
              <a:buChar char="•"/>
            </a:pPr>
            <a:r>
              <a:rPr lang="en-US" sz="2400" b="1" dirty="0" smtClean="0"/>
              <a:t>If necessary</a:t>
            </a:r>
            <a:r>
              <a:rPr lang="en-US" sz="2400" b="1" dirty="0"/>
              <a:t>, </a:t>
            </a:r>
            <a:r>
              <a:rPr lang="en-US" sz="2400" b="1" dirty="0" smtClean="0"/>
              <a:t>light </a:t>
            </a:r>
            <a:r>
              <a:rPr lang="en-US" sz="2400" b="1" dirty="0"/>
              <a:t>filtration </a:t>
            </a:r>
            <a:r>
              <a:rPr lang="en-GB" sz="2400" b="1" dirty="0"/>
              <a:t>(lenticular filer </a:t>
            </a:r>
            <a:r>
              <a:rPr lang="en-GB" sz="2400" b="1" dirty="0" smtClean="0"/>
              <a:t>system), </a:t>
            </a:r>
            <a:r>
              <a:rPr lang="en-GB" sz="2400" b="1" dirty="0"/>
              <a:t>no </a:t>
            </a:r>
            <a:r>
              <a:rPr lang="en-GB" sz="2400" b="1" dirty="0" smtClean="0"/>
              <a:t>fining.</a:t>
            </a:r>
            <a:endParaRPr lang="en-US" sz="2400" b="1" dirty="0"/>
          </a:p>
        </p:txBody>
      </p:sp>
      <p:pic>
        <p:nvPicPr>
          <p:cNvPr id="2" name="Picture 1" descr="sl_crbst_Capture_20d_E2_80_99_C3_A9cran_202010-08-31_20_C3_A0_2000_37_44.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19600" y="3943349"/>
            <a:ext cx="2857500" cy="2161257"/>
          </a:xfrm>
          <a:prstGeom prst="rect">
            <a:avLst/>
          </a:prstGeom>
        </p:spPr>
      </p:pic>
      <p:pic>
        <p:nvPicPr>
          <p:cNvPr id="6" name="Picture 5" descr="sl_crbst_5_20alignement_20des_20futs_20de_20la_20cave_20.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16000" y="3695720"/>
            <a:ext cx="2235200" cy="2724150"/>
          </a:xfrm>
          <a:prstGeom prst="rect">
            <a:avLst/>
          </a:prstGeom>
        </p:spPr>
      </p:pic>
    </p:spTree>
    <p:extLst>
      <p:ext uri="{BB962C8B-B14F-4D97-AF65-F5344CB8AC3E}">
        <p14:creationId xmlns:p14="http://schemas.microsoft.com/office/powerpoint/2010/main" val="2565266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0900" y="0"/>
            <a:ext cx="4896809" cy="6858000"/>
          </a:xfrm>
          <a:prstGeom prst="rect">
            <a:avLst/>
          </a:prstGeom>
        </p:spPr>
      </p:pic>
      <p:sp>
        <p:nvSpPr>
          <p:cNvPr id="3" name="TextBox 2"/>
          <p:cNvSpPr txBox="1"/>
          <p:nvPr/>
        </p:nvSpPr>
        <p:spPr>
          <a:xfrm>
            <a:off x="4298950" y="901700"/>
            <a:ext cx="677890" cy="369332"/>
          </a:xfrm>
          <a:prstGeom prst="rect">
            <a:avLst/>
          </a:prstGeom>
          <a:noFill/>
        </p:spPr>
        <p:txBody>
          <a:bodyPr wrap="none" rtlCol="0">
            <a:spAutoFit/>
          </a:bodyPr>
          <a:lstStyle/>
          <a:p>
            <a:r>
              <a:rPr lang="en-US" dirty="0" smtClean="0"/>
              <a:t>Dijon</a:t>
            </a:r>
            <a:endParaRPr lang="en-US" dirty="0"/>
          </a:p>
        </p:txBody>
      </p:sp>
      <p:sp>
        <p:nvSpPr>
          <p:cNvPr id="8" name="TextBox 7"/>
          <p:cNvSpPr txBox="1"/>
          <p:nvPr/>
        </p:nvSpPr>
        <p:spPr>
          <a:xfrm>
            <a:off x="5257800" y="3479800"/>
            <a:ext cx="1993900" cy="369332"/>
          </a:xfrm>
          <a:prstGeom prst="rect">
            <a:avLst/>
          </a:prstGeom>
          <a:noFill/>
        </p:spPr>
        <p:txBody>
          <a:bodyPr wrap="square" rtlCol="0">
            <a:spAutoFit/>
          </a:bodyPr>
          <a:lstStyle/>
          <a:p>
            <a:r>
              <a:rPr lang="en-US" dirty="0" err="1" smtClean="0"/>
              <a:t>Chambole</a:t>
            </a:r>
            <a:r>
              <a:rPr lang="en-US" dirty="0" smtClean="0"/>
              <a:t> </a:t>
            </a:r>
            <a:r>
              <a:rPr lang="en-US" dirty="0" err="1" smtClean="0"/>
              <a:t>Musigny</a:t>
            </a:r>
            <a:endParaRPr lang="en-US" dirty="0"/>
          </a:p>
        </p:txBody>
      </p:sp>
      <p:sp>
        <p:nvSpPr>
          <p:cNvPr id="9" name="TextBox 8"/>
          <p:cNvSpPr txBox="1"/>
          <p:nvPr/>
        </p:nvSpPr>
        <p:spPr>
          <a:xfrm>
            <a:off x="5200650" y="4051300"/>
            <a:ext cx="1817059" cy="369332"/>
          </a:xfrm>
          <a:prstGeom prst="rect">
            <a:avLst/>
          </a:prstGeom>
          <a:noFill/>
        </p:spPr>
        <p:txBody>
          <a:bodyPr wrap="square" rtlCol="0">
            <a:spAutoFit/>
          </a:bodyPr>
          <a:lstStyle/>
          <a:p>
            <a:r>
              <a:rPr lang="en-US" dirty="0" err="1" smtClean="0"/>
              <a:t>Vosne</a:t>
            </a:r>
            <a:r>
              <a:rPr lang="en-US" dirty="0" smtClean="0"/>
              <a:t> </a:t>
            </a:r>
            <a:r>
              <a:rPr lang="en-US" dirty="0" err="1" smtClean="0"/>
              <a:t>Romanee</a:t>
            </a:r>
            <a:endParaRPr lang="en-US" dirty="0"/>
          </a:p>
        </p:txBody>
      </p:sp>
      <p:sp>
        <p:nvSpPr>
          <p:cNvPr id="10" name="TextBox 9"/>
          <p:cNvSpPr txBox="1"/>
          <p:nvPr/>
        </p:nvSpPr>
        <p:spPr>
          <a:xfrm>
            <a:off x="4578350" y="5149334"/>
            <a:ext cx="893055" cy="369332"/>
          </a:xfrm>
          <a:prstGeom prst="rect">
            <a:avLst/>
          </a:prstGeom>
          <a:noFill/>
        </p:spPr>
        <p:txBody>
          <a:bodyPr wrap="none" rtlCol="0">
            <a:spAutoFit/>
          </a:bodyPr>
          <a:lstStyle/>
          <a:p>
            <a:r>
              <a:rPr lang="en-US" dirty="0" err="1" smtClean="0"/>
              <a:t>Beaune</a:t>
            </a:r>
            <a:endParaRPr lang="en-US" dirty="0"/>
          </a:p>
        </p:txBody>
      </p:sp>
      <p:sp>
        <p:nvSpPr>
          <p:cNvPr id="11" name="TextBox 10"/>
          <p:cNvSpPr txBox="1"/>
          <p:nvPr/>
        </p:nvSpPr>
        <p:spPr>
          <a:xfrm>
            <a:off x="2794000" y="5269468"/>
            <a:ext cx="1106756" cy="369332"/>
          </a:xfrm>
          <a:prstGeom prst="rect">
            <a:avLst/>
          </a:prstGeom>
          <a:noFill/>
        </p:spPr>
        <p:txBody>
          <a:bodyPr wrap="none" rtlCol="0">
            <a:spAutoFit/>
          </a:bodyPr>
          <a:lstStyle/>
          <a:p>
            <a:r>
              <a:rPr lang="en-US" dirty="0" err="1" smtClean="0"/>
              <a:t>Pommard</a:t>
            </a:r>
            <a:endParaRPr lang="en-US" dirty="0"/>
          </a:p>
        </p:txBody>
      </p:sp>
      <p:sp>
        <p:nvSpPr>
          <p:cNvPr id="12" name="TextBox 11"/>
          <p:cNvSpPr txBox="1"/>
          <p:nvPr/>
        </p:nvSpPr>
        <p:spPr>
          <a:xfrm>
            <a:off x="2559208" y="4420632"/>
            <a:ext cx="1739742" cy="369332"/>
          </a:xfrm>
          <a:prstGeom prst="rect">
            <a:avLst/>
          </a:prstGeom>
          <a:noFill/>
        </p:spPr>
        <p:txBody>
          <a:bodyPr wrap="none" rtlCol="0">
            <a:spAutoFit/>
          </a:bodyPr>
          <a:lstStyle/>
          <a:p>
            <a:r>
              <a:rPr lang="en-US" dirty="0" err="1" smtClean="0"/>
              <a:t>Nuits</a:t>
            </a:r>
            <a:r>
              <a:rPr lang="en-US" dirty="0" smtClean="0"/>
              <a:t> St Georges</a:t>
            </a:r>
            <a:endParaRPr lang="en-US" dirty="0"/>
          </a:p>
        </p:txBody>
      </p:sp>
      <p:sp>
        <p:nvSpPr>
          <p:cNvPr id="13" name="TextBox 12"/>
          <p:cNvSpPr txBox="1"/>
          <p:nvPr/>
        </p:nvSpPr>
        <p:spPr>
          <a:xfrm>
            <a:off x="3771900" y="3568700"/>
            <a:ext cx="996950" cy="646331"/>
          </a:xfrm>
          <a:prstGeom prst="rect">
            <a:avLst/>
          </a:prstGeom>
          <a:noFill/>
        </p:spPr>
        <p:txBody>
          <a:bodyPr wrap="square" rtlCol="0">
            <a:spAutoFit/>
          </a:bodyPr>
          <a:lstStyle/>
          <a:p>
            <a:r>
              <a:rPr lang="en-US" dirty="0" smtClean="0"/>
              <a:t>Clos de </a:t>
            </a:r>
            <a:r>
              <a:rPr lang="en-US" dirty="0" err="1" smtClean="0"/>
              <a:t>Vougeot</a:t>
            </a:r>
            <a:endParaRPr lang="en-US" dirty="0"/>
          </a:p>
        </p:txBody>
      </p:sp>
      <p:sp>
        <p:nvSpPr>
          <p:cNvPr id="14" name="TextBox 13"/>
          <p:cNvSpPr txBox="1"/>
          <p:nvPr/>
        </p:nvSpPr>
        <p:spPr>
          <a:xfrm>
            <a:off x="4578350" y="4789964"/>
            <a:ext cx="2330450" cy="369332"/>
          </a:xfrm>
          <a:prstGeom prst="rect">
            <a:avLst/>
          </a:prstGeom>
          <a:noFill/>
        </p:spPr>
        <p:txBody>
          <a:bodyPr wrap="square" rtlCol="0">
            <a:spAutoFit/>
          </a:bodyPr>
          <a:lstStyle/>
          <a:p>
            <a:r>
              <a:rPr lang="en-US" dirty="0" err="1" smtClean="0"/>
              <a:t>Savigny</a:t>
            </a:r>
            <a:r>
              <a:rPr lang="en-US" dirty="0" smtClean="0"/>
              <a:t> les </a:t>
            </a:r>
            <a:r>
              <a:rPr lang="en-US" dirty="0" err="1" smtClean="0"/>
              <a:t>Beaune</a:t>
            </a:r>
            <a:endParaRPr lang="en-US" dirty="0"/>
          </a:p>
        </p:txBody>
      </p:sp>
    </p:spTree>
    <p:extLst>
      <p:ext uri="{BB962C8B-B14F-4D97-AF65-F5344CB8AC3E}">
        <p14:creationId xmlns:p14="http://schemas.microsoft.com/office/powerpoint/2010/main" val="2333050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952</TotalTime>
  <Words>1460</Words>
  <Application>Microsoft Office PowerPoint</Application>
  <PresentationFormat>Affichage à l'écran (4:3)</PresentationFormat>
  <Paragraphs>71</Paragraphs>
  <Slides>28</Slides>
  <Notes>2</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28</vt:i4>
      </vt:variant>
    </vt:vector>
  </HeadingPairs>
  <TitlesOfParts>
    <vt:vector size="31" baseType="lpstr">
      <vt:lpstr>Arial</vt:lpstr>
      <vt:lpstr>Calibri</vt:lpstr>
      <vt:lpstr>Office Theme</vt:lpstr>
      <vt:lpstr>The wines of Domaine AF Gros, Bourgogne</vt:lpstr>
      <vt:lpstr>Anne-Francoise GROS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Thanks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Jean-Pierre Lemoine</dc:creator>
  <cp:lastModifiedBy>utilisateur afgros</cp:lastModifiedBy>
  <cp:revision>65</cp:revision>
  <cp:lastPrinted>2015-12-12T23:53:39Z</cp:lastPrinted>
  <dcterms:created xsi:type="dcterms:W3CDTF">2015-12-03T00:20:31Z</dcterms:created>
  <dcterms:modified xsi:type="dcterms:W3CDTF">2016-01-07T12:44:21Z</dcterms:modified>
</cp:coreProperties>
</file>